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6" r:id="rId2"/>
  </p:sldMasterIdLst>
  <p:notesMasterIdLst>
    <p:notesMasterId r:id="rId17"/>
  </p:notesMasterIdLst>
  <p:sldIdLst>
    <p:sldId id="258" r:id="rId3"/>
    <p:sldId id="259" r:id="rId4"/>
    <p:sldId id="265" r:id="rId5"/>
    <p:sldId id="266" r:id="rId6"/>
    <p:sldId id="260" r:id="rId7"/>
    <p:sldId id="261" r:id="rId8"/>
    <p:sldId id="267" r:id="rId9"/>
    <p:sldId id="268" r:id="rId10"/>
    <p:sldId id="262" r:id="rId11"/>
    <p:sldId id="269" r:id="rId12"/>
    <p:sldId id="263" r:id="rId13"/>
    <p:sldId id="271" r:id="rId14"/>
    <p:sldId id="264"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3B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79C4DE-06BC-4247-81CE-4168DB96D7F9}" v="7" dt="2024-11-17T11:15:27.3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3" d="100"/>
          <a:sy n="53" d="100"/>
        </p:scale>
        <p:origin x="68" y="1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7079C4DE-06BC-4247-81CE-4168DB96D7F9}"/>
    <pc:docChg chg="undo redo custSel addSld modSld sldOrd">
      <pc:chgData name="Freja Lindgren Facius" userId="929b42c1-1389-4acd-a500-bd1250d50270" providerId="ADAL" clId="{7079C4DE-06BC-4247-81CE-4168DB96D7F9}" dt="2024-11-17T11:17:37.420" v="307" actId="113"/>
      <pc:docMkLst>
        <pc:docMk/>
      </pc:docMkLst>
      <pc:sldChg chg="modSp mod">
        <pc:chgData name="Freja Lindgren Facius" userId="929b42c1-1389-4acd-a500-bd1250d50270" providerId="ADAL" clId="{7079C4DE-06BC-4247-81CE-4168DB96D7F9}" dt="2024-11-17T10:59:58.805" v="8" actId="113"/>
        <pc:sldMkLst>
          <pc:docMk/>
          <pc:sldMk cId="3350290377" sldId="260"/>
        </pc:sldMkLst>
        <pc:spChg chg="mod">
          <ac:chgData name="Freja Lindgren Facius" userId="929b42c1-1389-4acd-a500-bd1250d50270" providerId="ADAL" clId="{7079C4DE-06BC-4247-81CE-4168DB96D7F9}" dt="2024-11-17T10:59:58.805" v="8" actId="113"/>
          <ac:spMkLst>
            <pc:docMk/>
            <pc:sldMk cId="3350290377" sldId="260"/>
            <ac:spMk id="3" creationId="{E8C1405B-B052-0756-0206-356F0A3D897D}"/>
          </ac:spMkLst>
        </pc:spChg>
      </pc:sldChg>
      <pc:sldChg chg="addSp delSp modSp mod">
        <pc:chgData name="Freja Lindgren Facius" userId="929b42c1-1389-4acd-a500-bd1250d50270" providerId="ADAL" clId="{7079C4DE-06BC-4247-81CE-4168DB96D7F9}" dt="2024-11-17T11:06:44.859" v="116" actId="115"/>
        <pc:sldMkLst>
          <pc:docMk/>
          <pc:sldMk cId="1386273948" sldId="262"/>
        </pc:sldMkLst>
        <pc:spChg chg="mod">
          <ac:chgData name="Freja Lindgren Facius" userId="929b42c1-1389-4acd-a500-bd1250d50270" providerId="ADAL" clId="{7079C4DE-06BC-4247-81CE-4168DB96D7F9}" dt="2024-11-17T11:01:15.503" v="34" actId="1076"/>
          <ac:spMkLst>
            <pc:docMk/>
            <pc:sldMk cId="1386273948" sldId="262"/>
            <ac:spMk id="2" creationId="{7923ECD2-57F5-624C-EC9C-BB18533992ED}"/>
          </ac:spMkLst>
        </pc:spChg>
        <pc:spChg chg="mod">
          <ac:chgData name="Freja Lindgren Facius" userId="929b42c1-1389-4acd-a500-bd1250d50270" providerId="ADAL" clId="{7079C4DE-06BC-4247-81CE-4168DB96D7F9}" dt="2024-11-17T11:06:44.859" v="116" actId="115"/>
          <ac:spMkLst>
            <pc:docMk/>
            <pc:sldMk cId="1386273948" sldId="262"/>
            <ac:spMk id="3" creationId="{D6F42598-7751-A55B-AE73-2C1CF7FA969B}"/>
          </ac:spMkLst>
        </pc:spChg>
        <pc:spChg chg="add del mod">
          <ac:chgData name="Freja Lindgren Facius" userId="929b42c1-1389-4acd-a500-bd1250d50270" providerId="ADAL" clId="{7079C4DE-06BC-4247-81CE-4168DB96D7F9}" dt="2024-11-17T11:04:20.862" v="73" actId="478"/>
          <ac:spMkLst>
            <pc:docMk/>
            <pc:sldMk cId="1386273948" sldId="262"/>
            <ac:spMk id="5" creationId="{15C53392-0E25-C8F2-6FF3-10DDCF063A70}"/>
          </ac:spMkLst>
        </pc:spChg>
        <pc:spChg chg="add del mod">
          <ac:chgData name="Freja Lindgren Facius" userId="929b42c1-1389-4acd-a500-bd1250d50270" providerId="ADAL" clId="{7079C4DE-06BC-4247-81CE-4168DB96D7F9}" dt="2024-11-17T11:04:20.862" v="73" actId="478"/>
          <ac:spMkLst>
            <pc:docMk/>
            <pc:sldMk cId="1386273948" sldId="262"/>
            <ac:spMk id="7" creationId="{AEF77B5A-5C7D-8AB0-F2C5-07160DC2A8A4}"/>
          </ac:spMkLst>
        </pc:spChg>
      </pc:sldChg>
      <pc:sldChg chg="addSp delSp modSp mod">
        <pc:chgData name="Freja Lindgren Facius" userId="929b42c1-1389-4acd-a500-bd1250d50270" providerId="ADAL" clId="{7079C4DE-06BC-4247-81CE-4168DB96D7F9}" dt="2024-11-17T11:04:31.901" v="76" actId="478"/>
        <pc:sldMkLst>
          <pc:docMk/>
          <pc:sldMk cId="2763915809" sldId="263"/>
        </pc:sldMkLst>
        <pc:spChg chg="add del mod">
          <ac:chgData name="Freja Lindgren Facius" userId="929b42c1-1389-4acd-a500-bd1250d50270" providerId="ADAL" clId="{7079C4DE-06BC-4247-81CE-4168DB96D7F9}" dt="2024-11-17T11:04:31.901" v="76" actId="478"/>
          <ac:spMkLst>
            <pc:docMk/>
            <pc:sldMk cId="2763915809" sldId="263"/>
            <ac:spMk id="4" creationId="{7EF8D9D0-AAD0-55C6-E239-ED0F35A39AF1}"/>
          </ac:spMkLst>
        </pc:spChg>
        <pc:spChg chg="add del mod">
          <ac:chgData name="Freja Lindgren Facius" userId="929b42c1-1389-4acd-a500-bd1250d50270" providerId="ADAL" clId="{7079C4DE-06BC-4247-81CE-4168DB96D7F9}" dt="2024-11-17T11:04:31.901" v="76" actId="478"/>
          <ac:spMkLst>
            <pc:docMk/>
            <pc:sldMk cId="2763915809" sldId="263"/>
            <ac:spMk id="5" creationId="{3D2A233E-A060-864D-786C-E47797BE23FE}"/>
          </ac:spMkLst>
        </pc:spChg>
      </pc:sldChg>
      <pc:sldChg chg="modSp mod">
        <pc:chgData name="Freja Lindgren Facius" userId="929b42c1-1389-4acd-a500-bd1250d50270" providerId="ADAL" clId="{7079C4DE-06BC-4247-81CE-4168DB96D7F9}" dt="2024-11-17T11:15:06.708" v="275" actId="114"/>
        <pc:sldMkLst>
          <pc:docMk/>
          <pc:sldMk cId="344899902" sldId="264"/>
        </pc:sldMkLst>
        <pc:spChg chg="mod">
          <ac:chgData name="Freja Lindgren Facius" userId="929b42c1-1389-4acd-a500-bd1250d50270" providerId="ADAL" clId="{7079C4DE-06BC-4247-81CE-4168DB96D7F9}" dt="2024-11-17T11:12:35.953" v="209" actId="20577"/>
          <ac:spMkLst>
            <pc:docMk/>
            <pc:sldMk cId="344899902" sldId="264"/>
            <ac:spMk id="2" creationId="{7923ECD2-57F5-624C-EC9C-BB18533992ED}"/>
          </ac:spMkLst>
        </pc:spChg>
        <pc:spChg chg="mod">
          <ac:chgData name="Freja Lindgren Facius" userId="929b42c1-1389-4acd-a500-bd1250d50270" providerId="ADAL" clId="{7079C4DE-06BC-4247-81CE-4168DB96D7F9}" dt="2024-11-17T11:15:06.708" v="275" actId="114"/>
          <ac:spMkLst>
            <pc:docMk/>
            <pc:sldMk cId="344899902" sldId="264"/>
            <ac:spMk id="4" creationId="{67752F4C-6F1C-4E56-94BB-441066925CB5}"/>
          </ac:spMkLst>
        </pc:spChg>
      </pc:sldChg>
      <pc:sldChg chg="addSp delSp modSp add mod">
        <pc:chgData name="Freja Lindgren Facius" userId="929b42c1-1389-4acd-a500-bd1250d50270" providerId="ADAL" clId="{7079C4DE-06BC-4247-81CE-4168DB96D7F9}" dt="2024-11-17T11:07:44.438" v="128" actId="115"/>
        <pc:sldMkLst>
          <pc:docMk/>
          <pc:sldMk cId="2321857380" sldId="269"/>
        </pc:sldMkLst>
        <pc:spChg chg="del">
          <ac:chgData name="Freja Lindgren Facius" userId="929b42c1-1389-4acd-a500-bd1250d50270" providerId="ADAL" clId="{7079C4DE-06BC-4247-81CE-4168DB96D7F9}" dt="2024-11-17T11:04:35.500" v="77" actId="478"/>
          <ac:spMkLst>
            <pc:docMk/>
            <pc:sldMk cId="2321857380" sldId="269"/>
            <ac:spMk id="3" creationId="{D6F42598-7751-A55B-AE73-2C1CF7FA969B}"/>
          </ac:spMkLst>
        </pc:spChg>
        <pc:spChg chg="add del mod">
          <ac:chgData name="Freja Lindgren Facius" userId="929b42c1-1389-4acd-a500-bd1250d50270" providerId="ADAL" clId="{7079C4DE-06BC-4247-81CE-4168DB96D7F9}" dt="2024-11-17T11:05:16.343" v="95" actId="478"/>
          <ac:spMkLst>
            <pc:docMk/>
            <pc:sldMk cId="2321857380" sldId="269"/>
            <ac:spMk id="5" creationId="{718D8902-3E05-A9FC-190B-97711DD136A2}"/>
          </ac:spMkLst>
        </pc:spChg>
        <pc:spChg chg="add mod">
          <ac:chgData name="Freja Lindgren Facius" userId="929b42c1-1389-4acd-a500-bd1250d50270" providerId="ADAL" clId="{7079C4DE-06BC-4247-81CE-4168DB96D7F9}" dt="2024-11-17T11:07:25.746" v="122" actId="113"/>
          <ac:spMkLst>
            <pc:docMk/>
            <pc:sldMk cId="2321857380" sldId="269"/>
            <ac:spMk id="6" creationId="{3830E5BC-9FC8-16A5-02BB-5E7BCA2C54AD}"/>
          </ac:spMkLst>
        </pc:spChg>
        <pc:spChg chg="add mod">
          <ac:chgData name="Freja Lindgren Facius" userId="929b42c1-1389-4acd-a500-bd1250d50270" providerId="ADAL" clId="{7079C4DE-06BC-4247-81CE-4168DB96D7F9}" dt="2024-11-17T11:07:44.438" v="128" actId="115"/>
          <ac:spMkLst>
            <pc:docMk/>
            <pc:sldMk cId="2321857380" sldId="269"/>
            <ac:spMk id="7" creationId="{CC115C01-44A2-B59C-70A2-4EB3A9CC1E70}"/>
          </ac:spMkLst>
        </pc:spChg>
      </pc:sldChg>
      <pc:sldChg chg="addSp modSp add mod">
        <pc:chgData name="Freja Lindgren Facius" userId="929b42c1-1389-4acd-a500-bd1250d50270" providerId="ADAL" clId="{7079C4DE-06BC-4247-81CE-4168DB96D7F9}" dt="2024-11-17T11:17:37.420" v="307" actId="113"/>
        <pc:sldMkLst>
          <pc:docMk/>
          <pc:sldMk cId="909435762" sldId="270"/>
        </pc:sldMkLst>
        <pc:spChg chg="mod">
          <ac:chgData name="Freja Lindgren Facius" userId="929b42c1-1389-4acd-a500-bd1250d50270" providerId="ADAL" clId="{7079C4DE-06BC-4247-81CE-4168DB96D7F9}" dt="2024-11-17T11:15:15.170" v="277" actId="20577"/>
          <ac:spMkLst>
            <pc:docMk/>
            <pc:sldMk cId="909435762" sldId="270"/>
            <ac:spMk id="2" creationId="{7923ECD2-57F5-624C-EC9C-BB18533992ED}"/>
          </ac:spMkLst>
        </pc:spChg>
        <pc:spChg chg="mod">
          <ac:chgData name="Freja Lindgren Facius" userId="929b42c1-1389-4acd-a500-bd1250d50270" providerId="ADAL" clId="{7079C4DE-06BC-4247-81CE-4168DB96D7F9}" dt="2024-11-17T11:17:37.420" v="307" actId="113"/>
          <ac:spMkLst>
            <pc:docMk/>
            <pc:sldMk cId="909435762" sldId="270"/>
            <ac:spMk id="4" creationId="{67752F4C-6F1C-4E56-94BB-441066925CB5}"/>
          </ac:spMkLst>
        </pc:spChg>
        <pc:spChg chg="add mod">
          <ac:chgData name="Freja Lindgren Facius" userId="929b42c1-1389-4acd-a500-bd1250d50270" providerId="ADAL" clId="{7079C4DE-06BC-4247-81CE-4168DB96D7F9}" dt="2024-11-17T11:15:27.383" v="279"/>
          <ac:spMkLst>
            <pc:docMk/>
            <pc:sldMk cId="909435762" sldId="270"/>
            <ac:spMk id="5" creationId="{B239D8A7-CD0C-A633-D0A1-C0C69BB5F9A9}"/>
          </ac:spMkLst>
        </pc:spChg>
        <pc:graphicFrameChg chg="add mod">
          <ac:chgData name="Freja Lindgren Facius" userId="929b42c1-1389-4acd-a500-bd1250d50270" providerId="ADAL" clId="{7079C4DE-06BC-4247-81CE-4168DB96D7F9}" dt="2024-11-17T11:15:25.535" v="278"/>
          <ac:graphicFrameMkLst>
            <pc:docMk/>
            <pc:sldMk cId="909435762" sldId="270"/>
            <ac:graphicFrameMk id="3" creationId="{EEEAC0A0-1146-7BE3-227D-DF17AB29BDA2}"/>
          </ac:graphicFrameMkLst>
        </pc:graphicFrameChg>
      </pc:sldChg>
      <pc:sldChg chg="addSp modSp add mod ord">
        <pc:chgData name="Freja Lindgren Facius" userId="929b42c1-1389-4acd-a500-bd1250d50270" providerId="ADAL" clId="{7079C4DE-06BC-4247-81CE-4168DB96D7F9}" dt="2024-11-17T11:12:33.081" v="207"/>
        <pc:sldMkLst>
          <pc:docMk/>
          <pc:sldMk cId="2602783659" sldId="271"/>
        </pc:sldMkLst>
        <pc:spChg chg="add mod">
          <ac:chgData name="Freja Lindgren Facius" userId="929b42c1-1389-4acd-a500-bd1250d50270" providerId="ADAL" clId="{7079C4DE-06BC-4247-81CE-4168DB96D7F9}" dt="2024-11-17T11:12:23.492" v="205" actId="14100"/>
          <ac:spMkLst>
            <pc:docMk/>
            <pc:sldMk cId="2602783659" sldId="271"/>
            <ac:spMk id="3" creationId="{0A082E6C-05F4-D3E1-DD3A-C7B06D82800C}"/>
          </ac:spMkLst>
        </pc:spChg>
        <pc:spChg chg="mod">
          <ac:chgData name="Freja Lindgren Facius" userId="929b42c1-1389-4acd-a500-bd1250d50270" providerId="ADAL" clId="{7079C4DE-06BC-4247-81CE-4168DB96D7F9}" dt="2024-11-17T11:12:07.644" v="187" actId="113"/>
          <ac:spMkLst>
            <pc:docMk/>
            <pc:sldMk cId="2602783659" sldId="271"/>
            <ac:spMk id="4" creationId="{67752F4C-6F1C-4E56-94BB-441066925CB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A4FE05-70C1-4F6C-BBF7-FA45C1BCAABB}" type="datetimeFigureOut">
              <a:rPr lang="da-DK" smtClean="0"/>
              <a:t>17-11-2024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48DB1E-6CD9-462A-BE52-80D2EDB90EBB}" type="slidenum">
              <a:rPr lang="da-DK" smtClean="0"/>
              <a:t>‹nr.›</a:t>
            </a:fld>
            <a:endParaRPr lang="da-DK"/>
          </a:p>
        </p:txBody>
      </p:sp>
    </p:spTree>
    <p:extLst>
      <p:ext uri="{BB962C8B-B14F-4D97-AF65-F5344CB8AC3E}">
        <p14:creationId xmlns:p14="http://schemas.microsoft.com/office/powerpoint/2010/main" val="2702677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D20306D-748A-4C08-B3DD-089B82418537}" type="slidenum">
              <a:rPr lang="da-DK" smtClean="0"/>
              <a:t>5</a:t>
            </a:fld>
            <a:endParaRPr lang="da-DK"/>
          </a:p>
        </p:txBody>
      </p:sp>
    </p:spTree>
    <p:extLst>
      <p:ext uri="{BB962C8B-B14F-4D97-AF65-F5344CB8AC3E}">
        <p14:creationId xmlns:p14="http://schemas.microsoft.com/office/powerpoint/2010/main" val="433114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D20306D-748A-4C08-B3DD-089B82418537}" type="slidenum">
              <a:rPr lang="da-DK" smtClean="0"/>
              <a:t>6</a:t>
            </a:fld>
            <a:endParaRPr lang="da-DK"/>
          </a:p>
        </p:txBody>
      </p:sp>
    </p:spTree>
    <p:extLst>
      <p:ext uri="{BB962C8B-B14F-4D97-AF65-F5344CB8AC3E}">
        <p14:creationId xmlns:p14="http://schemas.microsoft.com/office/powerpoint/2010/main" val="3489792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D20306D-748A-4C08-B3DD-089B82418537}" type="slidenum">
              <a:rPr lang="da-DK" smtClean="0"/>
              <a:t>7</a:t>
            </a:fld>
            <a:endParaRPr lang="da-DK"/>
          </a:p>
        </p:txBody>
      </p:sp>
    </p:spTree>
    <p:extLst>
      <p:ext uri="{BB962C8B-B14F-4D97-AF65-F5344CB8AC3E}">
        <p14:creationId xmlns:p14="http://schemas.microsoft.com/office/powerpoint/2010/main" val="1285639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D20306D-748A-4C08-B3DD-089B82418537}" type="slidenum">
              <a:rPr lang="da-DK" smtClean="0"/>
              <a:t>8</a:t>
            </a:fld>
            <a:endParaRPr lang="da-DK"/>
          </a:p>
        </p:txBody>
      </p:sp>
    </p:spTree>
    <p:extLst>
      <p:ext uri="{BB962C8B-B14F-4D97-AF65-F5344CB8AC3E}">
        <p14:creationId xmlns:p14="http://schemas.microsoft.com/office/powerpoint/2010/main" val="2925276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da-DK"/>
              <a:t>Klik for at redigere titeltypografien i masteren</a:t>
            </a:r>
            <a:endParaRPr lang="en-US"/>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B3EDCE42-5DBE-4925-ADCB-91B71C6F0067}" type="datetimeFigureOut">
              <a:rPr lang="da-DK" smtClean="0"/>
              <a:t>17-11-2024</a:t>
            </a:fld>
            <a:endParaRPr lang="da-DK"/>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AC84392F-2F20-41F6-A2E0-0D38F66E8D0B}" type="slidenum">
              <a:rPr lang="da-DK" smtClean="0"/>
              <a:t>‹nr.›</a:t>
            </a:fld>
            <a:endParaRPr lang="da-DK"/>
          </a:p>
        </p:txBody>
      </p:sp>
    </p:spTree>
    <p:extLst>
      <p:ext uri="{BB962C8B-B14F-4D97-AF65-F5344CB8AC3E}">
        <p14:creationId xmlns:p14="http://schemas.microsoft.com/office/powerpoint/2010/main" val="189204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da-DK"/>
              <a:t>Klik for at redigere titeltypografien i masteren</a:t>
            </a:r>
            <a:endParaRPr lang="en-US"/>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B3EDCE42-5DBE-4925-ADCB-91B71C6F0067}" type="datetimeFigureOut">
              <a:rPr lang="da-DK" smtClean="0"/>
              <a:t>17-11-2024</a:t>
            </a:fld>
            <a:endParaRPr lang="da-DK"/>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AC84392F-2F20-41F6-A2E0-0D38F66E8D0B}" type="slidenum">
              <a:rPr lang="da-DK" smtClean="0"/>
              <a:t>‹nr.›</a:t>
            </a:fld>
            <a:endParaRPr lang="da-DK"/>
          </a:p>
        </p:txBody>
      </p:sp>
    </p:spTree>
    <p:extLst>
      <p:ext uri="{BB962C8B-B14F-4D97-AF65-F5344CB8AC3E}">
        <p14:creationId xmlns:p14="http://schemas.microsoft.com/office/powerpoint/2010/main" val="1942091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anchor="b"/>
          <a:lstStyle>
            <a:lvl1pPr>
              <a:defRPr sz="5400"/>
            </a:lvl1pPr>
          </a:lstStyle>
          <a:p>
            <a:r>
              <a:rPr lang="da-DK"/>
              <a:t>Klik for at redigere titeltypografien i masteren</a:t>
            </a:r>
            <a:endParaRPr lang="en-US"/>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B3EDCE42-5DBE-4925-ADCB-91B71C6F0067}" type="datetimeFigureOut">
              <a:rPr lang="da-DK" smtClean="0"/>
              <a:t>17-11-2024</a:t>
            </a:fld>
            <a:endParaRPr lang="da-DK"/>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AC84392F-2F20-41F6-A2E0-0D38F66E8D0B}" type="slidenum">
              <a:rPr lang="da-DK" smtClean="0"/>
              <a:t>‹nr.›</a:t>
            </a:fld>
            <a:endParaRPr lang="da-DK"/>
          </a:p>
        </p:txBody>
      </p:sp>
    </p:spTree>
    <p:extLst>
      <p:ext uri="{BB962C8B-B14F-4D97-AF65-F5344CB8AC3E}">
        <p14:creationId xmlns:p14="http://schemas.microsoft.com/office/powerpoint/2010/main" val="3616640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lvl1pPr>
              <a:defRPr sz="4800"/>
            </a:lvl1pPr>
          </a:lstStyle>
          <a:p>
            <a:r>
              <a:rPr lang="da-DK"/>
              <a:t>Klik for at redigere titeltypografien i masteren</a:t>
            </a:r>
            <a:endParaRPr lang="en-US"/>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838200" y="2057399"/>
            <a:ext cx="5181600" cy="411956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2057399"/>
            <a:ext cx="5181600" cy="411956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B3EDCE42-5DBE-4925-ADCB-91B71C6F0067}" type="datetimeFigureOut">
              <a:rPr lang="da-DK" smtClean="0"/>
              <a:t>17-11-2024</a:t>
            </a:fld>
            <a:endParaRPr lang="da-DK"/>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AC84392F-2F20-41F6-A2E0-0D38F66E8D0B}" type="slidenum">
              <a:rPr lang="da-DK" smtClean="0"/>
              <a:t>‹nr.›</a:t>
            </a:fld>
            <a:endParaRPr lang="da-DK"/>
          </a:p>
        </p:txBody>
      </p:sp>
    </p:spTree>
    <p:extLst>
      <p:ext uri="{BB962C8B-B14F-4D97-AF65-F5344CB8AC3E}">
        <p14:creationId xmlns:p14="http://schemas.microsoft.com/office/powerpoint/2010/main" val="4272265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668338"/>
            <a:ext cx="10515600" cy="1084262"/>
          </a:xfrm>
        </p:spPr>
        <p:txBody>
          <a:bodyPr/>
          <a:lstStyle/>
          <a:p>
            <a:r>
              <a:rPr lang="da-DK"/>
              <a:t>Klik for at redigere titeltypografien i masteren</a:t>
            </a:r>
            <a:endParaRPr lang="en-US"/>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8800"/>
            <a:ext cx="5157787"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743199"/>
            <a:ext cx="5157787" cy="344646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8800"/>
            <a:ext cx="518318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743199"/>
            <a:ext cx="5183188" cy="344646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B3EDCE42-5DBE-4925-ADCB-91B71C6F0067}" type="datetimeFigureOut">
              <a:rPr lang="da-DK" smtClean="0"/>
              <a:t>17-11-2024</a:t>
            </a:fld>
            <a:endParaRPr lang="da-DK"/>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AC84392F-2F20-41F6-A2E0-0D38F66E8D0B}" type="slidenum">
              <a:rPr lang="da-DK" smtClean="0"/>
              <a:t>‹nr.›</a:t>
            </a:fld>
            <a:endParaRPr lang="da-DK"/>
          </a:p>
        </p:txBody>
      </p:sp>
    </p:spTree>
    <p:extLst>
      <p:ext uri="{BB962C8B-B14F-4D97-AF65-F5344CB8AC3E}">
        <p14:creationId xmlns:p14="http://schemas.microsoft.com/office/powerpoint/2010/main" val="813745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da-DK"/>
              <a:t>Klik for at redigere titeltypografien i masteren</a:t>
            </a:r>
            <a:endParaRPr lang="en-US"/>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B3EDCE42-5DBE-4925-ADCB-91B71C6F0067}" type="datetimeFigureOut">
              <a:rPr lang="da-DK" smtClean="0"/>
              <a:t>17-11-2024</a:t>
            </a:fld>
            <a:endParaRPr lang="da-DK"/>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AC84392F-2F20-41F6-A2E0-0D38F66E8D0B}" type="slidenum">
              <a:rPr lang="da-DK" smtClean="0"/>
              <a:t>‹nr.›</a:t>
            </a:fld>
            <a:endParaRPr lang="da-DK"/>
          </a:p>
        </p:txBody>
      </p:sp>
    </p:spTree>
    <p:extLst>
      <p:ext uri="{BB962C8B-B14F-4D97-AF65-F5344CB8AC3E}">
        <p14:creationId xmlns:p14="http://schemas.microsoft.com/office/powerpoint/2010/main" val="121814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B3EDCE42-5DBE-4925-ADCB-91B71C6F0067}" type="datetimeFigureOut">
              <a:rPr lang="da-DK" smtClean="0"/>
              <a:t>17-11-2024</a:t>
            </a:fld>
            <a:endParaRPr lang="da-DK"/>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endParaRPr lang="da-DK"/>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AC84392F-2F20-41F6-A2E0-0D38F66E8D0B}" type="slidenum">
              <a:rPr lang="da-DK" smtClean="0"/>
              <a:t>‹nr.›</a:t>
            </a:fld>
            <a:endParaRPr lang="da-DK"/>
          </a:p>
        </p:txBody>
      </p:sp>
    </p:spTree>
    <p:extLst>
      <p:ext uri="{BB962C8B-B14F-4D97-AF65-F5344CB8AC3E}">
        <p14:creationId xmlns:p14="http://schemas.microsoft.com/office/powerpoint/2010/main" val="2850344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anchor="b"/>
          <a:lstStyle>
            <a:lvl1pPr>
              <a:defRPr sz="3200"/>
            </a:lvl1pPr>
          </a:lstStyle>
          <a:p>
            <a:r>
              <a:rPr lang="da-DK"/>
              <a:t>Klik for at redigere titeltypografien i masteren</a:t>
            </a:r>
            <a:endParaRPr lang="en-US"/>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B3EDCE42-5DBE-4925-ADCB-91B71C6F0067}" type="datetimeFigureOut">
              <a:rPr lang="da-DK" smtClean="0"/>
              <a:t>17-11-2024</a:t>
            </a:fld>
            <a:endParaRPr lang="da-DK"/>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AC84392F-2F20-41F6-A2E0-0D38F66E8D0B}" type="slidenum">
              <a:rPr lang="da-DK" smtClean="0"/>
              <a:t>‹nr.›</a:t>
            </a:fld>
            <a:endParaRPr lang="da-DK"/>
          </a:p>
        </p:txBody>
      </p:sp>
    </p:spTree>
    <p:extLst>
      <p:ext uri="{BB962C8B-B14F-4D97-AF65-F5344CB8AC3E}">
        <p14:creationId xmlns:p14="http://schemas.microsoft.com/office/powerpoint/2010/main" val="140902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anchor="b"/>
          <a:lstStyle>
            <a:lvl1pPr>
              <a:defRPr sz="3200"/>
            </a:lvl1pPr>
          </a:lstStyle>
          <a:p>
            <a:r>
              <a:rPr lang="da-DK"/>
              <a:t>Klik for at redigere titeltypografien i masteren</a:t>
            </a:r>
            <a:endParaRPr lang="en-US"/>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B3EDCE42-5DBE-4925-ADCB-91B71C6F0067}" type="datetimeFigureOut">
              <a:rPr lang="da-DK" smtClean="0"/>
              <a:t>17-11-2024</a:t>
            </a:fld>
            <a:endParaRPr lang="da-DK"/>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AC84392F-2F20-41F6-A2E0-0D38F66E8D0B}" type="slidenum">
              <a:rPr lang="da-DK" smtClean="0"/>
              <a:t>‹nr.›</a:t>
            </a:fld>
            <a:endParaRPr lang="da-DK"/>
          </a:p>
        </p:txBody>
      </p:sp>
    </p:spTree>
    <p:extLst>
      <p:ext uri="{BB962C8B-B14F-4D97-AF65-F5344CB8AC3E}">
        <p14:creationId xmlns:p14="http://schemas.microsoft.com/office/powerpoint/2010/main" val="3210434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da-DK"/>
              <a:t>Klik for at redigere titeltypografien i masteren</a:t>
            </a:r>
            <a:endParaRPr lang="en-US"/>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B3EDCE42-5DBE-4925-ADCB-91B71C6F0067}" type="datetimeFigureOut">
              <a:rPr lang="da-DK" smtClean="0"/>
              <a:t>17-11-2024</a:t>
            </a:fld>
            <a:endParaRPr lang="da-DK"/>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AC84392F-2F20-41F6-A2E0-0D38F66E8D0B}" type="slidenum">
              <a:rPr lang="da-DK" smtClean="0"/>
              <a:t>‹nr.›</a:t>
            </a:fld>
            <a:endParaRPr lang="da-DK"/>
          </a:p>
        </p:txBody>
      </p:sp>
    </p:spTree>
    <p:extLst>
      <p:ext uri="{BB962C8B-B14F-4D97-AF65-F5344CB8AC3E}">
        <p14:creationId xmlns:p14="http://schemas.microsoft.com/office/powerpoint/2010/main" val="2465852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761999"/>
            <a:ext cx="2628900" cy="5414963"/>
          </a:xfrm>
        </p:spPr>
        <p:txBody>
          <a:bodyPr vert="eaVert"/>
          <a:lstStyle/>
          <a:p>
            <a:r>
              <a:rPr lang="da-DK"/>
              <a:t>Klik for at redigere titeltypografien i masteren</a:t>
            </a:r>
            <a:endParaRPr lang="en-US"/>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761999"/>
            <a:ext cx="7734300" cy="5414963"/>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p:txBody>
          <a:bodyPr/>
          <a:lstStyle/>
          <a:p>
            <a:fld id="{B3EDCE42-5DBE-4925-ADCB-91B71C6F0067}" type="datetimeFigureOut">
              <a:rPr lang="da-DK" smtClean="0"/>
              <a:t>17-11-2024</a:t>
            </a:fld>
            <a:endParaRPr lang="da-DK"/>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AC84392F-2F20-41F6-A2E0-0D38F66E8D0B}" type="slidenum">
              <a:rPr lang="da-DK" smtClean="0"/>
              <a:t>‹nr.›</a:t>
            </a:fld>
            <a:endParaRPr lang="da-DK"/>
          </a:p>
        </p:txBody>
      </p:sp>
    </p:spTree>
    <p:extLst>
      <p:ext uri="{BB962C8B-B14F-4D97-AF65-F5344CB8AC3E}">
        <p14:creationId xmlns:p14="http://schemas.microsoft.com/office/powerpoint/2010/main" val="1287413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AA70F276-1833-4A75-9C1D-A56E2295A68D}" type="datetimeFigureOut">
              <a:rPr lang="en-US" smtClean="0"/>
              <a:t>11/17/2024</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3062688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US"/>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B3EDCE42-5DBE-4925-ADCB-91B71C6F0067}" type="datetimeFigureOut">
              <a:rPr lang="da-DK" smtClean="0"/>
              <a:t>17-11-2024</a:t>
            </a:fld>
            <a:endParaRPr lang="da-DK"/>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endParaRPr lang="da-DK"/>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AC84392F-2F20-41F6-A2E0-0D38F66E8D0B}" type="slidenum">
              <a:rPr lang="da-DK" smtClean="0"/>
              <a:t>‹nr.›</a:t>
            </a:fld>
            <a:endParaRPr lang="da-DK"/>
          </a:p>
        </p:txBody>
      </p:sp>
    </p:spTree>
    <p:extLst>
      <p:ext uri="{BB962C8B-B14F-4D97-AF65-F5344CB8AC3E}">
        <p14:creationId xmlns:p14="http://schemas.microsoft.com/office/powerpoint/2010/main" val="16135753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AA70F276-1833-4A75-9C1D-A56E2295A68D}" type="datetimeFigureOut">
              <a:rPr lang="en-US" smtClean="0"/>
              <a:pPr/>
              <a:t>11/17/2024</a:t>
            </a:fld>
            <a:endParaRPr lang="en-US"/>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endParaRPr lang="en-US">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‹nr.›</a:t>
            </a:fld>
            <a:endParaRPr lang="en-US"/>
          </a:p>
        </p:txBody>
      </p:sp>
    </p:spTree>
    <p:extLst>
      <p:ext uri="{BB962C8B-B14F-4D97-AF65-F5344CB8AC3E}">
        <p14:creationId xmlns:p14="http://schemas.microsoft.com/office/powerpoint/2010/main" val="109586070"/>
      </p:ext>
    </p:extLst>
  </p:cSld>
  <p:clrMap bg1="lt1" tx1="dk1" bg2="lt2" tx2="dk2" accent1="accent1" accent2="accent2" accent3="accent3" accent4="accent4" accent5="accent5" accent6="accent6" hlink="hlink" folHlink="folHlink"/>
  <p:sldLayoutIdLst>
    <p:sldLayoutId id="2147483683" r:id="rId1"/>
  </p:sldLayoutIdLst>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ED7AA16F-715A-1210-BF19-069F5CC0E3A4}"/>
              </a:ext>
            </a:extLst>
          </p:cNvPr>
          <p:cNvPicPr>
            <a:picLocks noChangeAspect="1"/>
          </p:cNvPicPr>
          <p:nvPr/>
        </p:nvPicPr>
        <p:blipFill>
          <a:blip r:embed="rId2">
            <a:alphaModFix amt="20000"/>
          </a:blip>
          <a:srcRect r="6" b="14785"/>
          <a:stretch/>
        </p:blipFill>
        <p:spPr>
          <a:xfrm>
            <a:off x="3068" y="-1327"/>
            <a:ext cx="12188932" cy="685732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pic>
      <p:sp>
        <p:nvSpPr>
          <p:cNvPr id="2" name="Titel 1"/>
          <p:cNvSpPr>
            <a:spLocks noGrp="1"/>
          </p:cNvSpPr>
          <p:nvPr>
            <p:ph type="ctrTitle"/>
          </p:nvPr>
        </p:nvSpPr>
        <p:spPr/>
        <p:txBody>
          <a:bodyPr>
            <a:normAutofit/>
          </a:bodyPr>
          <a:lstStyle/>
          <a:p>
            <a:r>
              <a:rPr lang="en-US" dirty="0" err="1">
                <a:solidFill>
                  <a:srgbClr val="FFFFFF"/>
                </a:solidFill>
              </a:rPr>
              <a:t>Perikles</a:t>
            </a:r>
            <a:r>
              <a:rPr lang="en-US" dirty="0">
                <a:solidFill>
                  <a:srgbClr val="FFFFFF"/>
                </a:solidFill>
              </a:rPr>
              <a:t> </a:t>
            </a:r>
            <a:r>
              <a:rPr lang="en-US" dirty="0" err="1">
                <a:solidFill>
                  <a:srgbClr val="FFFFFF"/>
                </a:solidFill>
              </a:rPr>
              <a:t>Gravtale</a:t>
            </a:r>
            <a:r>
              <a:rPr lang="en-US" dirty="0">
                <a:solidFill>
                  <a:srgbClr val="FFFFFF"/>
                </a:solidFill>
              </a:rPr>
              <a:t> </a:t>
            </a:r>
            <a:r>
              <a:rPr lang="en-US" dirty="0" err="1">
                <a:solidFill>
                  <a:srgbClr val="FFFFFF"/>
                </a:solidFill>
              </a:rPr>
              <a:t>af</a:t>
            </a:r>
            <a:r>
              <a:rPr lang="en-US" dirty="0">
                <a:solidFill>
                  <a:srgbClr val="FFFFFF"/>
                </a:solidFill>
              </a:rPr>
              <a:t> </a:t>
            </a:r>
            <a:r>
              <a:rPr lang="en-US" dirty="0" err="1">
                <a:solidFill>
                  <a:srgbClr val="FFFFFF"/>
                </a:solidFill>
              </a:rPr>
              <a:t>Thukiydid</a:t>
            </a:r>
            <a:endParaRPr lang="en-US" dirty="0">
              <a:solidFill>
                <a:srgbClr val="FFFFFF"/>
              </a:solidFill>
            </a:endParaRPr>
          </a:p>
        </p:txBody>
      </p:sp>
      <p:sp>
        <p:nvSpPr>
          <p:cNvPr id="3" name="Undertitel 2"/>
          <p:cNvSpPr>
            <a:spLocks noGrp="1"/>
          </p:cNvSpPr>
          <p:nvPr>
            <p:ph type="subTitle" idx="1"/>
          </p:nvPr>
        </p:nvSpPr>
        <p:spPr/>
        <p:txBody>
          <a:bodyPr vert="horz" lIns="91440" tIns="45720" rIns="91440" bIns="45720" rtlCol="0" anchor="t">
            <a:normAutofit/>
          </a:bodyPr>
          <a:lstStyle/>
          <a:p>
            <a:r>
              <a:rPr lang="en-US" sz="2200" dirty="0">
                <a:solidFill>
                  <a:srgbClr val="FFFFFF"/>
                </a:solidFill>
                <a:latin typeface="Sabon Next LT"/>
                <a:cs typeface="Sabon Next LT"/>
              </a:rPr>
              <a:t>Se </a:t>
            </a:r>
            <a:r>
              <a:rPr lang="en-US" sz="2200" dirty="0" err="1">
                <a:solidFill>
                  <a:srgbClr val="FFFFFF"/>
                </a:solidFill>
                <a:latin typeface="Sabon Next LT"/>
                <a:cs typeface="Sabon Next LT"/>
              </a:rPr>
              <a:t>kort</a:t>
            </a:r>
            <a:r>
              <a:rPr lang="en-US" sz="2200" dirty="0">
                <a:solidFill>
                  <a:srgbClr val="FFFFFF"/>
                </a:solidFill>
                <a:latin typeface="Sabon Next LT"/>
                <a:cs typeface="Sabon Next LT"/>
              </a:rPr>
              <a:t> </a:t>
            </a:r>
            <a:r>
              <a:rPr lang="en-US" sz="2200" dirty="0" err="1">
                <a:solidFill>
                  <a:srgbClr val="FFFFFF"/>
                </a:solidFill>
                <a:latin typeface="Sabon Next LT"/>
                <a:cs typeface="Sabon Next LT"/>
              </a:rPr>
              <a:t>på</a:t>
            </a:r>
            <a:r>
              <a:rPr lang="en-US" sz="2200" dirty="0">
                <a:solidFill>
                  <a:srgbClr val="FFFFFF"/>
                </a:solidFill>
                <a:latin typeface="Sabon Next LT"/>
                <a:cs typeface="Sabon Next LT"/>
              </a:rPr>
              <a:t> </a:t>
            </a:r>
            <a:r>
              <a:rPr lang="en-US" sz="2200" dirty="0" err="1">
                <a:solidFill>
                  <a:srgbClr val="FFFFFF"/>
                </a:solidFill>
                <a:latin typeface="Sabon Next LT"/>
                <a:cs typeface="Sabon Next LT"/>
              </a:rPr>
              <a:t>talen</a:t>
            </a:r>
            <a:r>
              <a:rPr lang="en-US" sz="2200" dirty="0">
                <a:solidFill>
                  <a:srgbClr val="FFFFFF"/>
                </a:solidFill>
                <a:latin typeface="Sabon Next LT"/>
                <a:cs typeface="Sabon Next LT"/>
              </a:rPr>
              <a:t> </a:t>
            </a:r>
            <a:r>
              <a:rPr lang="en-US" sz="2200" dirty="0" err="1">
                <a:solidFill>
                  <a:srgbClr val="FFFFFF"/>
                </a:solidFill>
                <a:latin typeface="Sabon Next LT"/>
                <a:cs typeface="Sabon Next LT"/>
              </a:rPr>
              <a:t>som</a:t>
            </a:r>
            <a:r>
              <a:rPr lang="en-US" sz="2200" dirty="0">
                <a:solidFill>
                  <a:srgbClr val="FFFFFF"/>
                </a:solidFill>
                <a:latin typeface="Sabon Next LT"/>
                <a:cs typeface="Sabon Next LT"/>
              </a:rPr>
              <a:t> </a:t>
            </a:r>
            <a:r>
              <a:rPr lang="en-US" sz="2200" dirty="0" err="1">
                <a:solidFill>
                  <a:srgbClr val="FFFFFF"/>
                </a:solidFill>
                <a:latin typeface="Sabon Next LT"/>
                <a:cs typeface="Sabon Next LT"/>
              </a:rPr>
              <a:t>retorik</a:t>
            </a:r>
            <a:r>
              <a:rPr lang="en-US" sz="2200" dirty="0">
                <a:solidFill>
                  <a:srgbClr val="FFFFFF"/>
                </a:solidFill>
                <a:latin typeface="Sabon Next LT"/>
                <a:cs typeface="Sabon Next LT"/>
              </a:rPr>
              <a:t> – 3m</a:t>
            </a:r>
          </a:p>
        </p:txBody>
      </p:sp>
    </p:spTree>
    <p:extLst>
      <p:ext uri="{BB962C8B-B14F-4D97-AF65-F5344CB8AC3E}">
        <p14:creationId xmlns:p14="http://schemas.microsoft.com/office/powerpoint/2010/main" val="1472003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E54729-3ED4-72F8-FF08-52FBC02E88CF}"/>
              </a:ext>
            </a:extLst>
          </p:cNvPr>
          <p:cNvSpPr>
            <a:spLocks noGrp="1"/>
          </p:cNvSpPr>
          <p:nvPr>
            <p:ph type="title"/>
          </p:nvPr>
        </p:nvSpPr>
        <p:spPr/>
        <p:txBody>
          <a:bodyPr/>
          <a:lstStyle/>
          <a:p>
            <a:r>
              <a:rPr lang="da-DK" dirty="0"/>
              <a:t>Afsnit 35-36</a:t>
            </a:r>
          </a:p>
        </p:txBody>
      </p:sp>
      <p:sp>
        <p:nvSpPr>
          <p:cNvPr id="3" name="Pladsholder til indhold 2">
            <a:extLst>
              <a:ext uri="{FF2B5EF4-FFF2-40B4-BE49-F238E27FC236}">
                <a16:creationId xmlns:a16="http://schemas.microsoft.com/office/drawing/2014/main" id="{1E3303F6-D477-5926-7330-CA88E62748C3}"/>
              </a:ext>
            </a:extLst>
          </p:cNvPr>
          <p:cNvSpPr>
            <a:spLocks noGrp="1"/>
          </p:cNvSpPr>
          <p:nvPr>
            <p:ph idx="1"/>
          </p:nvPr>
        </p:nvSpPr>
        <p:spPr>
          <a:xfrm>
            <a:off x="510363" y="2006600"/>
            <a:ext cx="10843437" cy="4562385"/>
          </a:xfrm>
        </p:spPr>
        <p:txBody>
          <a:bodyPr>
            <a:normAutofit fontScale="62500" lnSpcReduction="20000"/>
          </a:bodyPr>
          <a:lstStyle/>
          <a:p>
            <a:pPr>
              <a:lnSpc>
                <a:spcPct val="120000"/>
              </a:lnSpc>
            </a:pPr>
            <a:r>
              <a:rPr lang="da-DK" dirty="0">
                <a:solidFill>
                  <a:schemeClr val="tx1"/>
                </a:solidFill>
              </a:rPr>
              <a:t>Perikles’ “høje offentlige anseelse” giver ham troværdighed (</a:t>
            </a:r>
            <a:r>
              <a:rPr lang="da-DK" b="1" dirty="0">
                <a:solidFill>
                  <a:schemeClr val="tx1"/>
                </a:solidFill>
              </a:rPr>
              <a:t>etos</a:t>
            </a:r>
            <a:r>
              <a:rPr lang="da-DK" dirty="0">
                <a:solidFill>
                  <a:schemeClr val="tx1"/>
                </a:solidFill>
              </a:rPr>
              <a:t>) i modtagernes øjne og bevirker, at borgerne på forhånd vil </a:t>
            </a:r>
            <a:r>
              <a:rPr lang="da-DK" u="sng" dirty="0">
                <a:solidFill>
                  <a:schemeClr val="tx1"/>
                </a:solidFill>
              </a:rPr>
              <a:t>være tilbøjelige til at acceptere hans argumenter og påstande. </a:t>
            </a:r>
            <a:r>
              <a:rPr lang="da-DK" dirty="0">
                <a:solidFill>
                  <a:schemeClr val="tx1"/>
                </a:solidFill>
              </a:rPr>
              <a:t>Det giver ham </a:t>
            </a:r>
            <a:r>
              <a:rPr lang="da-DK" b="1" dirty="0">
                <a:solidFill>
                  <a:schemeClr val="tx1"/>
                </a:solidFill>
              </a:rPr>
              <a:t>respekt</a:t>
            </a:r>
            <a:r>
              <a:rPr lang="da-DK" dirty="0">
                <a:solidFill>
                  <a:schemeClr val="tx1"/>
                </a:solidFill>
              </a:rPr>
              <a:t> og </a:t>
            </a:r>
            <a:r>
              <a:rPr lang="da-DK" b="1" dirty="0">
                <a:solidFill>
                  <a:schemeClr val="tx1"/>
                </a:solidFill>
              </a:rPr>
              <a:t>anseelse</a:t>
            </a:r>
            <a:r>
              <a:rPr lang="da-DK" dirty="0">
                <a:solidFill>
                  <a:schemeClr val="tx1"/>
                </a:solidFill>
              </a:rPr>
              <a:t> og styrker dermed også hans </a:t>
            </a:r>
            <a:r>
              <a:rPr lang="da-DK" b="1" dirty="0">
                <a:solidFill>
                  <a:schemeClr val="tx1"/>
                </a:solidFill>
              </a:rPr>
              <a:t>troværdighed</a:t>
            </a:r>
            <a:r>
              <a:rPr lang="da-DK" dirty="0">
                <a:solidFill>
                  <a:schemeClr val="tx1"/>
                </a:solidFill>
              </a:rPr>
              <a:t> som taler.</a:t>
            </a:r>
          </a:p>
          <a:p>
            <a:pPr>
              <a:lnSpc>
                <a:spcPct val="120000"/>
              </a:lnSpc>
            </a:pPr>
            <a:r>
              <a:rPr lang="da-DK" dirty="0">
                <a:solidFill>
                  <a:schemeClr val="tx1"/>
                </a:solidFill>
              </a:rPr>
              <a:t>Perikles forsøger yderligere at styrke sit </a:t>
            </a:r>
            <a:r>
              <a:rPr lang="da-DK" b="1" dirty="0">
                <a:solidFill>
                  <a:srgbClr val="00B050"/>
                </a:solidFill>
              </a:rPr>
              <a:t>etos</a:t>
            </a:r>
            <a:r>
              <a:rPr lang="da-DK" dirty="0">
                <a:solidFill>
                  <a:schemeClr val="tx1"/>
                </a:solidFill>
              </a:rPr>
              <a:t> i talens begyndelse ved at udvise en vis </a:t>
            </a:r>
            <a:r>
              <a:rPr lang="da-DK" u="sng" dirty="0">
                <a:solidFill>
                  <a:schemeClr val="tx1"/>
                </a:solidFill>
              </a:rPr>
              <a:t>ydmyghed</a:t>
            </a:r>
            <a:r>
              <a:rPr lang="da-DK" dirty="0">
                <a:solidFill>
                  <a:schemeClr val="tx1"/>
                </a:solidFill>
              </a:rPr>
              <a:t> over for opgaven. Han påpeger, at det er risikabelt, når lovprisningen af de faldne soldater “</a:t>
            </a:r>
            <a:r>
              <a:rPr lang="da-DK" i="1" dirty="0">
                <a:solidFill>
                  <a:schemeClr val="tx1"/>
                </a:solidFill>
              </a:rPr>
              <a:t>kommer til at afhænge af én mands større eller mindre evner som taler</a:t>
            </a:r>
            <a:r>
              <a:rPr lang="da-DK" dirty="0">
                <a:solidFill>
                  <a:schemeClr val="tx1"/>
                </a:solidFill>
              </a:rPr>
              <a:t>” For måske kan Perikles’ tale ikke leve op til de </a:t>
            </a:r>
            <a:r>
              <a:rPr lang="da-DK" b="1" dirty="0">
                <a:solidFill>
                  <a:schemeClr val="tx1"/>
                </a:solidFill>
              </a:rPr>
              <a:t>dødes heltemod</a:t>
            </a:r>
            <a:r>
              <a:rPr lang="da-DK" dirty="0">
                <a:solidFill>
                  <a:schemeClr val="tx1"/>
                </a:solidFill>
              </a:rPr>
              <a:t>. </a:t>
            </a:r>
          </a:p>
          <a:p>
            <a:pPr>
              <a:lnSpc>
                <a:spcPct val="120000"/>
              </a:lnSpc>
            </a:pPr>
            <a:r>
              <a:rPr lang="da-DK" dirty="0">
                <a:solidFill>
                  <a:schemeClr val="tx1"/>
                </a:solidFill>
              </a:rPr>
              <a:t>Han viser også en form for ydmyghed ved at sige, at “</a:t>
            </a:r>
            <a:r>
              <a:rPr lang="da-DK" i="1" dirty="0">
                <a:solidFill>
                  <a:schemeClr val="tx1"/>
                </a:solidFill>
              </a:rPr>
              <a:t>det er [...] en vanskelig sag at finde den rette balance i talen”</a:t>
            </a:r>
            <a:r>
              <a:rPr lang="da-DK" dirty="0">
                <a:solidFill>
                  <a:schemeClr val="tx1"/>
                </a:solidFill>
              </a:rPr>
              <a:t>. Årsagen er, at folk på forhånd kan have stærke og meget forskellige forventninger til talen, som kan være vanskelige at indfri.</a:t>
            </a:r>
          </a:p>
          <a:p>
            <a:pPr>
              <a:lnSpc>
                <a:spcPct val="120000"/>
              </a:lnSpc>
            </a:pPr>
            <a:r>
              <a:rPr lang="da-DK" dirty="0">
                <a:solidFill>
                  <a:schemeClr val="tx1"/>
                </a:solidFill>
              </a:rPr>
              <a:t>Denne indledende ydmyghed kan gøre, at </a:t>
            </a:r>
            <a:r>
              <a:rPr lang="da-DK" b="1" dirty="0">
                <a:solidFill>
                  <a:schemeClr val="tx1"/>
                </a:solidFill>
              </a:rPr>
              <a:t>tilhørerne føler en større velvilje over for Perikles som taler,</a:t>
            </a:r>
            <a:r>
              <a:rPr lang="da-DK" dirty="0">
                <a:solidFill>
                  <a:schemeClr val="tx1"/>
                </a:solidFill>
              </a:rPr>
              <a:t> også selvom han måske siger ting, de ikke er helt enige i. Dermed styrkes </a:t>
            </a:r>
            <a:r>
              <a:rPr lang="da-DK" b="1" dirty="0">
                <a:solidFill>
                  <a:schemeClr val="tx1"/>
                </a:solidFill>
              </a:rPr>
              <a:t>tilliden</a:t>
            </a:r>
            <a:r>
              <a:rPr lang="da-DK" dirty="0">
                <a:solidFill>
                  <a:schemeClr val="tx1"/>
                </a:solidFill>
              </a:rPr>
              <a:t> til ham, og sandsynligheden for, at talen lykkes, bliver større. </a:t>
            </a:r>
          </a:p>
        </p:txBody>
      </p:sp>
    </p:spTree>
    <p:extLst>
      <p:ext uri="{BB962C8B-B14F-4D97-AF65-F5344CB8AC3E}">
        <p14:creationId xmlns:p14="http://schemas.microsoft.com/office/powerpoint/2010/main" val="2595890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E54729-3ED4-72F8-FF08-52FBC02E88CF}"/>
              </a:ext>
            </a:extLst>
          </p:cNvPr>
          <p:cNvSpPr>
            <a:spLocks noGrp="1"/>
          </p:cNvSpPr>
          <p:nvPr>
            <p:ph type="title"/>
          </p:nvPr>
        </p:nvSpPr>
        <p:spPr/>
        <p:txBody>
          <a:bodyPr/>
          <a:lstStyle/>
          <a:p>
            <a:r>
              <a:rPr lang="da-DK" dirty="0"/>
              <a:t>Afsnit 35-36 (fortsat)</a:t>
            </a:r>
          </a:p>
        </p:txBody>
      </p:sp>
      <p:sp>
        <p:nvSpPr>
          <p:cNvPr id="3" name="Pladsholder til indhold 2">
            <a:extLst>
              <a:ext uri="{FF2B5EF4-FFF2-40B4-BE49-F238E27FC236}">
                <a16:creationId xmlns:a16="http://schemas.microsoft.com/office/drawing/2014/main" id="{1E3303F6-D477-5926-7330-CA88E62748C3}"/>
              </a:ext>
            </a:extLst>
          </p:cNvPr>
          <p:cNvSpPr>
            <a:spLocks noGrp="1"/>
          </p:cNvSpPr>
          <p:nvPr>
            <p:ph idx="1"/>
          </p:nvPr>
        </p:nvSpPr>
        <p:spPr/>
        <p:txBody>
          <a:bodyPr>
            <a:normAutofit/>
          </a:bodyPr>
          <a:lstStyle/>
          <a:p>
            <a:pPr>
              <a:lnSpc>
                <a:spcPct val="115000"/>
              </a:lnSpc>
              <a:spcAft>
                <a:spcPts val="800"/>
              </a:spcAft>
            </a:pPr>
            <a:r>
              <a:rPr lang="da-DK" sz="2400" kern="100" dirty="0">
                <a:effectLst/>
                <a:ea typeface="Aptos" panose="020B0004020202020204" pitchFamily="34" charset="0"/>
                <a:cs typeface="Times New Roman" panose="02020603050405020304" pitchFamily="18" charset="0"/>
              </a:rPr>
              <a:t>Perikles henviser i talens indledning til, at han med sin måde at tale på vil “</a:t>
            </a:r>
            <a:r>
              <a:rPr lang="da-DK" sz="2400" i="1" kern="100" dirty="0">
                <a:effectLst/>
                <a:ea typeface="Aptos" panose="020B0004020202020204" pitchFamily="34" charset="0"/>
                <a:cs typeface="Times New Roman" panose="02020603050405020304" pitchFamily="18" charset="0"/>
              </a:rPr>
              <a:t>respektere traditionen</a:t>
            </a:r>
            <a:r>
              <a:rPr lang="da-DK" sz="2400" kern="100" dirty="0">
                <a:effectLst/>
                <a:ea typeface="Aptos" panose="020B0004020202020204" pitchFamily="34" charset="0"/>
                <a:cs typeface="Times New Roman" panose="02020603050405020304" pitchFamily="18" charset="0"/>
              </a:rPr>
              <a:t>” (35, 3). Og i afslutningen siger han, at han har “</a:t>
            </a:r>
            <a:r>
              <a:rPr lang="da-DK" sz="2400" i="1" kern="100" dirty="0">
                <a:effectLst/>
                <a:ea typeface="Aptos" panose="020B0004020202020204" pitchFamily="34" charset="0"/>
                <a:cs typeface="Times New Roman" panose="02020603050405020304" pitchFamily="18" charset="0"/>
              </a:rPr>
              <a:t>fulgt traditionens forskrift</a:t>
            </a:r>
            <a:r>
              <a:rPr lang="da-DK" sz="2400" kern="100" dirty="0">
                <a:effectLst/>
                <a:ea typeface="Aptos" panose="020B0004020202020204" pitchFamily="34" charset="0"/>
                <a:cs typeface="Times New Roman" panose="02020603050405020304" pitchFamily="18" charset="0"/>
              </a:rPr>
              <a:t>” for en sådan gravtale (46). </a:t>
            </a:r>
          </a:p>
          <a:p>
            <a:pPr>
              <a:lnSpc>
                <a:spcPct val="115000"/>
              </a:lnSpc>
              <a:spcAft>
                <a:spcPts val="800"/>
              </a:spcAft>
            </a:pPr>
            <a:r>
              <a:rPr lang="da-DK" sz="2400" kern="100" dirty="0">
                <a:effectLst/>
                <a:ea typeface="Aptos" panose="020B0004020202020204" pitchFamily="34" charset="0"/>
                <a:cs typeface="Times New Roman" panose="02020603050405020304" pitchFamily="18" charset="0"/>
              </a:rPr>
              <a:t>Ved at henvise til “traditionen” ‘låner’ Perikles så at sige </a:t>
            </a:r>
            <a:r>
              <a:rPr lang="da-DK" sz="2400" b="1" kern="100" dirty="0">
                <a:solidFill>
                  <a:srgbClr val="00B050">
                    <a:alpha val="70000"/>
                  </a:srgbClr>
                </a:solidFill>
                <a:effectLst/>
                <a:ea typeface="Aptos" panose="020B0004020202020204" pitchFamily="34" charset="0"/>
                <a:cs typeface="Times New Roman" panose="02020603050405020304" pitchFamily="18" charset="0"/>
              </a:rPr>
              <a:t>etos</a:t>
            </a:r>
            <a:r>
              <a:rPr lang="da-DK" sz="2400" kern="100" dirty="0">
                <a:effectLst/>
                <a:ea typeface="Aptos" panose="020B0004020202020204" pitchFamily="34" charset="0"/>
                <a:cs typeface="Times New Roman" panose="02020603050405020304" pitchFamily="18" charset="0"/>
              </a:rPr>
              <a:t> fra Athens traditioner, som havde meget høj status og troværdighed. Perikles’ </a:t>
            </a:r>
            <a:r>
              <a:rPr lang="da-DK" sz="2400" b="1" kern="100" dirty="0">
                <a:effectLst/>
                <a:ea typeface="Aptos" panose="020B0004020202020204" pitchFamily="34" charset="0"/>
                <a:cs typeface="Times New Roman" panose="02020603050405020304" pitchFamily="18" charset="0"/>
              </a:rPr>
              <a:t>troværdighed</a:t>
            </a:r>
            <a:r>
              <a:rPr lang="da-DK" sz="2400" kern="100" dirty="0">
                <a:effectLst/>
                <a:ea typeface="Aptos" panose="020B0004020202020204" pitchFamily="34" charset="0"/>
                <a:cs typeface="Times New Roman" panose="02020603050405020304" pitchFamily="18" charset="0"/>
              </a:rPr>
              <a:t> styrkes ved, at han både </a:t>
            </a:r>
            <a:r>
              <a:rPr lang="da-DK" sz="2400" b="1" kern="100" dirty="0">
                <a:effectLst/>
                <a:ea typeface="Aptos" panose="020B0004020202020204" pitchFamily="34" charset="0"/>
                <a:cs typeface="Times New Roman" panose="02020603050405020304" pitchFamily="18" charset="0"/>
              </a:rPr>
              <a:t>først</a:t>
            </a:r>
            <a:r>
              <a:rPr lang="da-DK" sz="2400" kern="100" dirty="0">
                <a:effectLst/>
                <a:ea typeface="Aptos" panose="020B0004020202020204" pitchFamily="34" charset="0"/>
                <a:cs typeface="Times New Roman" panose="02020603050405020304" pitchFamily="18" charset="0"/>
              </a:rPr>
              <a:t> og </a:t>
            </a:r>
            <a:r>
              <a:rPr lang="da-DK" sz="2400" b="1" kern="100" dirty="0">
                <a:effectLst/>
                <a:ea typeface="Aptos" panose="020B0004020202020204" pitchFamily="34" charset="0"/>
                <a:cs typeface="Times New Roman" panose="02020603050405020304" pitchFamily="18" charset="0"/>
              </a:rPr>
              <a:t>sidst</a:t>
            </a:r>
            <a:r>
              <a:rPr lang="da-DK" sz="2400" kern="100" dirty="0">
                <a:effectLst/>
                <a:ea typeface="Aptos" panose="020B0004020202020204" pitchFamily="34" charset="0"/>
                <a:cs typeface="Times New Roman" panose="02020603050405020304" pitchFamily="18" charset="0"/>
              </a:rPr>
              <a:t> i talen lægger vægt på, at han har holdt sig til disse traditioner.</a:t>
            </a:r>
          </a:p>
          <a:p>
            <a:endParaRPr lang="da-DK" sz="3600" dirty="0"/>
          </a:p>
        </p:txBody>
      </p:sp>
    </p:spTree>
    <p:extLst>
      <p:ext uri="{BB962C8B-B14F-4D97-AF65-F5344CB8AC3E}">
        <p14:creationId xmlns:p14="http://schemas.microsoft.com/office/powerpoint/2010/main" val="2989088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E54729-3ED4-72F8-FF08-52FBC02E88CF}"/>
              </a:ext>
            </a:extLst>
          </p:cNvPr>
          <p:cNvSpPr>
            <a:spLocks noGrp="1"/>
          </p:cNvSpPr>
          <p:nvPr>
            <p:ph type="title"/>
          </p:nvPr>
        </p:nvSpPr>
        <p:spPr/>
        <p:txBody>
          <a:bodyPr/>
          <a:lstStyle/>
          <a:p>
            <a:r>
              <a:rPr lang="da-DK" dirty="0"/>
              <a:t>Afsnit 35-36 (fortsat)</a:t>
            </a:r>
          </a:p>
        </p:txBody>
      </p:sp>
      <p:sp>
        <p:nvSpPr>
          <p:cNvPr id="3" name="Pladsholder til indhold 2">
            <a:extLst>
              <a:ext uri="{FF2B5EF4-FFF2-40B4-BE49-F238E27FC236}">
                <a16:creationId xmlns:a16="http://schemas.microsoft.com/office/drawing/2014/main" id="{1E3303F6-D477-5926-7330-CA88E62748C3}"/>
              </a:ext>
            </a:extLst>
          </p:cNvPr>
          <p:cNvSpPr>
            <a:spLocks noGrp="1"/>
          </p:cNvSpPr>
          <p:nvPr>
            <p:ph idx="1"/>
          </p:nvPr>
        </p:nvSpPr>
        <p:spPr/>
        <p:txBody>
          <a:bodyPr>
            <a:normAutofit fontScale="92500" lnSpcReduction="10000"/>
          </a:bodyPr>
          <a:lstStyle/>
          <a:p>
            <a:pPr>
              <a:lnSpc>
                <a:spcPct val="115000"/>
              </a:lnSpc>
              <a:spcAft>
                <a:spcPts val="800"/>
              </a:spcAft>
            </a:pPr>
            <a:r>
              <a:rPr lang="da-DK"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Hele talen igennem taler Perikles til modtagernes følelser af </a:t>
            </a:r>
            <a:r>
              <a:rPr lang="da-DK"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national stolthed og ære</a:t>
            </a:r>
            <a:r>
              <a:rPr lang="da-DK"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I begyndelsen af talen </a:t>
            </a:r>
            <a:r>
              <a:rPr lang="da-DK"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hædrer</a:t>
            </a:r>
            <a:r>
              <a:rPr lang="da-DK"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han nationens historie og athenernes forfædre:</a:t>
            </a:r>
          </a:p>
          <a:p>
            <a:pPr marL="228600" indent="0" algn="just">
              <a:lnSpc>
                <a:spcPct val="115000"/>
              </a:lnSpc>
              <a:spcAft>
                <a:spcPts val="800"/>
              </a:spcAft>
              <a:buNone/>
            </a:pPr>
            <a:r>
              <a:rPr lang="da-DK" sz="18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Lad mig allerførst begynde med vore forfædre. [...] For dette vort land har bestandig været beboet af det samme folk og er givet videre fra generation til generation helt frem til vores, og det er i kraft af deres tapperhed, at de har kunnet skænke os et frit land som vor arvelod. </a:t>
            </a:r>
          </a:p>
          <a:p>
            <a:pPr>
              <a:lnSpc>
                <a:spcPct val="115000"/>
              </a:lnSpc>
              <a:spcAft>
                <a:spcPts val="800"/>
              </a:spcAft>
            </a:pPr>
            <a:r>
              <a:rPr lang="da-DK"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For grækere var </a:t>
            </a:r>
            <a:r>
              <a:rPr lang="da-DK"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forfædrene</a:t>
            </a:r>
            <a:r>
              <a:rPr lang="da-DK"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af stor betydning, og der var stærke, positive følelser knyttet til dem. Derfor er selve det at tage forfædrene op en appel til </a:t>
            </a:r>
            <a:r>
              <a:rPr lang="da-DK" sz="18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patos</a:t>
            </a:r>
            <a:r>
              <a:rPr lang="da-DK"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som her styrkes ved, at Perikles fremhæver forfædrenes “</a:t>
            </a:r>
            <a:r>
              <a:rPr lang="da-DK" sz="18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tapperhed</a:t>
            </a:r>
            <a:r>
              <a:rPr lang="da-DK"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og at de har givet athenerne “</a:t>
            </a:r>
            <a:r>
              <a:rPr lang="da-DK" sz="18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et frit land</a:t>
            </a:r>
            <a:r>
              <a:rPr lang="da-DK"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i arv.</a:t>
            </a:r>
          </a:p>
          <a:p>
            <a:pPr>
              <a:lnSpc>
                <a:spcPct val="115000"/>
              </a:lnSpc>
              <a:spcAft>
                <a:spcPts val="800"/>
              </a:spcAft>
            </a:pPr>
            <a:r>
              <a:rPr lang="da-DK"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Ved at vække tilhørernes </a:t>
            </a:r>
            <a:r>
              <a:rPr lang="da-DK"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nationale stolthedsfølelse </a:t>
            </a:r>
            <a:r>
              <a:rPr lang="da-DK"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gør Perikles det mere sandsynligt, at de vil tage godt imod hans </a:t>
            </a:r>
            <a:r>
              <a:rPr lang="da-DK"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lovprisning af </a:t>
            </a:r>
            <a:r>
              <a:rPr lang="da-DK" sz="1800" b="1"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A</a:t>
            </a:r>
            <a:r>
              <a:rPr lang="da-DK"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thens demokrati</a:t>
            </a:r>
            <a:r>
              <a:rPr lang="da-DK"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og at de vil være parate til at kæmpe og ofre sig i krigen mod </a:t>
            </a:r>
            <a:r>
              <a:rPr lang="da-DK" sz="1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S</a:t>
            </a:r>
            <a:r>
              <a:rPr lang="da-DK"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parta.</a:t>
            </a:r>
          </a:p>
        </p:txBody>
      </p:sp>
    </p:spTree>
    <p:extLst>
      <p:ext uri="{BB962C8B-B14F-4D97-AF65-F5344CB8AC3E}">
        <p14:creationId xmlns:p14="http://schemas.microsoft.com/office/powerpoint/2010/main" val="315090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8643E7-5125-778F-A521-9E3E22233BC7}"/>
              </a:ext>
            </a:extLst>
          </p:cNvPr>
          <p:cNvSpPr>
            <a:spLocks noGrp="1"/>
          </p:cNvSpPr>
          <p:nvPr>
            <p:ph type="title"/>
          </p:nvPr>
        </p:nvSpPr>
        <p:spPr/>
        <p:txBody>
          <a:bodyPr/>
          <a:lstStyle/>
          <a:p>
            <a:r>
              <a:rPr lang="da-DK" dirty="0"/>
              <a:t>Afsnit 37-38</a:t>
            </a:r>
          </a:p>
        </p:txBody>
      </p:sp>
      <p:sp>
        <p:nvSpPr>
          <p:cNvPr id="3" name="Pladsholder til indhold 2">
            <a:extLst>
              <a:ext uri="{FF2B5EF4-FFF2-40B4-BE49-F238E27FC236}">
                <a16:creationId xmlns:a16="http://schemas.microsoft.com/office/drawing/2014/main" id="{E8C1405B-B052-0756-0206-356F0A3D897D}"/>
              </a:ext>
            </a:extLst>
          </p:cNvPr>
          <p:cNvSpPr>
            <a:spLocks noGrp="1"/>
          </p:cNvSpPr>
          <p:nvPr>
            <p:ph idx="1"/>
          </p:nvPr>
        </p:nvSpPr>
        <p:spPr/>
        <p:txBody>
          <a:bodyPr>
            <a:normAutofit lnSpcReduction="10000"/>
          </a:bodyPr>
          <a:lstStyle/>
          <a:p>
            <a:r>
              <a:rPr lang="da-DK" dirty="0"/>
              <a:t>Han siger de er </a:t>
            </a:r>
            <a:r>
              <a:rPr lang="da-DK" b="1" dirty="0"/>
              <a:t>bedre end alle andre </a:t>
            </a:r>
            <a:r>
              <a:rPr lang="da-DK" dirty="0"/>
              <a:t>fordi de har deres styre form demokrati hvor alle mænd er frie. De mener også at deres </a:t>
            </a:r>
            <a:r>
              <a:rPr lang="da-DK" b="1" dirty="0"/>
              <a:t>styreform</a:t>
            </a:r>
            <a:r>
              <a:rPr lang="da-DK" dirty="0"/>
              <a:t> er noget andre vil efterfølge og inspireres af.</a:t>
            </a:r>
          </a:p>
          <a:p>
            <a:endParaRPr lang="da-DK" dirty="0"/>
          </a:p>
          <a:p>
            <a:r>
              <a:rPr lang="da-DK" dirty="0"/>
              <a:t>Han anvender </a:t>
            </a:r>
            <a:r>
              <a:rPr lang="da-DK" b="1" dirty="0"/>
              <a:t>Hyperbel</a:t>
            </a:r>
            <a:r>
              <a:rPr lang="da-DK" dirty="0"/>
              <a:t> her “Vor stats storhed medfører </a:t>
            </a:r>
            <a:r>
              <a:rPr lang="da-DK" dirty="0" err="1"/>
              <a:t>desude</a:t>
            </a:r>
            <a:r>
              <a:rPr lang="da-DK" dirty="0"/>
              <a:t> at vare og enhver art strømmer hertil fra hele verden”</a:t>
            </a:r>
          </a:p>
        </p:txBody>
      </p:sp>
    </p:spTree>
    <p:extLst>
      <p:ext uri="{BB962C8B-B14F-4D97-AF65-F5344CB8AC3E}">
        <p14:creationId xmlns:p14="http://schemas.microsoft.com/office/powerpoint/2010/main" val="3350290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p:txBody>
          <a:bodyPr/>
          <a:lstStyle/>
          <a:p>
            <a:r>
              <a:rPr lang="da-DK" dirty="0"/>
              <a:t>Afsnit 39</a:t>
            </a:r>
          </a:p>
        </p:txBody>
      </p:sp>
      <p:sp>
        <p:nvSpPr>
          <p:cNvPr id="3" name="Pladsholder til indhold 2">
            <a:extLst>
              <a:ext uri="{FF2B5EF4-FFF2-40B4-BE49-F238E27FC236}">
                <a16:creationId xmlns:a16="http://schemas.microsoft.com/office/drawing/2014/main" id="{D6F42598-7751-A55B-AE73-2C1CF7FA969B}"/>
              </a:ext>
            </a:extLst>
          </p:cNvPr>
          <p:cNvSpPr>
            <a:spLocks noGrp="1"/>
          </p:cNvSpPr>
          <p:nvPr>
            <p:ph idx="1"/>
          </p:nvPr>
        </p:nvSpPr>
        <p:spPr>
          <a:xfrm>
            <a:off x="551121" y="1806518"/>
            <a:ext cx="3563679" cy="3998306"/>
          </a:xfrm>
        </p:spPr>
        <p:txBody>
          <a:bodyPr>
            <a:normAutofit fontScale="77500" lnSpcReduction="20000"/>
          </a:bodyPr>
          <a:lstStyle/>
          <a:p>
            <a:r>
              <a:rPr lang="da-DK" u="sng" dirty="0"/>
              <a:t>Modtager</a:t>
            </a:r>
            <a:r>
              <a:rPr lang="da-DK" dirty="0"/>
              <a:t>: Athenske folk, de faldendes familier og relationer.</a:t>
            </a:r>
          </a:p>
          <a:p>
            <a:r>
              <a:rPr lang="da-DK" u="sng" dirty="0"/>
              <a:t>Afsender</a:t>
            </a:r>
            <a:r>
              <a:rPr lang="da-DK" dirty="0"/>
              <a:t>: Perikles. Han kommer godt igennem til modtageren, fordi han snakker direkte til modtageren. Dette skaber også en mere personlig afsender, som styrker hans </a:t>
            </a:r>
            <a:r>
              <a:rPr lang="da-DK" b="1" dirty="0">
                <a:solidFill>
                  <a:srgbClr val="00B050">
                    <a:alpha val="70000"/>
                  </a:srgbClr>
                </a:solidFill>
              </a:rPr>
              <a:t>etos</a:t>
            </a:r>
            <a:r>
              <a:rPr lang="da-DK" dirty="0"/>
              <a:t>.</a:t>
            </a:r>
          </a:p>
          <a:p>
            <a:endParaRPr lang="da-DK" dirty="0"/>
          </a:p>
        </p:txBody>
      </p:sp>
      <p:sp>
        <p:nvSpPr>
          <p:cNvPr id="7" name="Tekstfelt 6">
            <a:extLst>
              <a:ext uri="{FF2B5EF4-FFF2-40B4-BE49-F238E27FC236}">
                <a16:creationId xmlns:a16="http://schemas.microsoft.com/office/drawing/2014/main" id="{924FF48C-B463-7E88-ABD7-B7C39707F891}"/>
              </a:ext>
            </a:extLst>
          </p:cNvPr>
          <p:cNvSpPr txBox="1"/>
          <p:nvPr/>
        </p:nvSpPr>
        <p:spPr>
          <a:xfrm>
            <a:off x="4499329" y="1806518"/>
            <a:ext cx="6654209" cy="3277244"/>
          </a:xfrm>
          <a:prstGeom prst="rect">
            <a:avLst/>
          </a:prstGeom>
          <a:noFill/>
        </p:spPr>
        <p:txBody>
          <a:bodyPr wrap="square">
            <a:spAutoFit/>
          </a:bodyPr>
          <a:lstStyle/>
          <a:p>
            <a:pPr>
              <a:lnSpc>
                <a:spcPct val="150000"/>
              </a:lnSpc>
            </a:pPr>
            <a:r>
              <a:rPr lang="da-DK" sz="3200" u="sng" dirty="0">
                <a:solidFill>
                  <a:schemeClr val="accent2"/>
                </a:solidFill>
                <a:latin typeface="+mj-lt"/>
              </a:rPr>
              <a:t>Antiteser:</a:t>
            </a:r>
          </a:p>
          <a:p>
            <a:pPr>
              <a:lnSpc>
                <a:spcPct val="150000"/>
              </a:lnSpc>
            </a:pPr>
            <a:r>
              <a:rPr lang="da-DK" dirty="0"/>
              <a:t>Perikles gør helt klart brug af </a:t>
            </a:r>
            <a:r>
              <a:rPr lang="da-DK" b="1" dirty="0"/>
              <a:t>antiteser</a:t>
            </a:r>
            <a:r>
              <a:rPr lang="da-DK" dirty="0"/>
              <a:t> i afsnit 39. Han skaber en stærk </a:t>
            </a:r>
            <a:r>
              <a:rPr lang="da-DK" b="1" dirty="0"/>
              <a:t>kontrast</a:t>
            </a:r>
            <a:r>
              <a:rPr lang="da-DK" dirty="0"/>
              <a:t> mellem Spartanernes styre og Athenernes. Han bruger </a:t>
            </a:r>
            <a:r>
              <a:rPr lang="da-DK" b="1" dirty="0"/>
              <a:t>kontrasten til selvfølgelig at beskrive Athenerne som bedre værende og som mennesker der har en bedre tilværelse.</a:t>
            </a:r>
          </a:p>
          <a:p>
            <a:pPr>
              <a:lnSpc>
                <a:spcPct val="150000"/>
              </a:lnSpc>
            </a:pPr>
            <a:r>
              <a:rPr lang="da-DK" i="1" dirty="0"/>
              <a:t>Eksempel:</a:t>
            </a:r>
          </a:p>
        </p:txBody>
      </p:sp>
      <p:pic>
        <p:nvPicPr>
          <p:cNvPr id="8" name="Picture 655470596">
            <a:extLst>
              <a:ext uri="{FF2B5EF4-FFF2-40B4-BE49-F238E27FC236}">
                <a16:creationId xmlns:a16="http://schemas.microsoft.com/office/drawing/2014/main" id="{C8E05BCC-3A2B-4F00-A1CF-1A16AA826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0279" y="5174340"/>
            <a:ext cx="7773846" cy="1034903"/>
          </a:xfrm>
          <a:prstGeom prst="rect">
            <a:avLst/>
          </a:prstGeom>
        </p:spPr>
      </p:pic>
    </p:spTree>
    <p:extLst>
      <p:ext uri="{BB962C8B-B14F-4D97-AF65-F5344CB8AC3E}">
        <p14:creationId xmlns:p14="http://schemas.microsoft.com/office/powerpoint/2010/main" val="2417113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p:txBody>
          <a:bodyPr/>
          <a:lstStyle/>
          <a:p>
            <a:r>
              <a:rPr lang="da-DK" dirty="0"/>
              <a:t>Afsnit 39 (fortsat)</a:t>
            </a:r>
          </a:p>
        </p:txBody>
      </p:sp>
      <p:sp>
        <p:nvSpPr>
          <p:cNvPr id="3" name="Pladsholder til indhold 2">
            <a:extLst>
              <a:ext uri="{FF2B5EF4-FFF2-40B4-BE49-F238E27FC236}">
                <a16:creationId xmlns:a16="http://schemas.microsoft.com/office/drawing/2014/main" id="{D6F42598-7751-A55B-AE73-2C1CF7FA969B}"/>
              </a:ext>
            </a:extLst>
          </p:cNvPr>
          <p:cNvSpPr>
            <a:spLocks noGrp="1"/>
          </p:cNvSpPr>
          <p:nvPr>
            <p:ph idx="1"/>
          </p:nvPr>
        </p:nvSpPr>
        <p:spPr>
          <a:xfrm>
            <a:off x="551120" y="1806518"/>
            <a:ext cx="10802679" cy="2595361"/>
          </a:xfrm>
        </p:spPr>
        <p:txBody>
          <a:bodyPr>
            <a:normAutofit fontScale="92500" lnSpcReduction="20000"/>
          </a:bodyPr>
          <a:lstStyle/>
          <a:p>
            <a:pPr marL="228600" indent="0">
              <a:buNone/>
            </a:pPr>
            <a:r>
              <a:rPr lang="da-DK" sz="4000" dirty="0">
                <a:solidFill>
                  <a:srgbClr val="B13B6C"/>
                </a:solidFill>
                <a:latin typeface="+mj-lt"/>
              </a:rPr>
              <a:t>Beviser:</a:t>
            </a:r>
          </a:p>
          <a:p>
            <a:r>
              <a:rPr lang="da-DK" dirty="0"/>
              <a:t>Perikles snakker meget om, i et andet afsnit af talen, at </a:t>
            </a:r>
            <a:r>
              <a:rPr lang="da-DK" b="1" dirty="0"/>
              <a:t>tomme ord</a:t>
            </a:r>
            <a:r>
              <a:rPr lang="da-DK" dirty="0"/>
              <a:t>, er noget Athenerne går op i ikke at gøre brug af. Han finder derfor </a:t>
            </a:r>
            <a:r>
              <a:rPr lang="da-DK" b="1" dirty="0"/>
              <a:t>beviser</a:t>
            </a:r>
            <a:r>
              <a:rPr lang="da-DK" dirty="0"/>
              <a:t> på de ting han fortæller om, netop for også selv at leve op til de værdier han mener folket skal have. En taler styrker virkelig sin </a:t>
            </a:r>
            <a:r>
              <a:rPr lang="da-DK" b="1" dirty="0">
                <a:solidFill>
                  <a:srgbClr val="00B050">
                    <a:alpha val="70000"/>
                  </a:srgbClr>
                </a:solidFill>
              </a:rPr>
              <a:t>etos</a:t>
            </a:r>
            <a:r>
              <a:rPr lang="da-DK" dirty="0"/>
              <a:t> ved at bevise at han også selv er troværdig i hans ord.</a:t>
            </a:r>
          </a:p>
        </p:txBody>
      </p:sp>
      <p:sp>
        <p:nvSpPr>
          <p:cNvPr id="4" name="Tankeboble: sky 3">
            <a:extLst>
              <a:ext uri="{FF2B5EF4-FFF2-40B4-BE49-F238E27FC236}">
                <a16:creationId xmlns:a16="http://schemas.microsoft.com/office/drawing/2014/main" id="{D8082D2B-2A7B-AF7E-DA1D-824F6A2898A8}"/>
              </a:ext>
            </a:extLst>
          </p:cNvPr>
          <p:cNvSpPr/>
          <p:nvPr/>
        </p:nvSpPr>
        <p:spPr>
          <a:xfrm>
            <a:off x="7432159" y="850605"/>
            <a:ext cx="3434316" cy="1233376"/>
          </a:xfrm>
          <a:prstGeom prst="cloudCallout">
            <a:avLst>
              <a:gd name="adj1" fmla="val 69926"/>
              <a:gd name="adj2" fmla="val 5129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Beviser/fakta = hvilken appelform?</a:t>
            </a:r>
          </a:p>
        </p:txBody>
      </p:sp>
      <p:pic>
        <p:nvPicPr>
          <p:cNvPr id="5" name="Picture 2045971027">
            <a:extLst>
              <a:ext uri="{FF2B5EF4-FFF2-40B4-BE49-F238E27FC236}">
                <a16:creationId xmlns:a16="http://schemas.microsoft.com/office/drawing/2014/main" id="{23FFEF47-3FF3-4BC3-BE90-8A3945413F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2603" y="4534635"/>
            <a:ext cx="9513872" cy="1630678"/>
          </a:xfrm>
          <a:prstGeom prst="rect">
            <a:avLst/>
          </a:prstGeom>
          <a:ln>
            <a:solidFill>
              <a:schemeClr val="accent1"/>
            </a:solidFill>
          </a:ln>
        </p:spPr>
      </p:pic>
    </p:spTree>
    <p:extLst>
      <p:ext uri="{BB962C8B-B14F-4D97-AF65-F5344CB8AC3E}">
        <p14:creationId xmlns:p14="http://schemas.microsoft.com/office/powerpoint/2010/main" val="18147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p:txBody>
          <a:bodyPr/>
          <a:lstStyle/>
          <a:p>
            <a:r>
              <a:rPr lang="da-DK" dirty="0"/>
              <a:t>Afsnit 39 (fortsat)</a:t>
            </a:r>
          </a:p>
        </p:txBody>
      </p:sp>
      <p:sp>
        <p:nvSpPr>
          <p:cNvPr id="3" name="Pladsholder til indhold 2">
            <a:extLst>
              <a:ext uri="{FF2B5EF4-FFF2-40B4-BE49-F238E27FC236}">
                <a16:creationId xmlns:a16="http://schemas.microsoft.com/office/drawing/2014/main" id="{D6F42598-7751-A55B-AE73-2C1CF7FA969B}"/>
              </a:ext>
            </a:extLst>
          </p:cNvPr>
          <p:cNvSpPr>
            <a:spLocks noGrp="1"/>
          </p:cNvSpPr>
          <p:nvPr>
            <p:ph idx="1"/>
          </p:nvPr>
        </p:nvSpPr>
        <p:spPr>
          <a:xfrm>
            <a:off x="551120" y="1806518"/>
            <a:ext cx="10802679" cy="4370445"/>
          </a:xfrm>
        </p:spPr>
        <p:txBody>
          <a:bodyPr>
            <a:normAutofit fontScale="62500" lnSpcReduction="20000"/>
          </a:bodyPr>
          <a:lstStyle/>
          <a:p>
            <a:pPr marL="228600" indent="0">
              <a:buNone/>
            </a:pPr>
            <a:r>
              <a:rPr lang="da-DK" sz="5100" dirty="0">
                <a:solidFill>
                  <a:srgbClr val="B13B6C"/>
                </a:solidFill>
                <a:latin typeface="+mj-lt"/>
              </a:rPr>
              <a:t>Grundlæggende virkemidler for en god taler:</a:t>
            </a:r>
          </a:p>
          <a:p>
            <a:r>
              <a:rPr lang="da-DK" u="sng" dirty="0"/>
              <a:t>Behage:</a:t>
            </a:r>
          </a:p>
          <a:p>
            <a:pPr marL="228600" indent="0">
              <a:buNone/>
            </a:pPr>
            <a:r>
              <a:rPr lang="da-DK" dirty="0"/>
              <a:t>Han behager lytteren ved at snakke </a:t>
            </a:r>
            <a:r>
              <a:rPr lang="da-DK" b="1" dirty="0"/>
              <a:t>pænt og ophævende om Athenerne og demokratiet</a:t>
            </a:r>
            <a:r>
              <a:rPr lang="da-DK" dirty="0"/>
              <a:t>. Han benytter </a:t>
            </a:r>
            <a:r>
              <a:rPr lang="da-DK" b="1" dirty="0"/>
              <a:t>antiteserne</a:t>
            </a:r>
            <a:r>
              <a:rPr lang="da-DK" dirty="0"/>
              <a:t> til at sætte Spartanerne op som en kæmpe </a:t>
            </a:r>
            <a:r>
              <a:rPr lang="da-DK" b="1" dirty="0"/>
              <a:t>modsætning</a:t>
            </a:r>
            <a:r>
              <a:rPr lang="da-DK" dirty="0"/>
              <a:t> til Athenerne. I modsætningen ligger selvfølgelig; </a:t>
            </a:r>
            <a:r>
              <a:rPr lang="da-DK" b="1" dirty="0"/>
              <a:t>det gode, </a:t>
            </a:r>
            <a:r>
              <a:rPr lang="da-DK" b="1" dirty="0" err="1"/>
              <a:t>ubesejrlige</a:t>
            </a:r>
            <a:r>
              <a:rPr lang="da-DK" b="1" dirty="0"/>
              <a:t> og glade folk, Athenerne </a:t>
            </a:r>
            <a:r>
              <a:rPr lang="da-DK" dirty="0"/>
              <a:t>op mod de </a:t>
            </a:r>
            <a:r>
              <a:rPr lang="da-DK" b="1" dirty="0"/>
              <a:t>svage, </a:t>
            </a:r>
            <a:r>
              <a:rPr lang="da-DK" b="1" dirty="0" err="1"/>
              <a:t>ustrategiske</a:t>
            </a:r>
            <a:r>
              <a:rPr lang="da-DK" b="1" dirty="0"/>
              <a:t> og ulykkelige Spartanere</a:t>
            </a:r>
            <a:r>
              <a:rPr lang="da-DK" dirty="0"/>
              <a:t>.</a:t>
            </a:r>
          </a:p>
          <a:p>
            <a:r>
              <a:rPr lang="da-DK" u="sng" dirty="0"/>
              <a:t>Belære:</a:t>
            </a:r>
          </a:p>
          <a:p>
            <a:pPr marL="228600" indent="0">
              <a:buNone/>
            </a:pPr>
            <a:r>
              <a:rPr lang="da-DK" dirty="0"/>
              <a:t>Han belærer lytteren ved at fortælle om alle de </a:t>
            </a:r>
            <a:r>
              <a:rPr lang="da-DK" b="1" dirty="0"/>
              <a:t>positive resultater </a:t>
            </a:r>
            <a:r>
              <a:rPr lang="da-DK" dirty="0"/>
              <a:t>som Athenerne opnår, ved at have et demokratisk styre. Han kan belære lytteren, da han igennem talen får opbygget en stærk </a:t>
            </a:r>
            <a:r>
              <a:rPr lang="da-DK" b="1" dirty="0">
                <a:solidFill>
                  <a:srgbClr val="00B050">
                    <a:alpha val="70000"/>
                  </a:srgbClr>
                </a:solidFill>
              </a:rPr>
              <a:t>etos</a:t>
            </a:r>
            <a:r>
              <a:rPr lang="da-DK" dirty="0"/>
              <a:t>, og dermed en høj troværdighed hos lytteren.</a:t>
            </a:r>
          </a:p>
          <a:p>
            <a:r>
              <a:rPr lang="da-DK" dirty="0"/>
              <a:t>Bevæge:</a:t>
            </a:r>
          </a:p>
          <a:p>
            <a:pPr marL="228600" indent="0">
              <a:buNone/>
            </a:pPr>
            <a:r>
              <a:rPr lang="da-DK" dirty="0"/>
              <a:t>Vi vil mene at han mere bevæger lytteren når han snakker direkte om hvad man kan gøre ved </a:t>
            </a:r>
            <a:r>
              <a:rPr lang="da-DK" b="1" dirty="0"/>
              <a:t>sorgen</a:t>
            </a:r>
            <a:r>
              <a:rPr lang="da-DK" dirty="0"/>
              <a:t>, i et andet afsnit. Der bevæger han lytteren ved at tale direkte til dem der er i mest sorg. </a:t>
            </a:r>
          </a:p>
          <a:p>
            <a:pPr marL="228600" indent="0">
              <a:buNone/>
            </a:pPr>
            <a:endParaRPr lang="da-DK" dirty="0"/>
          </a:p>
        </p:txBody>
      </p:sp>
    </p:spTree>
    <p:extLst>
      <p:ext uri="{BB962C8B-B14F-4D97-AF65-F5344CB8AC3E}">
        <p14:creationId xmlns:p14="http://schemas.microsoft.com/office/powerpoint/2010/main" val="1063695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a:xfrm>
            <a:off x="621631" y="308058"/>
            <a:ext cx="10515600" cy="1325563"/>
          </a:xfrm>
        </p:spPr>
        <p:txBody>
          <a:bodyPr/>
          <a:lstStyle/>
          <a:p>
            <a:r>
              <a:rPr lang="da-DK" dirty="0"/>
              <a:t>Afsnit 40-41</a:t>
            </a:r>
          </a:p>
        </p:txBody>
      </p:sp>
      <p:sp>
        <p:nvSpPr>
          <p:cNvPr id="3" name="Pladsholder til indhold 2">
            <a:extLst>
              <a:ext uri="{FF2B5EF4-FFF2-40B4-BE49-F238E27FC236}">
                <a16:creationId xmlns:a16="http://schemas.microsoft.com/office/drawing/2014/main" id="{D6F42598-7751-A55B-AE73-2C1CF7FA969B}"/>
              </a:ext>
            </a:extLst>
          </p:cNvPr>
          <p:cNvSpPr>
            <a:spLocks noGrp="1"/>
          </p:cNvSpPr>
          <p:nvPr>
            <p:ph idx="1"/>
          </p:nvPr>
        </p:nvSpPr>
        <p:spPr>
          <a:xfrm>
            <a:off x="453190" y="1633621"/>
            <a:ext cx="11117179" cy="4981075"/>
          </a:xfrm>
        </p:spPr>
        <p:txBody>
          <a:bodyPr>
            <a:normAutofit fontScale="70000" lnSpcReduction="20000"/>
          </a:bodyPr>
          <a:lstStyle/>
          <a:p>
            <a:pPr marL="228600" indent="0">
              <a:buNone/>
            </a:pPr>
            <a:r>
              <a:rPr lang="da-DK" b="1" u="sng" dirty="0"/>
              <a:t>1) Hvad siger Perikles?</a:t>
            </a:r>
          </a:p>
          <a:p>
            <a:pPr marL="228600" indent="0">
              <a:buNone/>
            </a:pPr>
            <a:r>
              <a:rPr lang="da-DK" dirty="0"/>
              <a:t>I afsnit 40, handler ikke om hvilken situation man er i og hvor dårlig den er men hvorvidt om man er villig til at gøre en </a:t>
            </a:r>
            <a:r>
              <a:rPr lang="da-DK" b="1" dirty="0"/>
              <a:t>indsats</a:t>
            </a:r>
            <a:r>
              <a:rPr lang="da-DK" dirty="0"/>
              <a:t> for at komme ud af den.</a:t>
            </a:r>
          </a:p>
          <a:p>
            <a:r>
              <a:rPr lang="da-DK" dirty="0"/>
              <a:t>Hvis man ikke engang gider at </a:t>
            </a:r>
            <a:r>
              <a:rPr lang="da-DK" b="1" dirty="0"/>
              <a:t>engagere</a:t>
            </a:r>
            <a:r>
              <a:rPr lang="da-DK" dirty="0"/>
              <a:t> sig så lidt som at deltage i </a:t>
            </a:r>
            <a:r>
              <a:rPr lang="da-DK" b="1" dirty="0"/>
              <a:t>demokratiet</a:t>
            </a:r>
            <a:r>
              <a:rPr lang="da-DK" dirty="0"/>
              <a:t>, så er man </a:t>
            </a:r>
            <a:r>
              <a:rPr lang="da-DK" b="1" dirty="0"/>
              <a:t>ubrugelig</a:t>
            </a:r>
            <a:r>
              <a:rPr lang="da-DK" dirty="0"/>
              <a:t>. (linje 7-9, afsnit 40)</a:t>
            </a:r>
          </a:p>
          <a:p>
            <a:r>
              <a:rPr lang="da-DK" dirty="0"/>
              <a:t>Snakker om at de er et "trin" over alle andre. De er ikke bare </a:t>
            </a:r>
            <a:r>
              <a:rPr lang="da-DK" b="1" dirty="0"/>
              <a:t>modige</a:t>
            </a:r>
            <a:r>
              <a:rPr lang="da-DK" dirty="0"/>
              <a:t> og tør at kæmpe for deres værdier, men de bruger også deres </a:t>
            </a:r>
            <a:r>
              <a:rPr lang="da-DK" b="1" dirty="0"/>
              <a:t>hoveder</a:t>
            </a:r>
            <a:r>
              <a:rPr lang="da-DK" dirty="0"/>
              <a:t> samtidigt. Hvor andre bare er dumdristige og uvidende, som fører til at de er handlingslamme.</a:t>
            </a:r>
          </a:p>
          <a:p>
            <a:r>
              <a:rPr lang="da-DK" dirty="0"/>
              <a:t>Dem med den </a:t>
            </a:r>
            <a:r>
              <a:rPr lang="da-DK" b="1" dirty="0"/>
              <a:t>største sjælsstyrke </a:t>
            </a:r>
            <a:r>
              <a:rPr lang="da-DK" dirty="0"/>
              <a:t>er dem som der ender med at få størst forståelse og har den største trængsel og trivsel for at opnå noget bedre.</a:t>
            </a:r>
          </a:p>
          <a:p>
            <a:r>
              <a:rPr lang="da-DK" dirty="0"/>
              <a:t>Dem som der gør noget godt for andre, gør sig fortjent til god karma og behøver ikke gentjeneste af afdrag af spontan generøsitet. </a:t>
            </a:r>
            <a:r>
              <a:rPr lang="da-DK" b="1" dirty="0"/>
              <a:t>De skal ikke fortjene sig til at folk er søde mod en.</a:t>
            </a:r>
          </a:p>
          <a:p>
            <a:r>
              <a:rPr lang="da-DK" dirty="0"/>
              <a:t>I afsnit 41, snakker om at de er de bedste og bliver </a:t>
            </a:r>
            <a:r>
              <a:rPr lang="da-DK" b="1" dirty="0"/>
              <a:t>husket</a:t>
            </a:r>
            <a:r>
              <a:rPr lang="da-DK" dirty="0"/>
              <a:t> for mest.</a:t>
            </a:r>
          </a:p>
        </p:txBody>
      </p:sp>
    </p:spTree>
    <p:extLst>
      <p:ext uri="{BB962C8B-B14F-4D97-AF65-F5344CB8AC3E}">
        <p14:creationId xmlns:p14="http://schemas.microsoft.com/office/powerpoint/2010/main" val="1386273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a:xfrm>
            <a:off x="621631" y="308058"/>
            <a:ext cx="10515600" cy="1325563"/>
          </a:xfrm>
        </p:spPr>
        <p:txBody>
          <a:bodyPr/>
          <a:lstStyle/>
          <a:p>
            <a:r>
              <a:rPr lang="da-DK" dirty="0"/>
              <a:t>Afsnit 40-41</a:t>
            </a:r>
          </a:p>
        </p:txBody>
      </p:sp>
      <p:sp>
        <p:nvSpPr>
          <p:cNvPr id="6" name="Tekstfelt 5">
            <a:extLst>
              <a:ext uri="{FF2B5EF4-FFF2-40B4-BE49-F238E27FC236}">
                <a16:creationId xmlns:a16="http://schemas.microsoft.com/office/drawing/2014/main" id="{3830E5BC-9FC8-16A5-02BB-5E7BCA2C54AD}"/>
              </a:ext>
            </a:extLst>
          </p:cNvPr>
          <p:cNvSpPr txBox="1"/>
          <p:nvPr/>
        </p:nvSpPr>
        <p:spPr>
          <a:xfrm>
            <a:off x="838200" y="1655010"/>
            <a:ext cx="6609347" cy="4493538"/>
          </a:xfrm>
          <a:prstGeom prst="rect">
            <a:avLst/>
          </a:prstGeom>
          <a:noFill/>
        </p:spPr>
        <p:txBody>
          <a:bodyPr wrap="square">
            <a:spAutoFit/>
          </a:bodyPr>
          <a:lstStyle/>
          <a:p>
            <a:pPr marL="228600" indent="0">
              <a:buNone/>
            </a:pPr>
            <a:r>
              <a:rPr lang="da-DK" sz="2200" b="1" u="sng" dirty="0"/>
              <a:t>2) Hvordan siger han det?</a:t>
            </a:r>
          </a:p>
          <a:p>
            <a:r>
              <a:rPr lang="da-DK" sz="2200" dirty="0"/>
              <a:t>Anvender </a:t>
            </a:r>
            <a:r>
              <a:rPr lang="da-DK" sz="2200" b="1" dirty="0">
                <a:solidFill>
                  <a:srgbClr val="00B0F0"/>
                </a:solidFill>
              </a:rPr>
              <a:t>logos</a:t>
            </a:r>
            <a:r>
              <a:rPr lang="da-DK" sz="2200" dirty="0"/>
              <a:t>. Det er som om at han falder tilbage på publikums skuldre, han får alle med på den, det gir en følelse af at han ikke regner med at han snakker til en flok spader. (linje 2-4, afsnit 40)</a:t>
            </a:r>
          </a:p>
          <a:p>
            <a:r>
              <a:rPr lang="da-DK" sz="2200" dirty="0"/>
              <a:t>Afsnit 41 er meget </a:t>
            </a:r>
            <a:r>
              <a:rPr lang="da-DK" sz="2200" b="1" dirty="0"/>
              <a:t>bevægende</a:t>
            </a:r>
            <a:r>
              <a:rPr lang="da-DK" sz="2200" dirty="0"/>
              <a:t> ift. tilhørende, fordi hvis vi går igennem med det her så vil de også blive husket fra det. Han er </a:t>
            </a:r>
            <a:r>
              <a:rPr lang="da-DK" sz="2200" b="1" dirty="0"/>
              <a:t>motiverende</a:t>
            </a:r>
            <a:r>
              <a:rPr lang="da-DK" sz="2200" dirty="0"/>
              <a:t>. Det handler ikke så meget om hvor meget man kan, men mere om hvor villig du er til at give - derfor bliver det virkeligt relaterbart. Derfor bliver han troværdig og anvender </a:t>
            </a:r>
            <a:r>
              <a:rPr lang="da-DK" sz="2200" b="1" dirty="0" err="1">
                <a:solidFill>
                  <a:srgbClr val="00B050"/>
                </a:solidFill>
              </a:rPr>
              <a:t>ethos</a:t>
            </a:r>
            <a:r>
              <a:rPr lang="da-DK" sz="2200" dirty="0"/>
              <a:t>, folk kan relatere til det.</a:t>
            </a:r>
          </a:p>
        </p:txBody>
      </p:sp>
      <p:sp>
        <p:nvSpPr>
          <p:cNvPr id="7" name="Tekstfelt 6">
            <a:extLst>
              <a:ext uri="{FF2B5EF4-FFF2-40B4-BE49-F238E27FC236}">
                <a16:creationId xmlns:a16="http://schemas.microsoft.com/office/drawing/2014/main" id="{CC115C01-44A2-B59C-70A2-4EB3A9CC1E70}"/>
              </a:ext>
            </a:extLst>
          </p:cNvPr>
          <p:cNvSpPr txBox="1"/>
          <p:nvPr/>
        </p:nvSpPr>
        <p:spPr>
          <a:xfrm>
            <a:off x="8253664" y="1859339"/>
            <a:ext cx="2775284" cy="3477875"/>
          </a:xfrm>
          <a:prstGeom prst="rect">
            <a:avLst/>
          </a:prstGeom>
          <a:noFill/>
        </p:spPr>
        <p:txBody>
          <a:bodyPr wrap="square">
            <a:spAutoFit/>
          </a:bodyPr>
          <a:lstStyle/>
          <a:p>
            <a:pPr marL="228600" indent="0">
              <a:buNone/>
            </a:pPr>
            <a:r>
              <a:rPr lang="da-DK" sz="2000" b="1" u="sng" dirty="0"/>
              <a:t>3) Med hvilket formål?</a:t>
            </a:r>
          </a:p>
          <a:p>
            <a:r>
              <a:rPr lang="da-DK" sz="2000" dirty="0"/>
              <a:t>Et formål om at </a:t>
            </a:r>
            <a:r>
              <a:rPr lang="da-DK" sz="2000" b="1" dirty="0"/>
              <a:t>motivere</a:t>
            </a:r>
            <a:r>
              <a:rPr lang="da-DK" sz="2000" dirty="0"/>
              <a:t> og </a:t>
            </a:r>
            <a:r>
              <a:rPr lang="da-DK" sz="2000" u="sng" dirty="0"/>
              <a:t>opmuntre</a:t>
            </a:r>
            <a:r>
              <a:rPr lang="da-DK" sz="2000" dirty="0"/>
              <a:t> folket.</a:t>
            </a:r>
          </a:p>
          <a:p>
            <a:r>
              <a:rPr lang="da-DK" sz="2000" b="1" dirty="0"/>
              <a:t>Det er en politisk tale</a:t>
            </a:r>
            <a:r>
              <a:rPr lang="da-DK" sz="2000" dirty="0"/>
              <a:t>. Han snakker meget om hvordan folket skal bevæge sig fremad og hvad de skal gøre.</a:t>
            </a:r>
          </a:p>
        </p:txBody>
      </p:sp>
    </p:spTree>
    <p:extLst>
      <p:ext uri="{BB962C8B-B14F-4D97-AF65-F5344CB8AC3E}">
        <p14:creationId xmlns:p14="http://schemas.microsoft.com/office/powerpoint/2010/main" val="2321857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p:txBody>
          <a:bodyPr/>
          <a:lstStyle/>
          <a:p>
            <a:r>
              <a:rPr lang="da-DK" dirty="0"/>
              <a:t>Afsnit 42-43</a:t>
            </a:r>
          </a:p>
        </p:txBody>
      </p:sp>
      <p:sp>
        <p:nvSpPr>
          <p:cNvPr id="3" name="Pladsholder til indhold 2">
            <a:extLst>
              <a:ext uri="{FF2B5EF4-FFF2-40B4-BE49-F238E27FC236}">
                <a16:creationId xmlns:a16="http://schemas.microsoft.com/office/drawing/2014/main" id="{D6F42598-7751-A55B-AE73-2C1CF7FA969B}"/>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763915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a:xfrm>
            <a:off x="614916" y="313000"/>
            <a:ext cx="10515600" cy="1325563"/>
          </a:xfrm>
        </p:spPr>
        <p:txBody>
          <a:bodyPr/>
          <a:lstStyle/>
          <a:p>
            <a:r>
              <a:rPr lang="da-DK" dirty="0"/>
              <a:t>Afsnit 44</a:t>
            </a:r>
          </a:p>
        </p:txBody>
      </p:sp>
      <p:sp>
        <p:nvSpPr>
          <p:cNvPr id="4" name="Pladsholder til indhold 3">
            <a:extLst>
              <a:ext uri="{FF2B5EF4-FFF2-40B4-BE49-F238E27FC236}">
                <a16:creationId xmlns:a16="http://schemas.microsoft.com/office/drawing/2014/main" id="{67752F4C-6F1C-4E56-94BB-441066925CB5}"/>
              </a:ext>
            </a:extLst>
          </p:cNvPr>
          <p:cNvSpPr>
            <a:spLocks noGrp="1"/>
          </p:cNvSpPr>
          <p:nvPr>
            <p:ph idx="1"/>
          </p:nvPr>
        </p:nvSpPr>
        <p:spPr>
          <a:xfrm>
            <a:off x="204537" y="1530274"/>
            <a:ext cx="11372547" cy="5219438"/>
          </a:xfrm>
        </p:spPr>
        <p:txBody>
          <a:bodyPr>
            <a:normAutofit/>
          </a:bodyPr>
          <a:lstStyle/>
          <a:p>
            <a:r>
              <a:rPr lang="da-DK" sz="1600" dirty="0"/>
              <a:t>Perikles siger, at </a:t>
            </a:r>
            <a:r>
              <a:rPr lang="da-DK" sz="1600" b="1" dirty="0"/>
              <a:t>han ikke har til hensigt at udtrykke medlidenhed </a:t>
            </a:r>
            <a:r>
              <a:rPr lang="da-DK" sz="1600" dirty="0"/>
              <a:t>med de efterladte, </a:t>
            </a:r>
            <a:r>
              <a:rPr lang="da-DK" sz="1600" b="1" dirty="0"/>
              <a:t>men snarere opmuntring. </a:t>
            </a:r>
            <a:r>
              <a:rPr lang="da-DK" sz="1600" dirty="0"/>
              <a:t>Han understreger, at lykken i livet afhænger af, hvordan man tackler livets omskiftelser, og at de faldne mænd har opnået den højeste ære ved deres død. Han anerkender den sorg, som de efterladte oplever, men opfordrer dem til at finde </a:t>
            </a:r>
            <a:r>
              <a:rPr lang="da-DK" sz="1600" b="1" dirty="0"/>
              <a:t>trøst</a:t>
            </a:r>
            <a:r>
              <a:rPr lang="da-DK" sz="1600" dirty="0"/>
              <a:t> i deres sønners </a:t>
            </a:r>
            <a:r>
              <a:rPr lang="da-DK" sz="1600" b="1" dirty="0"/>
              <a:t>ærefulde eftermæle</a:t>
            </a:r>
            <a:r>
              <a:rPr lang="da-DK" sz="1600" dirty="0"/>
              <a:t>. Han taler også til de yngre, og opfordrer dem til at fortsætte med at sætte børn i verden, både for personlig trøst og for </a:t>
            </a:r>
            <a:r>
              <a:rPr lang="da-DK" sz="1600" b="1" dirty="0"/>
              <a:t>statens bedste</a:t>
            </a:r>
            <a:r>
              <a:rPr lang="da-DK" sz="1600" dirty="0"/>
              <a:t>. Til de ældre understreger han, at de bør glæde sig over at have haft mange gode år, og at deres børns ærefulde eftermæle bør lindre deres sorg. Perikles fremhæver, at </a:t>
            </a:r>
            <a:r>
              <a:rPr lang="da-DK" sz="1600" b="1" dirty="0"/>
              <a:t>æresfølelsen er en varig kilde til glæde og anerkendelse.</a:t>
            </a:r>
          </a:p>
          <a:p>
            <a:r>
              <a:rPr lang="da-DK" sz="1600" dirty="0"/>
              <a:t>Perikles taler i en </a:t>
            </a:r>
            <a:r>
              <a:rPr lang="da-DK" sz="1600" u="sng" dirty="0"/>
              <a:t>opmuntrende og ærefuld tone</a:t>
            </a:r>
            <a:r>
              <a:rPr lang="da-DK" sz="1600" dirty="0"/>
              <a:t>, der fokuserer på at give de efterladte </a:t>
            </a:r>
            <a:r>
              <a:rPr lang="da-DK" sz="1600" b="1" dirty="0"/>
              <a:t>styrke og håb</a:t>
            </a:r>
            <a:r>
              <a:rPr lang="da-DK" sz="1600" dirty="0"/>
              <a:t>. Han bruger </a:t>
            </a:r>
            <a:r>
              <a:rPr lang="da-DK" sz="1600" b="1" dirty="0">
                <a:solidFill>
                  <a:srgbClr val="00B0F0">
                    <a:alpha val="70000"/>
                  </a:srgbClr>
                </a:solidFill>
              </a:rPr>
              <a:t>logiske</a:t>
            </a:r>
            <a:r>
              <a:rPr lang="da-DK" sz="1600" dirty="0"/>
              <a:t> argumenter og moralske principper for at appellere til både </a:t>
            </a:r>
            <a:r>
              <a:rPr lang="da-DK" sz="1600" dirty="0">
                <a:solidFill>
                  <a:srgbClr val="FF0000">
                    <a:alpha val="70000"/>
                  </a:srgbClr>
                </a:solidFill>
              </a:rPr>
              <a:t>følelser</a:t>
            </a:r>
            <a:r>
              <a:rPr lang="da-DK" sz="1600" dirty="0"/>
              <a:t> og </a:t>
            </a:r>
            <a:r>
              <a:rPr lang="da-DK" sz="1600" dirty="0">
                <a:solidFill>
                  <a:srgbClr val="00B0F0">
                    <a:alpha val="70000"/>
                  </a:srgbClr>
                </a:solidFill>
              </a:rPr>
              <a:t>fornuft</a:t>
            </a:r>
            <a:r>
              <a:rPr lang="da-DK" sz="1600" dirty="0"/>
              <a:t>. Han understreger værdien af mod, ære og fællesskab. Desuden bruger han en filosofisk tilgang, idet han reflekterer over lykke og sorg som en del af livets naturlige cyklus. Sproget er højtideligt og retorisk overbevisende, med en klar struktur og fokus på at hædre de faldne og trøste de efterladte.</a:t>
            </a:r>
          </a:p>
          <a:p>
            <a:r>
              <a:rPr lang="da-DK" sz="1600" dirty="0"/>
              <a:t>Formålet med denne del af talen er at </a:t>
            </a:r>
            <a:r>
              <a:rPr lang="da-DK" sz="1600" b="1" dirty="0"/>
              <a:t>trøste</a:t>
            </a:r>
            <a:r>
              <a:rPr lang="da-DK" sz="1600" dirty="0"/>
              <a:t> de efterladte og styrke deres moral ved at fremhæve de faldnes ære og betydning for staten. Han ønsker at inspirere de yngre generationer til at </a:t>
            </a:r>
            <a:r>
              <a:rPr lang="da-DK" sz="1600" b="1" dirty="0"/>
              <a:t>fortsætte kampen for statens </a:t>
            </a:r>
            <a:r>
              <a:rPr lang="da-DK" sz="1600" dirty="0"/>
              <a:t>overlevelse og velstand. Desuden søger han at mindske sorgen ved at fokusere på det positive ved de faldnes ofre og deres eftermæle. Han bruger også talen til at </a:t>
            </a:r>
            <a:r>
              <a:rPr lang="da-DK" sz="1600" b="1" dirty="0"/>
              <a:t>styrke samfundets fælles forståelse af værdien af mod og pligt over for fællesskabet.</a:t>
            </a:r>
          </a:p>
        </p:txBody>
      </p:sp>
      <p:sp>
        <p:nvSpPr>
          <p:cNvPr id="3" name="Tankeboble: sky 2">
            <a:extLst>
              <a:ext uri="{FF2B5EF4-FFF2-40B4-BE49-F238E27FC236}">
                <a16:creationId xmlns:a16="http://schemas.microsoft.com/office/drawing/2014/main" id="{0A082E6C-05F4-D3E1-DD3A-C7B06D82800C}"/>
              </a:ext>
            </a:extLst>
          </p:cNvPr>
          <p:cNvSpPr/>
          <p:nvPr/>
        </p:nvSpPr>
        <p:spPr>
          <a:xfrm>
            <a:off x="6882063" y="313000"/>
            <a:ext cx="4535905" cy="938284"/>
          </a:xfrm>
          <a:prstGeom prst="cloudCallout">
            <a:avLst>
              <a:gd name="adj1" fmla="val 51846"/>
              <a:gd name="adj2" fmla="val 4839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Teksteksempler?</a:t>
            </a:r>
          </a:p>
        </p:txBody>
      </p:sp>
    </p:spTree>
    <p:extLst>
      <p:ext uri="{BB962C8B-B14F-4D97-AF65-F5344CB8AC3E}">
        <p14:creationId xmlns:p14="http://schemas.microsoft.com/office/powerpoint/2010/main" val="2602783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a:xfrm>
            <a:off x="614916" y="313000"/>
            <a:ext cx="10515600" cy="1325563"/>
          </a:xfrm>
        </p:spPr>
        <p:txBody>
          <a:bodyPr/>
          <a:lstStyle/>
          <a:p>
            <a:r>
              <a:rPr lang="da-DK" dirty="0"/>
              <a:t>Afsnit 45</a:t>
            </a:r>
          </a:p>
        </p:txBody>
      </p:sp>
      <p:sp>
        <p:nvSpPr>
          <p:cNvPr id="4" name="Pladsholder til indhold 3">
            <a:extLst>
              <a:ext uri="{FF2B5EF4-FFF2-40B4-BE49-F238E27FC236}">
                <a16:creationId xmlns:a16="http://schemas.microsoft.com/office/drawing/2014/main" id="{67752F4C-6F1C-4E56-94BB-441066925CB5}"/>
              </a:ext>
            </a:extLst>
          </p:cNvPr>
          <p:cNvSpPr>
            <a:spLocks noGrp="1"/>
          </p:cNvSpPr>
          <p:nvPr>
            <p:ph idx="1"/>
          </p:nvPr>
        </p:nvSpPr>
        <p:spPr>
          <a:xfrm>
            <a:off x="838200" y="1638563"/>
            <a:ext cx="10515600" cy="4538400"/>
          </a:xfrm>
        </p:spPr>
        <p:txBody>
          <a:bodyPr>
            <a:normAutofit lnSpcReduction="10000"/>
          </a:bodyPr>
          <a:lstStyle/>
          <a:p>
            <a:pPr marL="228600" indent="0">
              <a:buNone/>
            </a:pPr>
            <a:r>
              <a:rPr lang="da-DK" sz="1600" dirty="0"/>
              <a:t>Perikles taler om </a:t>
            </a:r>
            <a:r>
              <a:rPr lang="da-DK" sz="1600" b="1" dirty="0"/>
              <a:t>tapperheden</a:t>
            </a:r>
            <a:r>
              <a:rPr lang="da-DK" sz="1600" dirty="0"/>
              <a:t> og </a:t>
            </a:r>
            <a:r>
              <a:rPr lang="da-DK" sz="1600" b="1" dirty="0"/>
              <a:t>æren</a:t>
            </a:r>
            <a:r>
              <a:rPr lang="da-DK" sz="1600" dirty="0"/>
              <a:t>, der tilfalder de mænd, der er faldet i kamp. Han antyder, at de efterladte – især de mænd, som er sønner eller brødre til de faldne – står over for en </a:t>
            </a:r>
            <a:r>
              <a:rPr lang="da-DK" sz="1600" b="1" dirty="0"/>
              <a:t>udfordring i at leve op til deres eftermæle.</a:t>
            </a:r>
            <a:r>
              <a:rPr lang="da-DK" sz="1600" dirty="0"/>
              <a:t> Han fremhæver, at "</a:t>
            </a:r>
            <a:r>
              <a:rPr lang="da-DK" sz="1600" i="1" dirty="0"/>
              <a:t>alle plejer jo at tale fordelagtigt om de døde</a:t>
            </a:r>
            <a:r>
              <a:rPr lang="da-DK" sz="1600" dirty="0"/>
              <a:t>", og at "</a:t>
            </a:r>
            <a:r>
              <a:rPr lang="da-DK" sz="1600" i="1" dirty="0"/>
              <a:t>på grund af disse mænds ekstreme tapperhed vil I knap kunne komme til at indtage en respektabel andenplads</a:t>
            </a:r>
            <a:r>
              <a:rPr lang="da-DK" sz="1600" dirty="0"/>
              <a:t>" (linje 2). Han omtaler de faldne som værende på et højt niveau, som de efterlevende kun kan stræbe efter at matche.</a:t>
            </a:r>
          </a:p>
          <a:p>
            <a:pPr marL="228600" indent="0">
              <a:buNone/>
            </a:pPr>
            <a:r>
              <a:rPr lang="da-DK" sz="1600" dirty="0"/>
              <a:t>Perikles taler med stor </a:t>
            </a:r>
            <a:r>
              <a:rPr lang="da-DK" sz="1600" b="1" dirty="0"/>
              <a:t>respekt og beundring for de døde </a:t>
            </a:r>
            <a:r>
              <a:rPr lang="da-DK" sz="1600" dirty="0"/>
              <a:t>og bruger en form for retorisk strategi, hvor han </a:t>
            </a:r>
            <a:r>
              <a:rPr lang="da-DK" sz="1600" u="sng" dirty="0"/>
              <a:t>hæver de faldne op og stiller dem som forbilleder</a:t>
            </a:r>
            <a:r>
              <a:rPr lang="da-DK" sz="1600" dirty="0"/>
              <a:t>. Han understreger, at levende rivaler ofte mødes med "</a:t>
            </a:r>
            <a:r>
              <a:rPr lang="da-DK" sz="1600" i="1" dirty="0"/>
              <a:t>misundelse mod konkurrenter</a:t>
            </a:r>
            <a:r>
              <a:rPr lang="da-DK" sz="1600" dirty="0"/>
              <a:t>," mens de døde opfattes med "</a:t>
            </a:r>
            <a:r>
              <a:rPr lang="da-DK" sz="1600" i="1" dirty="0"/>
              <a:t>lutter imødekommende velvilje</a:t>
            </a:r>
            <a:r>
              <a:rPr lang="da-DK" sz="1600" dirty="0"/>
              <a:t>." Han bruger desuden en vis form for opmuntrende tone, da han omtaler "</a:t>
            </a:r>
            <a:r>
              <a:rPr lang="da-DK" sz="1600" i="1" dirty="0"/>
              <a:t>kvindekønnets gode egenskaber</a:t>
            </a:r>
            <a:r>
              <a:rPr lang="da-DK" sz="1600" dirty="0"/>
              <a:t>" og antyder, at kvinderne bør fortsætte deres </a:t>
            </a:r>
            <a:r>
              <a:rPr lang="da-DK" sz="1600" b="1" dirty="0"/>
              <a:t>dydige</a:t>
            </a:r>
            <a:r>
              <a:rPr lang="da-DK" sz="1600" dirty="0"/>
              <a:t> levevis og opretholde en høj standard i deres handlinger, da "</a:t>
            </a:r>
            <a:r>
              <a:rPr lang="da-DK" sz="1600" i="1" dirty="0"/>
              <a:t>stor er </a:t>
            </a:r>
            <a:r>
              <a:rPr lang="da-DK" sz="1600" i="1" dirty="0" err="1"/>
              <a:t>anselsen</a:t>
            </a:r>
            <a:r>
              <a:rPr lang="da-DK" sz="1600" i="1" dirty="0"/>
              <a:t> i ikke at vise jer ringere end jeres medfødte natur"</a:t>
            </a:r>
            <a:r>
              <a:rPr lang="da-DK" sz="1600" dirty="0"/>
              <a:t>.</a:t>
            </a:r>
          </a:p>
          <a:p>
            <a:pPr marL="228600" indent="0">
              <a:buNone/>
            </a:pPr>
            <a:r>
              <a:rPr lang="da-DK" sz="1600" dirty="0"/>
              <a:t>Formålet med Perikles’ ord er sandsynligvis at </a:t>
            </a:r>
            <a:r>
              <a:rPr lang="da-DK" sz="1600" b="1" dirty="0"/>
              <a:t>opmuntre</a:t>
            </a:r>
            <a:r>
              <a:rPr lang="da-DK" sz="1600" dirty="0"/>
              <a:t> de efterladte og </a:t>
            </a:r>
            <a:r>
              <a:rPr lang="da-DK" sz="1600" b="1" dirty="0"/>
              <a:t>ære</a:t>
            </a:r>
            <a:r>
              <a:rPr lang="da-DK" sz="1600" dirty="0"/>
              <a:t> de faldne. Han søger at </a:t>
            </a:r>
            <a:r>
              <a:rPr lang="da-DK" sz="1600" b="1" dirty="0"/>
              <a:t>inspirere de levende til at efterstræbe den samme ære og tapperhed</a:t>
            </a:r>
            <a:r>
              <a:rPr lang="da-DK" sz="1600" dirty="0"/>
              <a:t>, som de afdøde viste. Samtidig forsøger han at </a:t>
            </a:r>
            <a:r>
              <a:rPr lang="da-DK" sz="1600" b="1" dirty="0"/>
              <a:t>styrke de efterlevendes selvbillede og moralske styrke </a:t>
            </a:r>
            <a:r>
              <a:rPr lang="da-DK" sz="1600" dirty="0"/>
              <a:t>ved at fremhæve de positive værdier og den respekt, der tilkommer de døde. Han opfordrer kvinderne til at bevare deres dyd og respektable natur, uanset "</a:t>
            </a:r>
            <a:r>
              <a:rPr lang="da-DK" sz="1600" i="1" dirty="0"/>
              <a:t>om det så er for udmærkelse eller skændsel</a:t>
            </a:r>
            <a:r>
              <a:rPr lang="da-DK" sz="1600" dirty="0"/>
              <a:t>."</a:t>
            </a:r>
          </a:p>
        </p:txBody>
      </p:sp>
    </p:spTree>
    <p:extLst>
      <p:ext uri="{BB962C8B-B14F-4D97-AF65-F5344CB8AC3E}">
        <p14:creationId xmlns:p14="http://schemas.microsoft.com/office/powerpoint/2010/main" val="344899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a:xfrm>
            <a:off x="614916" y="313000"/>
            <a:ext cx="10515600" cy="1325563"/>
          </a:xfrm>
        </p:spPr>
        <p:txBody>
          <a:bodyPr/>
          <a:lstStyle/>
          <a:p>
            <a:r>
              <a:rPr lang="da-DK" dirty="0"/>
              <a:t>Afsnit 46</a:t>
            </a:r>
          </a:p>
        </p:txBody>
      </p:sp>
      <p:sp>
        <p:nvSpPr>
          <p:cNvPr id="4" name="Pladsholder til indhold 3">
            <a:extLst>
              <a:ext uri="{FF2B5EF4-FFF2-40B4-BE49-F238E27FC236}">
                <a16:creationId xmlns:a16="http://schemas.microsoft.com/office/drawing/2014/main" id="{67752F4C-6F1C-4E56-94BB-441066925CB5}"/>
              </a:ext>
            </a:extLst>
          </p:cNvPr>
          <p:cNvSpPr>
            <a:spLocks noGrp="1"/>
          </p:cNvSpPr>
          <p:nvPr>
            <p:ph idx="1"/>
          </p:nvPr>
        </p:nvSpPr>
        <p:spPr>
          <a:xfrm>
            <a:off x="838200" y="1638562"/>
            <a:ext cx="10515600" cy="4702079"/>
          </a:xfrm>
        </p:spPr>
        <p:txBody>
          <a:bodyPr>
            <a:normAutofit fontScale="70000" lnSpcReduction="20000"/>
          </a:bodyPr>
          <a:lstStyle/>
          <a:p>
            <a:pPr marL="228600" indent="0">
              <a:buNone/>
            </a:pPr>
            <a:r>
              <a:rPr lang="da-DK" dirty="0"/>
              <a:t>Perikles fortæller, at staten vil tage sig af de faldnes sønner, indtil de når "</a:t>
            </a:r>
            <a:r>
              <a:rPr lang="da-DK" i="1" dirty="0"/>
              <a:t>skelsår og alder,</a:t>
            </a:r>
            <a:r>
              <a:rPr lang="da-DK" dirty="0"/>
              <a:t>" som en hæder for de afdøde og deres familier. Han understreger, at denne gestus er en "</a:t>
            </a:r>
            <a:r>
              <a:rPr lang="da-DK" i="1" dirty="0"/>
              <a:t>krans</a:t>
            </a:r>
            <a:r>
              <a:rPr lang="da-DK" dirty="0"/>
              <a:t>" – en symbolsk belønning – som gives til de faldne for deres </a:t>
            </a:r>
            <a:r>
              <a:rPr lang="da-DK" b="1" dirty="0"/>
              <a:t>tapperhed og offervilje</a:t>
            </a:r>
            <a:r>
              <a:rPr lang="da-DK" dirty="0"/>
              <a:t>.</a:t>
            </a:r>
          </a:p>
          <a:p>
            <a:endParaRPr lang="da-DK" dirty="0"/>
          </a:p>
          <a:p>
            <a:pPr marL="228600" indent="0">
              <a:buNone/>
            </a:pPr>
            <a:r>
              <a:rPr lang="da-DK" dirty="0"/>
              <a:t>Perikles bruger højtideligt og poetisk sprog, der ophøjer de faldne. Han anvender billeder som "krans" og "priser for tapperhed," som fremhæver deres mod og gør dem til idealer i samfundet. Hans sprog er </a:t>
            </a:r>
            <a:r>
              <a:rPr lang="da-DK" b="1" dirty="0"/>
              <a:t>formelt og fuld af respekt </a:t>
            </a:r>
            <a:r>
              <a:rPr lang="da-DK" dirty="0"/>
              <a:t>for de døde og deres efterladte.</a:t>
            </a:r>
          </a:p>
          <a:p>
            <a:endParaRPr lang="da-DK" dirty="0"/>
          </a:p>
          <a:p>
            <a:pPr marL="228600" indent="0">
              <a:buNone/>
            </a:pPr>
            <a:r>
              <a:rPr lang="da-DK" dirty="0"/>
              <a:t>Formålet er at </a:t>
            </a:r>
            <a:r>
              <a:rPr lang="da-DK" b="1" dirty="0"/>
              <a:t>ære de faldne soldater og motivere de tilbageværende </a:t>
            </a:r>
            <a:r>
              <a:rPr lang="da-DK" dirty="0"/>
              <a:t>borgere. Ved at vise, at </a:t>
            </a:r>
            <a:r>
              <a:rPr lang="da-DK" b="1" dirty="0"/>
              <a:t>Athen belønner mod </a:t>
            </a:r>
            <a:r>
              <a:rPr lang="da-DK" dirty="0"/>
              <a:t>og opretholder sociale forpligtelser, skaber han </a:t>
            </a:r>
            <a:r>
              <a:rPr lang="da-DK" b="1" dirty="0"/>
              <a:t>samhørighed</a:t>
            </a:r>
            <a:r>
              <a:rPr lang="da-DK" dirty="0"/>
              <a:t> og opfordrer borgerne til at stå sammen og værne om byens idealer</a:t>
            </a:r>
          </a:p>
        </p:txBody>
      </p:sp>
    </p:spTree>
    <p:extLst>
      <p:ext uri="{BB962C8B-B14F-4D97-AF65-F5344CB8AC3E}">
        <p14:creationId xmlns:p14="http://schemas.microsoft.com/office/powerpoint/2010/main" val="909435762"/>
      </p:ext>
    </p:extLst>
  </p:cSld>
  <p:clrMapOvr>
    <a:masterClrMapping/>
  </p:clrMapOvr>
</p:sld>
</file>

<file path=ppt/theme/theme1.xml><?xml version="1.0" encoding="utf-8"?>
<a:theme xmlns:a="http://schemas.openxmlformats.org/drawingml/2006/main" name="Tema1">
  <a:themeElements>
    <a:clrScheme name="AnalogousFromDarkSeedLeftStep">
      <a:dk1>
        <a:srgbClr val="000000"/>
      </a:dk1>
      <a:lt1>
        <a:srgbClr val="FFFFFF"/>
      </a:lt1>
      <a:dk2>
        <a:srgbClr val="301B2C"/>
      </a:dk2>
      <a:lt2>
        <a:srgbClr val="F0F3F3"/>
      </a:lt2>
      <a:accent1>
        <a:srgbClr val="C34D4D"/>
      </a:accent1>
      <a:accent2>
        <a:srgbClr val="B13B6C"/>
      </a:accent2>
      <a:accent3>
        <a:srgbClr val="C34DAF"/>
      </a:accent3>
      <a:accent4>
        <a:srgbClr val="943BB1"/>
      </a:accent4>
      <a:accent5>
        <a:srgbClr val="744DC3"/>
      </a:accent5>
      <a:accent6>
        <a:srgbClr val="3D46B2"/>
      </a:accent6>
      <a:hlink>
        <a:srgbClr val="7F3FBF"/>
      </a:hlink>
      <a:folHlink>
        <a:srgbClr val="7F7F7F"/>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id="{44E32D18-8300-4FA6-AE8E-2509AE61BD63}" vid="{41FD218B-0FFF-4673-93EF-E9F7FDB4C43F}"/>
    </a:ext>
  </a:extLst>
</a:theme>
</file>

<file path=ppt/theme/theme2.xml><?xml version="1.0" encoding="utf-8"?>
<a:theme xmlns:a="http://schemas.openxmlformats.org/drawingml/2006/main" name="LuminousVTI">
  <a:themeElements>
    <a:clrScheme name="AnalogousFromDarkSeedLeftStep">
      <a:dk1>
        <a:srgbClr val="000000"/>
      </a:dk1>
      <a:lt1>
        <a:srgbClr val="FFFFFF"/>
      </a:lt1>
      <a:dk2>
        <a:srgbClr val="301B2C"/>
      </a:dk2>
      <a:lt2>
        <a:srgbClr val="F0F3F3"/>
      </a:lt2>
      <a:accent1>
        <a:srgbClr val="C34D4D"/>
      </a:accent1>
      <a:accent2>
        <a:srgbClr val="B13B6C"/>
      </a:accent2>
      <a:accent3>
        <a:srgbClr val="C34DAF"/>
      </a:accent3>
      <a:accent4>
        <a:srgbClr val="943BB1"/>
      </a:accent4>
      <a:accent5>
        <a:srgbClr val="744DC3"/>
      </a:accent5>
      <a:accent6>
        <a:srgbClr val="3D46B2"/>
      </a:accent6>
      <a:hlink>
        <a:srgbClr val="7F3FBF"/>
      </a:hlink>
      <a:folHlink>
        <a:srgbClr val="7F7F7F"/>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minousVTI" id="{3EBF12FF-FD44-415B-AB75-5B4F7E5C3AC4}" vid="{521B7FAE-6A8D-4468-B79A-0706294A0D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Tema1</Template>
  <TotalTime>36</TotalTime>
  <Words>2070</Words>
  <Application>Microsoft Office PowerPoint</Application>
  <PresentationFormat>Widescreen</PresentationFormat>
  <Paragraphs>72</Paragraphs>
  <Slides>14</Slides>
  <Notes>4</Notes>
  <HiddenSlides>0</HiddenSlides>
  <MMClips>0</MMClips>
  <ScaleCrop>false</ScaleCrop>
  <HeadingPairs>
    <vt:vector size="6" baseType="variant">
      <vt:variant>
        <vt:lpstr>Benyttede skrifttyper</vt:lpstr>
      </vt:variant>
      <vt:variant>
        <vt:i4>5</vt:i4>
      </vt:variant>
      <vt:variant>
        <vt:lpstr>Tema</vt:lpstr>
      </vt:variant>
      <vt:variant>
        <vt:i4>2</vt:i4>
      </vt:variant>
      <vt:variant>
        <vt:lpstr>Slidetitler</vt:lpstr>
      </vt:variant>
      <vt:variant>
        <vt:i4>14</vt:i4>
      </vt:variant>
    </vt:vector>
  </HeadingPairs>
  <TitlesOfParts>
    <vt:vector size="21" baseType="lpstr">
      <vt:lpstr>Aptos</vt:lpstr>
      <vt:lpstr>Arial</vt:lpstr>
      <vt:lpstr>Avenir Next LT Pro</vt:lpstr>
      <vt:lpstr>Sabon Next LT</vt:lpstr>
      <vt:lpstr>Wingdings</vt:lpstr>
      <vt:lpstr>Tema1</vt:lpstr>
      <vt:lpstr>LuminousVTI</vt:lpstr>
      <vt:lpstr>Perikles Gravtale af Thukiydid</vt:lpstr>
      <vt:lpstr>Afsnit 35-36</vt:lpstr>
      <vt:lpstr>Afsnit 35-36 (fortsat)</vt:lpstr>
      <vt:lpstr>Afsnit 35-36 (fortsat)</vt:lpstr>
      <vt:lpstr>Afsnit 37-38</vt:lpstr>
      <vt:lpstr>Afsnit 39</vt:lpstr>
      <vt:lpstr>Afsnit 39 (fortsat)</vt:lpstr>
      <vt:lpstr>Afsnit 39 (fortsat)</vt:lpstr>
      <vt:lpstr>Afsnit 40-41</vt:lpstr>
      <vt:lpstr>Afsnit 40-41</vt:lpstr>
      <vt:lpstr>Afsnit 42-43</vt:lpstr>
      <vt:lpstr>Afsnit 44</vt:lpstr>
      <vt:lpstr>Afsnit 45</vt:lpstr>
      <vt:lpstr>Afsnit 46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Freja Lindgren Facius</dc:creator>
  <cp:lastModifiedBy>Freja Lindgren Facius</cp:lastModifiedBy>
  <cp:revision>1</cp:revision>
  <dcterms:created xsi:type="dcterms:W3CDTF">2024-11-15T08:03:01Z</dcterms:created>
  <dcterms:modified xsi:type="dcterms:W3CDTF">2024-11-17T11:17:37Z</dcterms:modified>
</cp:coreProperties>
</file>