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13" r:id="rId3"/>
    <p:sldId id="324" r:id="rId4"/>
    <p:sldId id="314" r:id="rId5"/>
    <p:sldId id="325" r:id="rId6"/>
    <p:sldId id="301" r:id="rId7"/>
    <p:sldId id="315" r:id="rId8"/>
    <p:sldId id="318" r:id="rId9"/>
    <p:sldId id="319" r:id="rId10"/>
    <p:sldId id="320" r:id="rId11"/>
    <p:sldId id="296" r:id="rId12"/>
    <p:sldId id="322" r:id="rId13"/>
    <p:sldId id="259" r:id="rId14"/>
    <p:sldId id="327" r:id="rId15"/>
    <p:sldId id="328" r:id="rId16"/>
    <p:sldId id="329" r:id="rId17"/>
    <p:sldId id="330" r:id="rId18"/>
    <p:sldId id="331" r:id="rId19"/>
    <p:sldId id="302" r:id="rId20"/>
    <p:sldId id="306" r:id="rId21"/>
    <p:sldId id="303" r:id="rId22"/>
    <p:sldId id="260" r:id="rId23"/>
    <p:sldId id="308" r:id="rId24"/>
    <p:sldId id="263" r:id="rId25"/>
    <p:sldId id="307" r:id="rId26"/>
    <p:sldId id="309" r:id="rId2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sten Thomsen" userId="5897134a-ddd4-44e7-9b59-c0ab6a689199" providerId="ADAL" clId="{ED9A4EC3-B484-43E3-B6CB-E19B60605F1B}"/>
    <pc:docChg chg="modSld">
      <pc:chgData name="Karsten Thomsen" userId="5897134a-ddd4-44e7-9b59-c0ab6a689199" providerId="ADAL" clId="{ED9A4EC3-B484-43E3-B6CB-E19B60605F1B}" dt="2021-08-16T11:05:46.609" v="5" actId="20577"/>
      <pc:docMkLst>
        <pc:docMk/>
      </pc:docMkLst>
      <pc:sldChg chg="modSp mod">
        <pc:chgData name="Karsten Thomsen" userId="5897134a-ddd4-44e7-9b59-c0ab6a689199" providerId="ADAL" clId="{ED9A4EC3-B484-43E3-B6CB-E19B60605F1B}" dt="2021-08-16T11:05:46.609" v="5" actId="20577"/>
        <pc:sldMkLst>
          <pc:docMk/>
          <pc:sldMk cId="0" sldId="257"/>
        </pc:sldMkLst>
        <pc:spChg chg="mod">
          <ac:chgData name="Karsten Thomsen" userId="5897134a-ddd4-44e7-9b59-c0ab6a689199" providerId="ADAL" clId="{ED9A4EC3-B484-43E3-B6CB-E19B60605F1B}" dt="2021-08-16T11:05:46.609" v="5" actId="20577"/>
          <ac:spMkLst>
            <pc:docMk/>
            <pc:sldMk cId="0" sldId="257"/>
            <ac:spMk id="205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A5859-44F2-4F25-B2D9-33819084B1FE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C612-A13E-4585-B70C-2A450DF2B4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89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7E086B-36BE-4D34-B83F-77CEA76CF12B}" type="slidenum">
              <a:rPr lang="en-GB" altLang="da-DK"/>
              <a:pPr eaLnBrk="1" hangingPunct="1"/>
              <a:t>1</a:t>
            </a:fld>
            <a:endParaRPr lang="en-GB" alt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2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213923-24ED-41C9-8879-98877424B416}" type="slidenum">
              <a:rPr lang="en-GB" altLang="da-DK"/>
              <a:pPr eaLnBrk="1" hangingPunct="1"/>
              <a:t>10</a:t>
            </a:fld>
            <a:endParaRPr lang="en-GB" altLang="da-DK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29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11FF9-BB6F-40AC-83C5-6DBE07CC39B7}" type="slidenum">
              <a:rPr lang="en-GB" altLang="da-DK"/>
              <a:pPr eaLnBrk="1" hangingPunct="1"/>
              <a:t>11</a:t>
            </a:fld>
            <a:endParaRPr lang="en-GB" altLang="da-DK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068EB2-6319-483A-A91A-ACC6DD3CED66}" type="slidenum">
              <a:rPr lang="en-GB" altLang="da-DK"/>
              <a:pPr eaLnBrk="1" hangingPunct="1"/>
              <a:t>12</a:t>
            </a:fld>
            <a:endParaRPr lang="en-GB" altLang="da-D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00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1D0099-A228-48F7-B9C1-A15ED5097AFA}" type="slidenum">
              <a:rPr lang="en-GB" altLang="da-DK"/>
              <a:pPr eaLnBrk="1" hangingPunct="1"/>
              <a:t>13</a:t>
            </a:fld>
            <a:endParaRPr lang="en-GB" altLang="da-DK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38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9478F9-92C6-44A9-906D-EE2954AAA170}" type="slidenum">
              <a:rPr lang="en-GB" altLang="da-DK"/>
              <a:pPr eaLnBrk="1" hangingPunct="1"/>
              <a:t>16</a:t>
            </a:fld>
            <a:endParaRPr lang="en-GB" altLang="da-DK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50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E46C85-A7B1-4D0A-8E05-4EDE9D85B02F}" type="slidenum">
              <a:rPr lang="en-GB" altLang="da-DK"/>
              <a:pPr eaLnBrk="1" hangingPunct="1"/>
              <a:t>17</a:t>
            </a:fld>
            <a:endParaRPr lang="en-GB" altLang="da-DK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80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4A72AD-DA1B-4B08-A2D7-1A8C4A373E18}" type="slidenum">
              <a:rPr lang="en-GB" altLang="da-DK"/>
              <a:pPr eaLnBrk="1" hangingPunct="1"/>
              <a:t>18</a:t>
            </a:fld>
            <a:endParaRPr lang="en-GB" altLang="da-DK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21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9478F9-92C6-44A9-906D-EE2954AAA170}" type="slidenum">
              <a:rPr lang="en-GB" altLang="da-DK"/>
              <a:pPr eaLnBrk="1" hangingPunct="1"/>
              <a:t>19</a:t>
            </a:fld>
            <a:endParaRPr lang="en-GB" altLang="da-DK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6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E46C85-A7B1-4D0A-8E05-4EDE9D85B02F}" type="slidenum">
              <a:rPr lang="en-GB" altLang="da-DK"/>
              <a:pPr eaLnBrk="1" hangingPunct="1"/>
              <a:t>20</a:t>
            </a:fld>
            <a:endParaRPr lang="en-GB" altLang="da-DK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92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4A72AD-DA1B-4B08-A2D7-1A8C4A373E18}" type="slidenum">
              <a:rPr lang="en-GB" altLang="da-DK"/>
              <a:pPr eaLnBrk="1" hangingPunct="1"/>
              <a:t>21</a:t>
            </a:fld>
            <a:endParaRPr lang="en-GB" altLang="da-DK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2C9F62-5CA5-495A-BAF3-C73D6DB7CCEB}" type="slidenum">
              <a:rPr lang="en-GB" altLang="da-DK"/>
              <a:pPr eaLnBrk="1" hangingPunct="1"/>
              <a:t>2</a:t>
            </a:fld>
            <a:endParaRPr lang="en-GB" altLang="da-DK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36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9D540A-C9B1-4A82-8D84-DCD0025313BB}" type="slidenum">
              <a:rPr lang="en-GB" altLang="da-DK"/>
              <a:pPr eaLnBrk="1" hangingPunct="1"/>
              <a:t>22</a:t>
            </a:fld>
            <a:endParaRPr lang="en-GB" altLang="da-DK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29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8B6B66-4E35-468A-B0C2-145C9178CB65}" type="slidenum">
              <a:rPr lang="en-GB" altLang="da-DK"/>
              <a:pPr eaLnBrk="1" hangingPunct="1"/>
              <a:t>23</a:t>
            </a:fld>
            <a:endParaRPr lang="en-GB" altLang="da-D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7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E19DB9-3E70-4314-8A9C-652F2899060A}" type="slidenum">
              <a:rPr lang="en-GB" altLang="da-DK"/>
              <a:pPr eaLnBrk="1" hangingPunct="1"/>
              <a:t>24</a:t>
            </a:fld>
            <a:endParaRPr lang="en-GB" altLang="da-D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34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4AF0AA-9F30-4BF9-84FC-476D4E0B7142}" type="slidenum">
              <a:rPr lang="en-GB" altLang="da-DK"/>
              <a:pPr eaLnBrk="1" hangingPunct="1"/>
              <a:t>25</a:t>
            </a:fld>
            <a:endParaRPr lang="en-GB" altLang="da-DK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17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DEB1A0-50C0-4007-B6DA-9A07BCB856CC}" type="slidenum">
              <a:rPr lang="en-GB" altLang="da-DK"/>
              <a:pPr eaLnBrk="1" hangingPunct="1"/>
              <a:t>26</a:t>
            </a:fld>
            <a:endParaRPr lang="en-GB" altLang="da-DK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8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2C9F62-5CA5-495A-BAF3-C73D6DB7CCEB}" type="slidenum">
              <a:rPr lang="en-GB" altLang="da-DK"/>
              <a:pPr eaLnBrk="1" hangingPunct="1"/>
              <a:t>3</a:t>
            </a:fld>
            <a:endParaRPr lang="en-GB" altLang="da-DK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da-DK" dirty="0">
                <a:latin typeface="Arial" panose="020B0604020202020204" pitchFamily="34" charset="0"/>
              </a:rPr>
              <a:t>I </a:t>
            </a:r>
            <a:r>
              <a:rPr lang="en-GB" altLang="da-DK" dirty="0" err="1">
                <a:latin typeface="Arial" panose="020B0604020202020204" pitchFamily="34" charset="0"/>
              </a:rPr>
              <a:t>kunstneren</a:t>
            </a:r>
            <a:r>
              <a:rPr lang="en-GB" altLang="da-DK" dirty="0">
                <a:latin typeface="Arial" panose="020B0604020202020204" pitchFamily="34" charset="0"/>
              </a:rPr>
              <a:t> </a:t>
            </a:r>
            <a:r>
              <a:rPr lang="en-GB" altLang="da-DK" dirty="0" err="1">
                <a:latin typeface="Arial" panose="020B0604020202020204" pitchFamily="34" charset="0"/>
              </a:rPr>
              <a:t>Chesley</a:t>
            </a:r>
            <a:r>
              <a:rPr lang="en-GB" altLang="da-DK" dirty="0">
                <a:latin typeface="Arial" panose="020B0604020202020204" pitchFamily="34" charset="0"/>
              </a:rPr>
              <a:t> </a:t>
            </a:r>
            <a:r>
              <a:rPr lang="en-GB" altLang="da-DK" dirty="0" err="1">
                <a:latin typeface="Arial" panose="020B0604020202020204" pitchFamily="34" charset="0"/>
              </a:rPr>
              <a:t>Bonestell’s</a:t>
            </a:r>
            <a:r>
              <a:rPr lang="en-GB" altLang="da-DK" dirty="0">
                <a:latin typeface="Arial" panose="020B0604020202020204" pitchFamily="34" charset="0"/>
              </a:rPr>
              <a:t> version </a:t>
            </a:r>
            <a:r>
              <a:rPr lang="en-GB" altLang="da-DK" dirty="0" err="1">
                <a:latin typeface="Arial" panose="020B0604020202020204" pitchFamily="34" charset="0"/>
              </a:rPr>
              <a:t>fra</a:t>
            </a:r>
            <a:r>
              <a:rPr lang="en-GB" altLang="da-DK" dirty="0">
                <a:latin typeface="Arial" panose="020B0604020202020204" pitchFamily="34" charset="0"/>
              </a:rPr>
              <a:t> 1955</a:t>
            </a:r>
          </a:p>
        </p:txBody>
      </p:sp>
    </p:spTree>
    <p:extLst>
      <p:ext uri="{BB962C8B-B14F-4D97-AF65-F5344CB8AC3E}">
        <p14:creationId xmlns:p14="http://schemas.microsoft.com/office/powerpoint/2010/main" val="19727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C53148-A6DA-4316-ACBD-EC1CB6FA76EB}" type="slidenum">
              <a:rPr lang="en-GB" altLang="da-DK"/>
              <a:pPr eaLnBrk="1" hangingPunct="1"/>
              <a:t>4</a:t>
            </a:fld>
            <a:endParaRPr lang="en-GB" alt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2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2C9F62-5CA5-495A-BAF3-C73D6DB7CCEB}" type="slidenum">
              <a:rPr lang="en-GB" altLang="da-DK"/>
              <a:pPr eaLnBrk="1" hangingPunct="1"/>
              <a:t>5</a:t>
            </a:fld>
            <a:endParaRPr lang="en-GB" altLang="da-DK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da-DK" dirty="0">
                <a:latin typeface="Arial" panose="020B0604020202020204" pitchFamily="34" charset="0"/>
              </a:rPr>
              <a:t>I </a:t>
            </a:r>
            <a:r>
              <a:rPr lang="en-GB" altLang="da-DK" dirty="0" err="1">
                <a:latin typeface="Arial" panose="020B0604020202020204" pitchFamily="34" charset="0"/>
              </a:rPr>
              <a:t>kunstneren</a:t>
            </a:r>
            <a:r>
              <a:rPr lang="en-GB" altLang="da-DK" dirty="0">
                <a:latin typeface="Arial" panose="020B0604020202020204" pitchFamily="34" charset="0"/>
              </a:rPr>
              <a:t> </a:t>
            </a:r>
            <a:r>
              <a:rPr lang="en-GB" altLang="da-DK" dirty="0" err="1">
                <a:latin typeface="Arial" panose="020B0604020202020204" pitchFamily="34" charset="0"/>
              </a:rPr>
              <a:t>Chesley</a:t>
            </a:r>
            <a:r>
              <a:rPr lang="en-GB" altLang="da-DK" dirty="0">
                <a:latin typeface="Arial" panose="020B0604020202020204" pitchFamily="34" charset="0"/>
              </a:rPr>
              <a:t> </a:t>
            </a:r>
            <a:r>
              <a:rPr lang="en-GB" altLang="da-DK" dirty="0" err="1">
                <a:latin typeface="Arial" panose="020B0604020202020204" pitchFamily="34" charset="0"/>
              </a:rPr>
              <a:t>Bonestell’s</a:t>
            </a:r>
            <a:r>
              <a:rPr lang="en-GB" altLang="da-DK" dirty="0">
                <a:latin typeface="Arial" panose="020B0604020202020204" pitchFamily="34" charset="0"/>
              </a:rPr>
              <a:t> version </a:t>
            </a:r>
            <a:r>
              <a:rPr lang="en-GB" altLang="da-DK" dirty="0" err="1">
                <a:latin typeface="Arial" panose="020B0604020202020204" pitchFamily="34" charset="0"/>
              </a:rPr>
              <a:t>fra</a:t>
            </a:r>
            <a:r>
              <a:rPr lang="en-GB" altLang="da-DK" dirty="0">
                <a:latin typeface="Arial" panose="020B0604020202020204" pitchFamily="34" charset="0"/>
              </a:rPr>
              <a:t> 1955</a:t>
            </a:r>
          </a:p>
        </p:txBody>
      </p:sp>
    </p:spTree>
    <p:extLst>
      <p:ext uri="{BB962C8B-B14F-4D97-AF65-F5344CB8AC3E}">
        <p14:creationId xmlns:p14="http://schemas.microsoft.com/office/powerpoint/2010/main" val="166499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5CF65D-E672-459E-ABA4-9120CE47ED25}" type="slidenum">
              <a:rPr lang="en-GB" altLang="da-DK"/>
              <a:pPr eaLnBrk="1" hangingPunct="1"/>
              <a:t>6</a:t>
            </a:fld>
            <a:endParaRPr lang="en-GB" altLang="da-DK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27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A05BB4-4298-41B3-BE2E-B600FC2E74E5}" type="slidenum">
              <a:rPr lang="en-GB" altLang="da-DK"/>
              <a:pPr eaLnBrk="1" hangingPunct="1"/>
              <a:t>7</a:t>
            </a:fld>
            <a:endParaRPr lang="en-GB" altLang="da-DK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00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085B77-5336-4AF3-9624-FA2FEAFE9597}" type="slidenum">
              <a:rPr lang="en-GB" altLang="da-DK"/>
              <a:pPr eaLnBrk="1" hangingPunct="1"/>
              <a:t>8</a:t>
            </a:fld>
            <a:endParaRPr lang="en-GB" altLang="da-DK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91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767442-0FF4-4386-A016-3E8B8D8DA35D}" type="slidenum">
              <a:rPr lang="en-GB" altLang="da-DK"/>
              <a:pPr eaLnBrk="1" hangingPunct="1"/>
              <a:t>9</a:t>
            </a:fld>
            <a:endParaRPr lang="en-GB" altLang="da-DK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8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90686-7E09-4996-A6EF-F16FE3E22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FDFB34E-D199-42F1-908A-73C183A72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4D1472-6474-45E8-B20F-2D9F8EBD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83EC-3597-484C-B7E0-9FDF5901FAEB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92DA05-046F-4D8C-89C2-F8012846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8E83DC-9C15-464D-BC85-0655056F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7B9-6FD4-4B65-BD93-FB02C069F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38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28960-B80B-4CCC-A9DB-B04D6C9E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40CE8C9-F50D-4433-B977-B8CC511B1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6D0526-C1C5-428B-BC36-B794725E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83EC-3597-484C-B7E0-9FDF5901FAEB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FF4F7B-746F-4AE0-8493-C5EEEAFC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65B6B4-FDDE-4CF2-B08F-1814398A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7B9-6FD4-4B65-BD93-FB02C069F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263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B7078D5-FEB7-4DDB-B909-C2EAA57EC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FCD2C45-B403-4B54-884F-0CB47D385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67C0A4-27F9-4FA4-AB2F-848B4E9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83EC-3597-484C-B7E0-9FDF5901FAEB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7BADF9-341B-4932-8F8B-67B45C58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FCB8BC-1C0A-48C9-9546-77117610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7B9-6FD4-4B65-BD93-FB02C069F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08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9806F-886B-4B97-B86F-083663B9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BF1F5C-E544-4A66-9FCB-C59DC495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1E0128-8417-4357-A904-A5C86FF5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83EC-3597-484C-B7E0-9FDF5901FAEB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15AB81-4D6B-47D0-BB9E-4481D7E2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5D5BBF-1AAB-41F5-A55F-E11E917E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7B9-6FD4-4B65-BD93-FB02C069F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134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BEF12-E93A-4D94-B0C5-8A47C9B5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440BF86-C58D-4E80-B7F2-0493706BB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AEAACC-8916-42F9-A00D-DD6FF0BA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83EC-3597-484C-B7E0-9FDF5901FAEB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6E3901-46EC-4324-88B7-04C1C3FF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4A48DD-3569-4A9C-87AC-1CE3CB6B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7B9-6FD4-4B65-BD93-FB02C069F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43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94BCF-97E3-4DEA-A672-EE00E52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D91E26-F4BC-4C71-91EB-1E91E7053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40D0E23-F990-4082-B20A-D01D7DA92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7AD125-1F25-4FD4-BCF1-E13F1E05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83EC-3597-484C-B7E0-9FDF5901FAEB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B60B36B-AF7D-4E93-B394-2D6B5255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F1E783C-C09E-4AFF-B890-9A5027E0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7B9-6FD4-4B65-BD93-FB02C069F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54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1740E-BA2F-4CD2-AA64-3B76F32A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A19AFB-5B65-4259-846E-2009AB848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EFC41FD-9DAF-4B8E-BB65-4167D58EC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2F008D-403B-4BB2-AD54-3118E0B11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E322B65-A5EA-4878-8BEC-4CB654587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2C419DC-AC63-4D08-9AC3-F00F1D7B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83EC-3597-484C-B7E0-9FDF5901FAEB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4B0DF9E-7B47-4BE9-8048-EA0EE4BD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5921960-BFD9-4FB1-A4ED-3D0E4529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7B9-6FD4-4B65-BD93-FB02C069F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955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CEEA3-CB88-4B32-9E48-5FCF8074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651936-574B-4D4B-805A-F23CD4E5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83EC-3597-484C-B7E0-9FDF5901FAEB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19CE9FE-D10B-4491-9701-897E8711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06CD086-A418-4E16-932B-63F976F1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7B9-6FD4-4B65-BD93-FB02C069F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75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08D1045-CCCF-483A-B85D-8D7B0574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83EC-3597-484C-B7E0-9FDF5901FAEB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0B3C13A-5A5E-4365-9D4B-B0076497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83A56A-1609-4530-94A6-E4198F77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7B9-6FD4-4B65-BD93-FB02C069F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472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C6F5F-F551-4A4A-A25C-6A1E2CFB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D6F0E5-7210-4799-B98C-FFA262568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FE1EEEC-26E1-42DA-B53F-4F07BF0CF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A2D25C-4419-4036-88B6-D40B10F1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83EC-3597-484C-B7E0-9FDF5901FAEB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D2CBD0-C7F8-4E44-87BD-11B12A62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4BDB606-4E7C-4D71-B19F-30659D51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7B9-6FD4-4B65-BD93-FB02C069F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00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B025D-B34F-41FF-9944-063D9C08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49AE674-B6D3-4D28-85D4-36B4E3C95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0D1B42-6478-4757-8A66-22569B18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8C131E-393F-4477-B466-64D87560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83EC-3597-484C-B7E0-9FDF5901FAEB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748D80A-60A7-4483-8B27-C7BA8F17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2A64FC-7E50-4A20-AD48-1E9AD4D0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7B9-6FD4-4B65-BD93-FB02C069F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73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14ED8A6-3EA5-45C9-A4B6-F565350CE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E908E5-F2EA-434D-9F3E-759C6C26E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975488-DB30-48F1-BB1E-C51DCF45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B83EC-3597-484C-B7E0-9FDF5901FAEB}" type="datetimeFigureOut">
              <a:rPr lang="da-DK" smtClean="0"/>
              <a:t>16-08-2021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0EAFFA1-FFEA-44CD-8108-F1545311D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CF9B1F-DE0E-4098-ADA5-B87252BB3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E7B9-6FD4-4B65-BD93-FB02C069F2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548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dk/url?sa=i&amp;rct=j&amp;q=&amp;esrc=s&amp;source=images&amp;cd=&amp;cad=rja&amp;uact=8&amp;ved=0ahUKEwjOlKDehObKAhWD2ywKHRH8C-UQjRwIBw&amp;url=http://www.geus.dk/DK/publications/popular-geology/geo-nyt-geus/Sider/gi012_01.aspx&amp;psig=AFQjCNG7eRKJYS4QWphA8KFKlxTjwJyp7Q&amp;ust=1454947709090241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023F1C-24C0-42CA-A5AF-AAB400B48108}" type="slidenum">
              <a:rPr lang="da-DK" altLang="da-DK"/>
              <a:pPr eaLnBrk="1" hangingPunct="1"/>
              <a:t>1</a:t>
            </a:fld>
            <a:endParaRPr lang="da-DK" altLang="da-DK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Naturgeografi </a:t>
            </a:r>
            <a:r>
              <a:rPr lang="da-DK" altLang="da-DK" dirty="0"/>
              <a:t>C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Jordens geologi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4" y="765176"/>
            <a:ext cx="8201025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257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806EAB-83A0-44E7-B0FF-7A72D01764ED}" type="slidenum">
              <a:rPr lang="da-DK" altLang="da-DK"/>
              <a:pPr eaLnBrk="1" hangingPunct="1"/>
              <a:t>11</a:t>
            </a:fld>
            <a:endParaRPr lang="da-DK" altLang="da-DK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4000"/>
              <a:t>Prækambrium ca. 4600-545 mio. år før nu</a:t>
            </a:r>
          </a:p>
        </p:txBody>
      </p:sp>
      <p:pic>
        <p:nvPicPr>
          <p:cNvPr id="5124" name="Picture 3" descr="SKMBT_C45007032109380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1" t="42088" r="19221" b="30977"/>
          <a:stretch>
            <a:fillRect/>
          </a:stretch>
        </p:blipFill>
        <p:spPr bwMode="auto">
          <a:xfrm>
            <a:off x="1720851" y="1628776"/>
            <a:ext cx="874871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2F2E19-5874-44A3-B031-ED09B291F402}" type="slidenum">
              <a:rPr lang="da-DK" altLang="da-DK"/>
              <a:pPr eaLnBrk="1" hangingPunct="1"/>
              <a:t>12</a:t>
            </a:fld>
            <a:endParaRPr lang="da-DK" altLang="da-DK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Jordens ældste bjergarter</a:t>
            </a:r>
          </a:p>
        </p:txBody>
      </p:sp>
      <p:pic>
        <p:nvPicPr>
          <p:cNvPr id="14340" name="Picture 3" descr="SKMBT_C45007032110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t="14310" r="56021" b="50002"/>
          <a:stretch>
            <a:fillRect/>
          </a:stretch>
        </p:blipFill>
        <p:spPr bwMode="auto">
          <a:xfrm>
            <a:off x="2913064" y="1412875"/>
            <a:ext cx="63658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9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794EDA-2968-4490-8923-2DD0298232CF}" type="slidenum">
              <a:rPr lang="da-DK" altLang="da-DK"/>
              <a:pPr eaLnBrk="1" hangingPunct="1"/>
              <a:t>13</a:t>
            </a:fld>
            <a:endParaRPr lang="da-DK" altLang="da-DK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Jordens opbygning</a:t>
            </a:r>
          </a:p>
        </p:txBody>
      </p:sp>
      <p:pic>
        <p:nvPicPr>
          <p:cNvPr id="6148" name="Picture 4" descr="Fig1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5290"/>
          <a:stretch>
            <a:fillRect/>
          </a:stretch>
        </p:blipFill>
        <p:spPr bwMode="auto">
          <a:xfrm>
            <a:off x="4614864" y="1500188"/>
            <a:ext cx="60531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738314" y="1285875"/>
            <a:ext cx="3500437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2000">
                <a:solidFill>
                  <a:schemeClr val="tx2"/>
                </a:solidFill>
              </a:rPr>
              <a:t>Klodens lag </a:t>
            </a:r>
            <a:r>
              <a:rPr lang="da-DK" altLang="da-DK" sz="1600">
                <a:solidFill>
                  <a:schemeClr val="tx2"/>
                </a:solidFill>
              </a:rPr>
              <a:t>dybdegrænse (km)</a:t>
            </a:r>
          </a:p>
          <a:p>
            <a:pPr eaLnBrk="1" hangingPunct="1"/>
            <a:endParaRPr lang="da-DK" altLang="da-DK" sz="1000">
              <a:solidFill>
                <a:schemeClr val="tx2"/>
              </a:solidFill>
            </a:endParaRPr>
          </a:p>
          <a:p>
            <a:pPr eaLnBrk="1" hangingPunct="1"/>
            <a:r>
              <a:rPr lang="da-DK" altLang="da-DK" sz="2000">
                <a:solidFill>
                  <a:schemeClr val="tx2"/>
                </a:solidFill>
              </a:rPr>
              <a:t>Skorpe (fast) </a:t>
            </a:r>
            <a:r>
              <a:rPr lang="da-DK" altLang="da-DK" sz="1600">
                <a:solidFill>
                  <a:schemeClr val="tx2"/>
                </a:solidFill>
              </a:rPr>
              <a:t>15-50</a:t>
            </a:r>
          </a:p>
          <a:p>
            <a:pPr eaLnBrk="1" hangingPunct="1"/>
            <a:endParaRPr lang="da-DK" altLang="da-DK" sz="2000">
              <a:solidFill>
                <a:schemeClr val="tx2"/>
              </a:solidFill>
            </a:endParaRPr>
          </a:p>
          <a:p>
            <a:pPr eaLnBrk="1" hangingPunct="1"/>
            <a:r>
              <a:rPr lang="da-DK" altLang="da-DK" sz="2000">
                <a:solidFill>
                  <a:schemeClr val="tx2"/>
                </a:solidFill>
              </a:rPr>
              <a:t>Kappe</a:t>
            </a:r>
          </a:p>
          <a:p>
            <a:pPr eaLnBrk="1" hangingPunct="1"/>
            <a:r>
              <a:rPr lang="da-DK" altLang="da-DK" sz="2000">
                <a:solidFill>
                  <a:schemeClr val="tx2"/>
                </a:solidFill>
              </a:rPr>
              <a:t>- Lithosfære  </a:t>
            </a:r>
            <a:r>
              <a:rPr lang="da-DK" altLang="da-DK" sz="1600">
                <a:solidFill>
                  <a:schemeClr val="tx2"/>
                </a:solidFill>
              </a:rPr>
              <a:t>100</a:t>
            </a:r>
          </a:p>
          <a:p>
            <a:pPr eaLnBrk="1" hangingPunct="1"/>
            <a:r>
              <a:rPr lang="da-DK" altLang="da-DK" sz="2000">
                <a:solidFill>
                  <a:schemeClr val="tx2"/>
                </a:solidFill>
              </a:rPr>
              <a:t>- Asthenosfære </a:t>
            </a:r>
            <a:r>
              <a:rPr lang="da-DK" altLang="da-DK" sz="1600">
                <a:solidFill>
                  <a:schemeClr val="tx2"/>
                </a:solidFill>
              </a:rPr>
              <a:t>350</a:t>
            </a:r>
          </a:p>
          <a:p>
            <a:pPr eaLnBrk="1" hangingPunct="1"/>
            <a:r>
              <a:rPr lang="da-DK" altLang="da-DK" sz="2000">
                <a:solidFill>
                  <a:schemeClr val="tx2"/>
                </a:solidFill>
              </a:rPr>
              <a:t>- Mesosfære </a:t>
            </a:r>
            <a:r>
              <a:rPr lang="da-DK" altLang="da-DK" sz="1600">
                <a:solidFill>
                  <a:schemeClr val="tx2"/>
                </a:solidFill>
              </a:rPr>
              <a:t>2.883</a:t>
            </a:r>
          </a:p>
          <a:p>
            <a:pPr eaLnBrk="1" hangingPunct="1"/>
            <a:endParaRPr lang="da-DK" altLang="da-DK" sz="2000">
              <a:solidFill>
                <a:schemeClr val="tx2"/>
              </a:solidFill>
            </a:endParaRPr>
          </a:p>
          <a:p>
            <a:pPr eaLnBrk="1" hangingPunct="1"/>
            <a:r>
              <a:rPr lang="da-DK" altLang="da-DK" sz="2000">
                <a:solidFill>
                  <a:schemeClr val="tx2"/>
                </a:solidFill>
              </a:rPr>
              <a:t>Kerne</a:t>
            </a:r>
          </a:p>
          <a:p>
            <a:pPr eaLnBrk="1" hangingPunct="1"/>
            <a:r>
              <a:rPr lang="da-DK" altLang="da-DK" sz="2000">
                <a:solidFill>
                  <a:schemeClr val="tx2"/>
                </a:solidFill>
              </a:rPr>
              <a:t>- Ydre (flydende) </a:t>
            </a:r>
            <a:r>
              <a:rPr lang="da-DK" altLang="da-DK" sz="1600">
                <a:solidFill>
                  <a:schemeClr val="tx2"/>
                </a:solidFill>
              </a:rPr>
              <a:t>5.140</a:t>
            </a:r>
          </a:p>
          <a:p>
            <a:pPr eaLnBrk="1" hangingPunct="1"/>
            <a:r>
              <a:rPr lang="da-DK" altLang="da-DK" sz="2000">
                <a:solidFill>
                  <a:schemeClr val="tx2"/>
                </a:solidFill>
              </a:rPr>
              <a:t>- Indre (fast)</a:t>
            </a:r>
            <a:r>
              <a:rPr lang="da-DK" altLang="da-DK" sz="1600">
                <a:solidFill>
                  <a:schemeClr val="tx2"/>
                </a:solidFill>
              </a:rPr>
              <a:t> 6.371</a:t>
            </a:r>
          </a:p>
          <a:p>
            <a:pPr eaLnBrk="1" hangingPunct="1"/>
            <a:endParaRPr lang="da-DK" altLang="da-DK" sz="2000">
              <a:solidFill>
                <a:schemeClr val="tx2"/>
              </a:solidFill>
            </a:endParaRPr>
          </a:p>
          <a:p>
            <a:pPr eaLnBrk="1" hangingPunct="1"/>
            <a:endParaRPr lang="da-DK" altLang="da-DK" sz="2000">
              <a:solidFill>
                <a:schemeClr val="tx2"/>
              </a:solidFill>
            </a:endParaRPr>
          </a:p>
          <a:p>
            <a:pPr eaLnBrk="1" hangingPunct="1"/>
            <a:endParaRPr lang="da-DK" altLang="da-DK" sz="2000">
              <a:solidFill>
                <a:schemeClr val="tx2"/>
              </a:solidFill>
            </a:endParaRPr>
          </a:p>
          <a:p>
            <a:pPr eaLnBrk="1" hangingPunct="1"/>
            <a:endParaRPr lang="da-DK" altLang="da-DK" sz="2000">
              <a:solidFill>
                <a:schemeClr val="tx2"/>
              </a:solidFill>
            </a:endParaRPr>
          </a:p>
          <a:p>
            <a:pPr eaLnBrk="1" hangingPunct="1"/>
            <a:endParaRPr lang="da-DK" altLang="da-DK" sz="2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7D9-3E49-4BD1-A4D0-7F6AB93DDFA9}" type="slidenum">
              <a:rPr lang="da-DK" altLang="da-DK" smtClean="0"/>
              <a:pPr/>
              <a:t>14</a:t>
            </a:fld>
            <a:endParaRPr lang="da-DK" altLang="da-DK"/>
          </a:p>
        </p:txBody>
      </p:sp>
      <p:pic>
        <p:nvPicPr>
          <p:cNvPr id="4" name="irc_mi" descr="http://www.geus.dk/DK/publications/popular-geology/geo-nyt-geus/PublishingImages/gi012f01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96" y="274638"/>
            <a:ext cx="5695920" cy="62507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1847528" y="3573016"/>
            <a:ext cx="406860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Jordens sammensætning</a:t>
            </a:r>
            <a:endParaRPr lang="da-DK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9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7D9-3E49-4BD1-A4D0-7F6AB93DDFA9}" type="slidenum">
              <a:rPr lang="da-DK" altLang="da-DK" smtClean="0"/>
              <a:pPr/>
              <a:t>15</a:t>
            </a:fld>
            <a:endParaRPr lang="da-DK" alt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6632"/>
            <a:ext cx="9144000" cy="600514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981200" y="6372036"/>
            <a:ext cx="7427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chemeClr val="bg1">
                    <a:lumMod val="50000"/>
                  </a:schemeClr>
                </a:solidFill>
              </a:rPr>
              <a:t>http://www.bbc.com/news/science-environment-38561076</a:t>
            </a:r>
          </a:p>
        </p:txBody>
      </p:sp>
    </p:spTree>
    <p:extLst>
      <p:ext uri="{BB962C8B-B14F-4D97-AF65-F5344CB8AC3E}">
        <p14:creationId xmlns:p14="http://schemas.microsoft.com/office/powerpoint/2010/main" val="179065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Fig3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1" y="2205038"/>
            <a:ext cx="882491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Grundstoffer i Jordens skorpe</a:t>
            </a:r>
          </a:p>
        </p:txBody>
      </p:sp>
    </p:spTree>
    <p:extLst>
      <p:ext uri="{BB962C8B-B14F-4D97-AF65-F5344CB8AC3E}">
        <p14:creationId xmlns:p14="http://schemas.microsoft.com/office/powerpoint/2010/main" val="278030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11E73C-C173-435D-889E-1F553EE8D249}" type="slidenum">
              <a:rPr lang="da-DK" altLang="da-DK"/>
              <a:pPr eaLnBrk="1" hangingPunct="1"/>
              <a:t>17</a:t>
            </a:fld>
            <a:endParaRPr lang="da-DK" altLang="da-DK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Det periodiske system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428751"/>
            <a:ext cx="87122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8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Almindelige mineraler i skorpen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341439"/>
            <a:ext cx="8435975" cy="4784725"/>
          </a:xfrm>
        </p:spPr>
        <p:txBody>
          <a:bodyPr/>
          <a:lstStyle/>
          <a:p>
            <a:r>
              <a:rPr lang="da-DK" altLang="da-DK"/>
              <a:t>12 grundstoffer forekommer med mere end 0,1 vægt%</a:t>
            </a:r>
          </a:p>
          <a:p>
            <a:r>
              <a:rPr lang="da-DK" altLang="da-DK"/>
              <a:t>De 12 grundstoffer udgør tilsammen 99,23% af skorpens masse</a:t>
            </a:r>
          </a:p>
          <a:p>
            <a:r>
              <a:rPr lang="da-DK" altLang="da-DK"/>
              <a:t>Der dannes derfor et begrænset antal mineraler (ca. 30 ud af 4000)</a:t>
            </a:r>
          </a:p>
          <a:p>
            <a:r>
              <a:rPr lang="da-DK" altLang="da-DK"/>
              <a:t>De almindeligste mineral grupper</a:t>
            </a:r>
          </a:p>
          <a:p>
            <a:pPr lvl="1"/>
            <a:r>
              <a:rPr lang="da-DK" altLang="da-DK"/>
              <a:t>Silikater (SiO</a:t>
            </a:r>
            <a:r>
              <a:rPr lang="da-DK" altLang="da-DK" baseline="-25000"/>
              <a:t>4</a:t>
            </a:r>
            <a:r>
              <a:rPr lang="da-DK" altLang="da-DK"/>
              <a:t>)</a:t>
            </a:r>
            <a:r>
              <a:rPr lang="da-DK" altLang="da-DK" baseline="30000"/>
              <a:t>4-</a:t>
            </a:r>
          </a:p>
          <a:p>
            <a:pPr lvl="1"/>
            <a:r>
              <a:rPr lang="da-DK" altLang="da-DK"/>
              <a:t>Karbonater (CO</a:t>
            </a:r>
            <a:r>
              <a:rPr lang="da-DK" altLang="da-DK" baseline="-25000"/>
              <a:t>3</a:t>
            </a:r>
            <a:r>
              <a:rPr lang="da-DK" altLang="da-DK"/>
              <a:t>)</a:t>
            </a:r>
            <a:r>
              <a:rPr lang="da-DK" altLang="da-DK" baseline="30000"/>
              <a:t>2-</a:t>
            </a:r>
            <a:r>
              <a:rPr lang="da-DK" altLang="da-DK"/>
              <a:t>, fosfater (PO</a:t>
            </a:r>
            <a:r>
              <a:rPr lang="da-DK" altLang="da-DK" baseline="-25000"/>
              <a:t>4</a:t>
            </a:r>
            <a:r>
              <a:rPr lang="da-DK" altLang="da-DK"/>
              <a:t>)</a:t>
            </a:r>
            <a:r>
              <a:rPr lang="da-DK" altLang="da-DK" baseline="30000"/>
              <a:t>3-</a:t>
            </a:r>
            <a:r>
              <a:rPr lang="da-DK" altLang="da-DK"/>
              <a:t> og sulfater (SO</a:t>
            </a:r>
            <a:r>
              <a:rPr lang="da-DK" altLang="da-DK" baseline="-25000"/>
              <a:t>4</a:t>
            </a:r>
            <a:r>
              <a:rPr lang="da-DK" altLang="da-DK"/>
              <a:t>)</a:t>
            </a:r>
            <a:r>
              <a:rPr lang="da-DK" altLang="da-DK" baseline="30000"/>
              <a:t>2-</a:t>
            </a:r>
          </a:p>
          <a:p>
            <a:pPr lvl="1"/>
            <a:r>
              <a:rPr lang="da-DK" altLang="da-DK"/>
              <a:t>Malmdannende mineraler, sulfider (S</a:t>
            </a:r>
            <a:r>
              <a:rPr lang="da-DK" altLang="da-DK" baseline="30000"/>
              <a:t>2-</a:t>
            </a:r>
            <a:r>
              <a:rPr lang="da-DK" altLang="da-DK"/>
              <a:t>) og oxider (O</a:t>
            </a:r>
            <a:r>
              <a:rPr lang="da-DK" altLang="da-DK" baseline="30000"/>
              <a:t>2-</a:t>
            </a:r>
            <a:r>
              <a:rPr lang="da-DK" altLang="da-DK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47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Fig3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1" y="2205038"/>
            <a:ext cx="882491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Grundstoffer i Jordens skorpe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6C6B3C-B076-454E-8CCD-FB30143FBB37}" type="slidenum">
              <a:rPr lang="da-DK" altLang="da-DK"/>
              <a:pPr eaLnBrk="1" hangingPunct="1"/>
              <a:t>2</a:t>
            </a:fld>
            <a:endParaRPr lang="da-DK" altLang="da-DK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…for 4,6 mia. år siden</a:t>
            </a:r>
          </a:p>
        </p:txBody>
      </p:sp>
      <p:pic>
        <p:nvPicPr>
          <p:cNvPr id="3076" name="Picture 5" descr="mustaf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244600"/>
            <a:ext cx="61214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479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11E73C-C173-435D-889E-1F553EE8D249}" type="slidenum">
              <a:rPr lang="da-DK" altLang="da-DK"/>
              <a:pPr eaLnBrk="1" hangingPunct="1"/>
              <a:t>20</a:t>
            </a:fld>
            <a:endParaRPr lang="da-DK" altLang="da-DK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Det periodiske system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428751"/>
            <a:ext cx="87122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Almindelige mineraler i skorpen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341439"/>
            <a:ext cx="8435975" cy="4784725"/>
          </a:xfrm>
        </p:spPr>
        <p:txBody>
          <a:bodyPr/>
          <a:lstStyle/>
          <a:p>
            <a:r>
              <a:rPr lang="da-DK" altLang="da-DK"/>
              <a:t>12 grundstoffer forekommer med mere end 0,1 vægt%</a:t>
            </a:r>
          </a:p>
          <a:p>
            <a:r>
              <a:rPr lang="da-DK" altLang="da-DK"/>
              <a:t>De 12 grundstoffer udgør tilsammen 99,23% af skorpens masse</a:t>
            </a:r>
          </a:p>
          <a:p>
            <a:r>
              <a:rPr lang="da-DK" altLang="da-DK"/>
              <a:t>Der dannes derfor et begrænset antal mineraler (ca. 30 ud af 4000)</a:t>
            </a:r>
          </a:p>
          <a:p>
            <a:r>
              <a:rPr lang="da-DK" altLang="da-DK"/>
              <a:t>De almindeligste mineral grupper</a:t>
            </a:r>
          </a:p>
          <a:p>
            <a:pPr lvl="1"/>
            <a:r>
              <a:rPr lang="da-DK" altLang="da-DK"/>
              <a:t>Silikater (SiO</a:t>
            </a:r>
            <a:r>
              <a:rPr lang="da-DK" altLang="da-DK" baseline="-25000"/>
              <a:t>4</a:t>
            </a:r>
            <a:r>
              <a:rPr lang="da-DK" altLang="da-DK"/>
              <a:t>)</a:t>
            </a:r>
            <a:r>
              <a:rPr lang="da-DK" altLang="da-DK" baseline="30000"/>
              <a:t>4-</a:t>
            </a:r>
          </a:p>
          <a:p>
            <a:pPr lvl="1"/>
            <a:r>
              <a:rPr lang="da-DK" altLang="da-DK"/>
              <a:t>Karbonater (CO</a:t>
            </a:r>
            <a:r>
              <a:rPr lang="da-DK" altLang="da-DK" baseline="-25000"/>
              <a:t>3</a:t>
            </a:r>
            <a:r>
              <a:rPr lang="da-DK" altLang="da-DK"/>
              <a:t>)</a:t>
            </a:r>
            <a:r>
              <a:rPr lang="da-DK" altLang="da-DK" baseline="30000"/>
              <a:t>2-</a:t>
            </a:r>
            <a:r>
              <a:rPr lang="da-DK" altLang="da-DK"/>
              <a:t>, fosfater (PO</a:t>
            </a:r>
            <a:r>
              <a:rPr lang="da-DK" altLang="da-DK" baseline="-25000"/>
              <a:t>4</a:t>
            </a:r>
            <a:r>
              <a:rPr lang="da-DK" altLang="da-DK"/>
              <a:t>)</a:t>
            </a:r>
            <a:r>
              <a:rPr lang="da-DK" altLang="da-DK" baseline="30000"/>
              <a:t>3-</a:t>
            </a:r>
            <a:r>
              <a:rPr lang="da-DK" altLang="da-DK"/>
              <a:t> og sulfater (SO</a:t>
            </a:r>
            <a:r>
              <a:rPr lang="da-DK" altLang="da-DK" baseline="-25000"/>
              <a:t>4</a:t>
            </a:r>
            <a:r>
              <a:rPr lang="da-DK" altLang="da-DK"/>
              <a:t>)</a:t>
            </a:r>
            <a:r>
              <a:rPr lang="da-DK" altLang="da-DK" baseline="30000"/>
              <a:t>2-</a:t>
            </a:r>
          </a:p>
          <a:p>
            <a:pPr lvl="1"/>
            <a:r>
              <a:rPr lang="da-DK" altLang="da-DK"/>
              <a:t>Malmdannende mineraler, sulfider (S</a:t>
            </a:r>
            <a:r>
              <a:rPr lang="da-DK" altLang="da-DK" baseline="30000"/>
              <a:t>2-</a:t>
            </a:r>
            <a:r>
              <a:rPr lang="da-DK" altLang="da-DK"/>
              <a:t>) og oxider (O</a:t>
            </a:r>
            <a:r>
              <a:rPr lang="da-DK" altLang="da-DK" baseline="30000"/>
              <a:t>2-</a:t>
            </a:r>
            <a:r>
              <a:rPr lang="da-DK" altLang="da-DK"/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64DC14-7437-43A0-92A4-17DD9C8F4468}" type="slidenum">
              <a:rPr lang="da-DK" altLang="da-DK"/>
              <a:pPr eaLnBrk="1" hangingPunct="1"/>
              <a:t>22</a:t>
            </a:fld>
            <a:endParaRPr lang="da-DK" altLang="da-DK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Temperaturen er drivkraften</a:t>
            </a:r>
          </a:p>
        </p:txBody>
      </p:sp>
      <p:pic>
        <p:nvPicPr>
          <p:cNvPr id="10244" name="Picture 4" descr="Fig2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773239"/>
            <a:ext cx="610870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103"/>
          <a:stretch>
            <a:fillRect/>
          </a:stretch>
        </p:blipFill>
        <p:spPr bwMode="auto">
          <a:xfrm>
            <a:off x="3309938" y="1285876"/>
            <a:ext cx="542925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Diamant eller grafit?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8FEEC8-82CF-48C8-9445-406F3FDC3E38}" type="slidenum">
              <a:rPr lang="da-DK" altLang="da-DK"/>
              <a:pPr eaLnBrk="1" hangingPunct="1"/>
              <a:t>24</a:t>
            </a:fld>
            <a:endParaRPr lang="da-DK" altLang="da-DK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4000"/>
              <a:t>Processer i skorpe og kappe</a:t>
            </a:r>
          </a:p>
        </p:txBody>
      </p:sp>
      <p:pic>
        <p:nvPicPr>
          <p:cNvPr id="12292" name="Picture 5" descr="Fig2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9" y="1700213"/>
            <a:ext cx="849312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E96059-41C1-4D91-ADE7-8ACDF0327187}" type="slidenum">
              <a:rPr lang="da-DK" altLang="da-DK"/>
              <a:pPr eaLnBrk="1" hangingPunct="1"/>
              <a:t>25</a:t>
            </a:fld>
            <a:endParaRPr lang="da-DK" altLang="da-DK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4000"/>
              <a:t>Rumlig fordeling af de 3 typer af magma</a:t>
            </a:r>
          </a:p>
        </p:txBody>
      </p:sp>
      <p:pic>
        <p:nvPicPr>
          <p:cNvPr id="5" name="Billede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AB5D83F8-2F11-4A20-A013-2E5FF8272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66" y="2159024"/>
            <a:ext cx="8936038" cy="371824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3AFD08-351D-474C-87A9-D133294AEC22}" type="slidenum">
              <a:rPr lang="da-DK" altLang="da-DK"/>
              <a:pPr eaLnBrk="1" hangingPunct="1"/>
              <a:t>26</a:t>
            </a:fld>
            <a:endParaRPr lang="da-DK" altLang="da-DK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I dag</a:t>
            </a:r>
          </a:p>
        </p:txBody>
      </p:sp>
      <p:pic>
        <p:nvPicPr>
          <p:cNvPr id="14340" name="Picture 3" descr="SKMBT_C45007032109380_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8" t="5556" r="50000" b="68858"/>
          <a:stretch>
            <a:fillRect/>
          </a:stretch>
        </p:blipFill>
        <p:spPr bwMode="auto">
          <a:xfrm>
            <a:off x="1577975" y="1357314"/>
            <a:ext cx="9018588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6C6B3C-B076-454E-8CCD-FB30143FBB37}" type="slidenum">
              <a:rPr lang="da-DK" altLang="da-DK"/>
              <a:pPr eaLnBrk="1" hangingPunct="1"/>
              <a:t>3</a:t>
            </a:fld>
            <a:endParaRPr lang="da-DK" altLang="da-DK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a-DK"/>
              <a:t>…for 4,6 mia. år siden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-2541"/>
            <a:ext cx="7397037" cy="652788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919537" y="6525344"/>
            <a:ext cx="522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da-DK" sz="1600" dirty="0" err="1"/>
              <a:t>Illustratoren</a:t>
            </a:r>
            <a:r>
              <a:rPr lang="en-GB" altLang="da-DK" sz="1600" dirty="0"/>
              <a:t> </a:t>
            </a:r>
            <a:r>
              <a:rPr lang="en-GB" altLang="da-DK" sz="1600" dirty="0" err="1"/>
              <a:t>Chesley</a:t>
            </a:r>
            <a:r>
              <a:rPr lang="en-GB" altLang="da-DK" sz="1600" dirty="0"/>
              <a:t> </a:t>
            </a:r>
            <a:r>
              <a:rPr lang="en-GB" altLang="da-DK" sz="1600" dirty="0" err="1"/>
              <a:t>Bonestell’s</a:t>
            </a:r>
            <a:r>
              <a:rPr lang="en-GB" altLang="da-DK" sz="1600" dirty="0"/>
              <a:t> cover </a:t>
            </a:r>
            <a:r>
              <a:rPr lang="en-GB" altLang="da-DK" sz="1600" dirty="0" err="1"/>
              <a:t>til</a:t>
            </a:r>
            <a:r>
              <a:rPr lang="en-GB" altLang="da-DK" sz="1600" dirty="0"/>
              <a:t> LIFE Magazine 1952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7157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1439"/>
            <a:ext cx="7620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7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6C6B3C-B076-454E-8CCD-FB30143FBB37}" type="slidenum">
              <a:rPr lang="da-DK" altLang="da-DK"/>
              <a:pPr eaLnBrk="1" hangingPunct="1"/>
              <a:t>5</a:t>
            </a:fld>
            <a:endParaRPr lang="da-DK" altLang="da-DK"/>
          </a:p>
        </p:txBody>
      </p:sp>
      <p:sp>
        <p:nvSpPr>
          <p:cNvPr id="3" name="Rektangel 2"/>
          <p:cNvSpPr/>
          <p:nvPr/>
        </p:nvSpPr>
        <p:spPr>
          <a:xfrm>
            <a:off x="1775520" y="6021289"/>
            <a:ext cx="2411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da-DK" sz="1600" dirty="0" err="1"/>
              <a:t>Jordens</a:t>
            </a:r>
            <a:r>
              <a:rPr lang="en-GB" altLang="da-DK" sz="1600" dirty="0"/>
              <a:t> “</a:t>
            </a:r>
            <a:r>
              <a:rPr lang="en-GB" altLang="da-DK" sz="1600" dirty="0" err="1"/>
              <a:t>livsforløb</a:t>
            </a:r>
            <a:r>
              <a:rPr lang="en-GB" altLang="da-DK" sz="1600" dirty="0"/>
              <a:t>” </a:t>
            </a:r>
            <a:r>
              <a:rPr lang="en-GB" altLang="da-DK" sz="1600" dirty="0" err="1"/>
              <a:t>iflg</a:t>
            </a:r>
            <a:r>
              <a:rPr lang="en-GB" altLang="da-DK" sz="1600" dirty="0"/>
              <a:t>. </a:t>
            </a:r>
            <a:r>
              <a:rPr lang="en-GB" altLang="da-DK" sz="1600" dirty="0" err="1"/>
              <a:t>illustratoren</a:t>
            </a:r>
            <a:r>
              <a:rPr lang="en-GB" altLang="da-DK" sz="1600" dirty="0"/>
              <a:t> </a:t>
            </a:r>
            <a:r>
              <a:rPr lang="en-GB" altLang="da-DK" sz="1600" dirty="0" err="1"/>
              <a:t>Bonestell</a:t>
            </a:r>
            <a:r>
              <a:rPr lang="en-GB" altLang="da-DK" sz="1600" dirty="0"/>
              <a:t>…</a:t>
            </a:r>
            <a:endParaRPr lang="da-DK" sz="16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4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D6D784-FD3D-417E-910B-F722045BCE3A}" type="slidenum">
              <a:rPr lang="da-DK" altLang="da-DK"/>
              <a:pPr eaLnBrk="1" hangingPunct="1"/>
              <a:t>6</a:t>
            </a:fld>
            <a:endParaRPr lang="da-DK" altLang="da-DK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Geologiske strukturer</a:t>
            </a:r>
          </a:p>
        </p:txBody>
      </p:sp>
      <p:pic>
        <p:nvPicPr>
          <p:cNvPr id="3076" name="Picture 5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4" y="1341438"/>
            <a:ext cx="7254875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E6C536-BF1B-4D4A-9192-9EA638E2F8F8}" type="slidenum">
              <a:rPr lang="da-DK" altLang="da-DK"/>
              <a:pPr eaLnBrk="1" hangingPunct="1"/>
              <a:t>7</a:t>
            </a:fld>
            <a:endParaRPr lang="da-DK" altLang="da-DK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Geologiske processer</a:t>
            </a:r>
          </a:p>
        </p:txBody>
      </p:sp>
      <p:pic>
        <p:nvPicPr>
          <p:cNvPr id="7172" name="Picture 5" descr="gi004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6" y="1484313"/>
            <a:ext cx="72437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72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785814"/>
            <a:ext cx="5715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79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774701"/>
            <a:ext cx="7500937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71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327</Words>
  <Application>Microsoft Office PowerPoint</Application>
  <PresentationFormat>Widescreen</PresentationFormat>
  <Paragraphs>96</Paragraphs>
  <Slides>26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Office-tema</vt:lpstr>
      <vt:lpstr>Naturgeografi C</vt:lpstr>
      <vt:lpstr>…for 4,6 mia. år siden</vt:lpstr>
      <vt:lpstr>…for 4,6 mia. år siden</vt:lpstr>
      <vt:lpstr>PowerPoint-præsentation</vt:lpstr>
      <vt:lpstr>PowerPoint-præsentation</vt:lpstr>
      <vt:lpstr>Geologiske strukturer</vt:lpstr>
      <vt:lpstr>Geologiske processer</vt:lpstr>
      <vt:lpstr>PowerPoint-præsentation</vt:lpstr>
      <vt:lpstr>PowerPoint-præsentation</vt:lpstr>
      <vt:lpstr>PowerPoint-præsentation</vt:lpstr>
      <vt:lpstr>Prækambrium ca. 4600-545 mio. år før nu</vt:lpstr>
      <vt:lpstr>Jordens ældste bjergarter</vt:lpstr>
      <vt:lpstr>Jordens opbygning</vt:lpstr>
      <vt:lpstr>PowerPoint-præsentation</vt:lpstr>
      <vt:lpstr>PowerPoint-præsentation</vt:lpstr>
      <vt:lpstr>Grundstoffer i Jordens skorpe</vt:lpstr>
      <vt:lpstr>Det periodiske system</vt:lpstr>
      <vt:lpstr>Almindelige mineraler i skorpen</vt:lpstr>
      <vt:lpstr>Grundstoffer i Jordens skorpe</vt:lpstr>
      <vt:lpstr>Det periodiske system</vt:lpstr>
      <vt:lpstr>Almindelige mineraler i skorpen</vt:lpstr>
      <vt:lpstr>Temperaturen er drivkraften</vt:lpstr>
      <vt:lpstr>Diamant eller grafit?</vt:lpstr>
      <vt:lpstr>Processer i skorpe og kappe</vt:lpstr>
      <vt:lpstr>Rumlig fordeling af de 3 typer af magma</vt:lpstr>
      <vt:lpstr>I dag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 naturgeogafi</dc:title>
  <dc:creator>Karsten Thomsen</dc:creator>
  <cp:lastModifiedBy>Karsten Thomsen</cp:lastModifiedBy>
  <cp:revision>1</cp:revision>
  <dcterms:created xsi:type="dcterms:W3CDTF">2021-08-12T07:08:38Z</dcterms:created>
  <dcterms:modified xsi:type="dcterms:W3CDTF">2021-08-16T11:05:47Z</dcterms:modified>
</cp:coreProperties>
</file>