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3"/>
  </p:notesMasterIdLst>
  <p:sldIdLst>
    <p:sldId id="587" r:id="rId2"/>
    <p:sldId id="589" r:id="rId3"/>
    <p:sldId id="618" r:id="rId4"/>
    <p:sldId id="588" r:id="rId5"/>
    <p:sldId id="603" r:id="rId6"/>
    <p:sldId id="604" r:id="rId7"/>
    <p:sldId id="590" r:id="rId8"/>
    <p:sldId id="605" r:id="rId9"/>
    <p:sldId id="606" r:id="rId10"/>
    <p:sldId id="607" r:id="rId11"/>
    <p:sldId id="608" r:id="rId12"/>
    <p:sldId id="609" r:id="rId13"/>
    <p:sldId id="610" r:id="rId14"/>
    <p:sldId id="611" r:id="rId15"/>
    <p:sldId id="612" r:id="rId16"/>
    <p:sldId id="613" r:id="rId17"/>
    <p:sldId id="614" r:id="rId18"/>
    <p:sldId id="615" r:id="rId19"/>
    <p:sldId id="616" r:id="rId20"/>
    <p:sldId id="591" r:id="rId21"/>
    <p:sldId id="617" r:id="rId22"/>
  </p:sldIdLst>
  <p:sldSz cx="9144000" cy="6858000" type="screen4x3"/>
  <p:notesSz cx="6858000" cy="9144000"/>
  <p:defaultTextStyle>
    <a:defPPr>
      <a:defRPr lang="da-DK"/>
    </a:defPPr>
    <a:lvl1pPr algn="l" rtl="0" eaLnBrk="0" fontAlgn="base" hangingPunct="0">
      <a:spcBef>
        <a:spcPct val="0"/>
      </a:spcBef>
      <a:spcAft>
        <a:spcPct val="0"/>
      </a:spcAft>
      <a:defRPr sz="3600" b="1" kern="1200">
        <a:solidFill>
          <a:srgbClr val="CFE602"/>
        </a:solidFill>
        <a:latin typeface="Times" panose="02020603050405020304" pitchFamily="18" charset="0"/>
        <a:ea typeface="+mn-ea"/>
        <a:cs typeface="+mn-cs"/>
      </a:defRPr>
    </a:lvl1pPr>
    <a:lvl2pPr marL="457200" algn="l" rtl="0" eaLnBrk="0" fontAlgn="base" hangingPunct="0">
      <a:spcBef>
        <a:spcPct val="0"/>
      </a:spcBef>
      <a:spcAft>
        <a:spcPct val="0"/>
      </a:spcAft>
      <a:defRPr sz="3600" b="1" kern="1200">
        <a:solidFill>
          <a:srgbClr val="CFE602"/>
        </a:solidFill>
        <a:latin typeface="Times" panose="02020603050405020304" pitchFamily="18" charset="0"/>
        <a:ea typeface="+mn-ea"/>
        <a:cs typeface="+mn-cs"/>
      </a:defRPr>
    </a:lvl2pPr>
    <a:lvl3pPr marL="914400" algn="l" rtl="0" eaLnBrk="0" fontAlgn="base" hangingPunct="0">
      <a:spcBef>
        <a:spcPct val="0"/>
      </a:spcBef>
      <a:spcAft>
        <a:spcPct val="0"/>
      </a:spcAft>
      <a:defRPr sz="3600" b="1" kern="1200">
        <a:solidFill>
          <a:srgbClr val="CFE602"/>
        </a:solidFill>
        <a:latin typeface="Times" panose="02020603050405020304" pitchFamily="18" charset="0"/>
        <a:ea typeface="+mn-ea"/>
        <a:cs typeface="+mn-cs"/>
      </a:defRPr>
    </a:lvl3pPr>
    <a:lvl4pPr marL="1371600" algn="l" rtl="0" eaLnBrk="0" fontAlgn="base" hangingPunct="0">
      <a:spcBef>
        <a:spcPct val="0"/>
      </a:spcBef>
      <a:spcAft>
        <a:spcPct val="0"/>
      </a:spcAft>
      <a:defRPr sz="3600" b="1" kern="1200">
        <a:solidFill>
          <a:srgbClr val="CFE602"/>
        </a:solidFill>
        <a:latin typeface="Times" panose="02020603050405020304" pitchFamily="18" charset="0"/>
        <a:ea typeface="+mn-ea"/>
        <a:cs typeface="+mn-cs"/>
      </a:defRPr>
    </a:lvl4pPr>
    <a:lvl5pPr marL="1828800" algn="l" rtl="0" eaLnBrk="0" fontAlgn="base" hangingPunct="0">
      <a:spcBef>
        <a:spcPct val="0"/>
      </a:spcBef>
      <a:spcAft>
        <a:spcPct val="0"/>
      </a:spcAft>
      <a:defRPr sz="3600" b="1" kern="1200">
        <a:solidFill>
          <a:srgbClr val="CFE602"/>
        </a:solidFill>
        <a:latin typeface="Times" panose="02020603050405020304" pitchFamily="18" charset="0"/>
        <a:ea typeface="+mn-ea"/>
        <a:cs typeface="+mn-cs"/>
      </a:defRPr>
    </a:lvl5pPr>
    <a:lvl6pPr marL="2286000" algn="l" defTabSz="914400" rtl="0" eaLnBrk="1" latinLnBrk="0" hangingPunct="1">
      <a:defRPr sz="3600" b="1" kern="1200">
        <a:solidFill>
          <a:srgbClr val="CFE602"/>
        </a:solidFill>
        <a:latin typeface="Times" panose="02020603050405020304" pitchFamily="18" charset="0"/>
        <a:ea typeface="+mn-ea"/>
        <a:cs typeface="+mn-cs"/>
      </a:defRPr>
    </a:lvl6pPr>
    <a:lvl7pPr marL="2743200" algn="l" defTabSz="914400" rtl="0" eaLnBrk="1" latinLnBrk="0" hangingPunct="1">
      <a:defRPr sz="3600" b="1" kern="1200">
        <a:solidFill>
          <a:srgbClr val="CFE602"/>
        </a:solidFill>
        <a:latin typeface="Times" panose="02020603050405020304" pitchFamily="18" charset="0"/>
        <a:ea typeface="+mn-ea"/>
        <a:cs typeface="+mn-cs"/>
      </a:defRPr>
    </a:lvl7pPr>
    <a:lvl8pPr marL="3200400" algn="l" defTabSz="914400" rtl="0" eaLnBrk="1" latinLnBrk="0" hangingPunct="1">
      <a:defRPr sz="3600" b="1" kern="1200">
        <a:solidFill>
          <a:srgbClr val="CFE602"/>
        </a:solidFill>
        <a:latin typeface="Times" panose="02020603050405020304" pitchFamily="18" charset="0"/>
        <a:ea typeface="+mn-ea"/>
        <a:cs typeface="+mn-cs"/>
      </a:defRPr>
    </a:lvl8pPr>
    <a:lvl9pPr marL="3657600" algn="l" defTabSz="914400" rtl="0" eaLnBrk="1" latinLnBrk="0" hangingPunct="1">
      <a:defRPr sz="3600" b="1" kern="1200">
        <a:solidFill>
          <a:srgbClr val="CFE602"/>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C75"/>
    <a:srgbClr val="E8007B"/>
    <a:srgbClr val="E64284"/>
    <a:srgbClr val="E693CE"/>
    <a:srgbClr val="E82C4B"/>
    <a:srgbClr val="CFE602"/>
    <a:srgbClr val="33AB31"/>
    <a:srgbClr val="5DA1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86311" autoAdjust="0"/>
  </p:normalViewPr>
  <p:slideViewPr>
    <p:cSldViewPr>
      <p:cViewPr varScale="1">
        <p:scale>
          <a:sx n="59" d="100"/>
          <a:sy n="59" d="100"/>
        </p:scale>
        <p:origin x="1122"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1" d="100"/>
          <a:sy n="81" d="100"/>
        </p:scale>
        <p:origin x="-119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15.xml"/><Relationship Id="rId13" Type="http://schemas.openxmlformats.org/officeDocument/2006/relationships/slide" Target="slides/slide21.xml"/><Relationship Id="rId3" Type="http://schemas.openxmlformats.org/officeDocument/2006/relationships/slide" Target="slides/slide10.xml"/><Relationship Id="rId7" Type="http://schemas.openxmlformats.org/officeDocument/2006/relationships/slide" Target="slides/slide14.xml"/><Relationship Id="rId12" Type="http://schemas.openxmlformats.org/officeDocument/2006/relationships/slide" Target="slides/slide19.xml"/><Relationship Id="rId2" Type="http://schemas.openxmlformats.org/officeDocument/2006/relationships/slide" Target="slides/slide9.xml"/><Relationship Id="rId1" Type="http://schemas.openxmlformats.org/officeDocument/2006/relationships/slide" Target="slides/slide8.xml"/><Relationship Id="rId6" Type="http://schemas.openxmlformats.org/officeDocument/2006/relationships/slide" Target="slides/slide13.xml"/><Relationship Id="rId11" Type="http://schemas.openxmlformats.org/officeDocument/2006/relationships/slide" Target="slides/slide18.xml"/><Relationship Id="rId5" Type="http://schemas.openxmlformats.org/officeDocument/2006/relationships/slide" Target="slides/slide12.xml"/><Relationship Id="rId10" Type="http://schemas.openxmlformats.org/officeDocument/2006/relationships/slide" Target="slides/slide17.xml"/><Relationship Id="rId4" Type="http://schemas.openxmlformats.org/officeDocument/2006/relationships/slide" Target="slides/slide11.xml"/><Relationship Id="rId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da-DK"/>
          </a:p>
        </p:txBody>
      </p:sp>
      <p:sp>
        <p:nvSpPr>
          <p:cNvPr id="1996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da-DK"/>
          </a:p>
        </p:txBody>
      </p:sp>
      <p:sp>
        <p:nvSpPr>
          <p:cNvPr id="2052"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noProof="0" smtClean="0"/>
              <a:t>Click to edit Master text styles</a:t>
            </a:r>
          </a:p>
          <a:p>
            <a:pPr lvl="1"/>
            <a:r>
              <a:rPr lang="da-DK" noProof="0" smtClean="0"/>
              <a:t>Second level</a:t>
            </a:r>
          </a:p>
          <a:p>
            <a:pPr lvl="2"/>
            <a:r>
              <a:rPr lang="da-DK" noProof="0" smtClean="0"/>
              <a:t>Third level</a:t>
            </a:r>
          </a:p>
          <a:p>
            <a:pPr lvl="3"/>
            <a:r>
              <a:rPr lang="da-DK" noProof="0" smtClean="0"/>
              <a:t>Fourth level</a:t>
            </a:r>
          </a:p>
          <a:p>
            <a:pPr lvl="4"/>
            <a:r>
              <a:rPr lang="da-DK" noProof="0" smtClean="0"/>
              <a:t>Fifth level</a:t>
            </a:r>
          </a:p>
        </p:txBody>
      </p:sp>
      <p:sp>
        <p:nvSpPr>
          <p:cNvPr id="1996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da-DK"/>
          </a:p>
        </p:txBody>
      </p:sp>
      <p:sp>
        <p:nvSpPr>
          <p:cNvPr id="1996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8765D84-B53A-46A9-B706-3CA6AF1A8F0D}" type="slidenum">
              <a:rPr lang="da-DK" altLang="da-DK"/>
              <a:pPr>
                <a:defRPr/>
              </a:pPr>
              <a:t>‹nr.›</a:t>
            </a:fld>
            <a:endParaRPr lang="da-DK" altLang="da-DK"/>
          </a:p>
        </p:txBody>
      </p:sp>
    </p:spTree>
    <p:extLst>
      <p:ext uri="{BB962C8B-B14F-4D97-AF65-F5344CB8AC3E}">
        <p14:creationId xmlns:p14="http://schemas.microsoft.com/office/powerpoint/2010/main" val="42815377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dsholder til slidebillede 1"/>
          <p:cNvSpPr>
            <a:spLocks noGrp="1" noRot="1" noChangeAspect="1" noTextEdit="1"/>
          </p:cNvSpPr>
          <p:nvPr>
            <p:ph type="sldImg"/>
          </p:nvPr>
        </p:nvSpPr>
        <p:spPr>
          <a:ln/>
        </p:spPr>
      </p:sp>
      <p:sp>
        <p:nvSpPr>
          <p:cNvPr id="2457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mtClean="0"/>
              <a:t>x</a:t>
            </a:r>
          </a:p>
        </p:txBody>
      </p:sp>
      <p:sp>
        <p:nvSpPr>
          <p:cNvPr id="24580"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CFE602"/>
                </a:solidFill>
                <a:latin typeface="Times" panose="02020603050405020304" pitchFamily="18" charset="0"/>
              </a:defRPr>
            </a:lvl1pPr>
            <a:lvl2pPr marL="742950" indent="-285750">
              <a:defRPr sz="3600" b="1">
                <a:solidFill>
                  <a:srgbClr val="CFE602"/>
                </a:solidFill>
                <a:latin typeface="Times" panose="02020603050405020304" pitchFamily="18" charset="0"/>
              </a:defRPr>
            </a:lvl2pPr>
            <a:lvl3pPr marL="1143000" indent="-228600">
              <a:defRPr sz="3600" b="1">
                <a:solidFill>
                  <a:srgbClr val="CFE602"/>
                </a:solidFill>
                <a:latin typeface="Times" panose="02020603050405020304" pitchFamily="18" charset="0"/>
              </a:defRPr>
            </a:lvl3pPr>
            <a:lvl4pPr marL="1600200" indent="-228600">
              <a:defRPr sz="3600" b="1">
                <a:solidFill>
                  <a:srgbClr val="CFE602"/>
                </a:solidFill>
                <a:latin typeface="Times" panose="02020603050405020304" pitchFamily="18" charset="0"/>
              </a:defRPr>
            </a:lvl4pPr>
            <a:lvl5pPr marL="2057400" indent="-228600">
              <a:defRPr sz="3600" b="1">
                <a:solidFill>
                  <a:srgbClr val="CFE602"/>
                </a:solidFill>
                <a:latin typeface="Times" panose="02020603050405020304" pitchFamily="18" charset="0"/>
              </a:defRPr>
            </a:lvl5pPr>
            <a:lvl6pPr marL="2514600" indent="-228600" eaLnBrk="0" fontAlgn="base" hangingPunct="0">
              <a:spcBef>
                <a:spcPct val="0"/>
              </a:spcBef>
              <a:spcAft>
                <a:spcPct val="0"/>
              </a:spcAft>
              <a:defRPr sz="3600" b="1">
                <a:solidFill>
                  <a:srgbClr val="CFE602"/>
                </a:solidFill>
                <a:latin typeface="Times" panose="02020603050405020304" pitchFamily="18" charset="0"/>
              </a:defRPr>
            </a:lvl6pPr>
            <a:lvl7pPr marL="2971800" indent="-228600" eaLnBrk="0" fontAlgn="base" hangingPunct="0">
              <a:spcBef>
                <a:spcPct val="0"/>
              </a:spcBef>
              <a:spcAft>
                <a:spcPct val="0"/>
              </a:spcAft>
              <a:defRPr sz="3600" b="1">
                <a:solidFill>
                  <a:srgbClr val="CFE602"/>
                </a:solidFill>
                <a:latin typeface="Times" panose="02020603050405020304" pitchFamily="18" charset="0"/>
              </a:defRPr>
            </a:lvl7pPr>
            <a:lvl8pPr marL="3429000" indent="-228600" eaLnBrk="0" fontAlgn="base" hangingPunct="0">
              <a:spcBef>
                <a:spcPct val="0"/>
              </a:spcBef>
              <a:spcAft>
                <a:spcPct val="0"/>
              </a:spcAft>
              <a:defRPr sz="3600" b="1">
                <a:solidFill>
                  <a:srgbClr val="CFE602"/>
                </a:solidFill>
                <a:latin typeface="Times" panose="02020603050405020304" pitchFamily="18" charset="0"/>
              </a:defRPr>
            </a:lvl8pPr>
            <a:lvl9pPr marL="3886200" indent="-228600" eaLnBrk="0" fontAlgn="base" hangingPunct="0">
              <a:spcBef>
                <a:spcPct val="0"/>
              </a:spcBef>
              <a:spcAft>
                <a:spcPct val="0"/>
              </a:spcAft>
              <a:defRPr sz="3600" b="1">
                <a:solidFill>
                  <a:srgbClr val="CFE602"/>
                </a:solidFill>
                <a:latin typeface="Times" panose="02020603050405020304" pitchFamily="18" charset="0"/>
              </a:defRPr>
            </a:lvl9pPr>
          </a:lstStyle>
          <a:p>
            <a:fld id="{3E464CCE-8307-4A7A-B144-8AE2D6070226}" type="slidenum">
              <a:rPr lang="da-DK" altLang="da-DK" sz="1200" smtClean="0"/>
              <a:pPr/>
              <a:t>21</a:t>
            </a:fld>
            <a:endParaRPr lang="da-DK" altLang="da-DK" sz="1200" smtClean="0"/>
          </a:p>
        </p:txBody>
      </p:sp>
    </p:spTree>
    <p:extLst>
      <p:ext uri="{BB962C8B-B14F-4D97-AF65-F5344CB8AC3E}">
        <p14:creationId xmlns:p14="http://schemas.microsoft.com/office/powerpoint/2010/main" val="17886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9D90C183-0506-4F97-AD49-D54C55B0DFC6}" type="slidenum">
              <a:rPr lang="da-DK" altLang="da-DK"/>
              <a:pPr>
                <a:defRPr/>
              </a:pPr>
              <a:t>‹nr.›</a:t>
            </a:fld>
            <a:endParaRPr lang="da-DK" altLang="da-DK"/>
          </a:p>
        </p:txBody>
      </p:sp>
    </p:spTree>
    <p:extLst>
      <p:ext uri="{BB962C8B-B14F-4D97-AF65-F5344CB8AC3E}">
        <p14:creationId xmlns:p14="http://schemas.microsoft.com/office/powerpoint/2010/main" val="1247646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67C910CB-07D2-4325-A550-B78DF4A75CBF}" type="slidenum">
              <a:rPr lang="da-DK" altLang="da-DK"/>
              <a:pPr>
                <a:defRPr/>
              </a:pPr>
              <a:t>‹nr.›</a:t>
            </a:fld>
            <a:endParaRPr lang="da-DK" altLang="da-DK"/>
          </a:p>
        </p:txBody>
      </p:sp>
    </p:spTree>
    <p:extLst>
      <p:ext uri="{BB962C8B-B14F-4D97-AF65-F5344CB8AC3E}">
        <p14:creationId xmlns:p14="http://schemas.microsoft.com/office/powerpoint/2010/main" val="2174045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609600"/>
            <a:ext cx="1943100" cy="54864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685800" y="609600"/>
            <a:ext cx="5676900" cy="54864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EED8817E-AA38-4906-8C29-CD9682825152}" type="slidenum">
              <a:rPr lang="da-DK" altLang="da-DK"/>
              <a:pPr>
                <a:defRPr/>
              </a:pPr>
              <a:t>‹nr.›</a:t>
            </a:fld>
            <a:endParaRPr lang="da-DK" altLang="da-DK"/>
          </a:p>
        </p:txBody>
      </p:sp>
    </p:spTree>
    <p:extLst>
      <p:ext uri="{BB962C8B-B14F-4D97-AF65-F5344CB8AC3E}">
        <p14:creationId xmlns:p14="http://schemas.microsoft.com/office/powerpoint/2010/main" val="643276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685800" y="609600"/>
            <a:ext cx="7772400" cy="54864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3" name="Rectangle 4"/>
          <p:cNvSpPr>
            <a:spLocks noGrp="1" noChangeArrowheads="1"/>
          </p:cNvSpPr>
          <p:nvPr>
            <p:ph type="dt" sz="half" idx="10"/>
          </p:nvPr>
        </p:nvSpPr>
        <p:spPr>
          <a:ln/>
        </p:spPr>
        <p:txBody>
          <a:bodyPr/>
          <a:lstStyle>
            <a:lvl1pPr>
              <a:defRPr/>
            </a:lvl1pPr>
          </a:lstStyle>
          <a:p>
            <a:pPr>
              <a:defRPr/>
            </a:pPr>
            <a:endParaRPr lang="da-DK"/>
          </a:p>
        </p:txBody>
      </p:sp>
      <p:sp>
        <p:nvSpPr>
          <p:cNvPr id="4" name="Rectangle 5"/>
          <p:cNvSpPr>
            <a:spLocks noGrp="1" noChangeArrowheads="1"/>
          </p:cNvSpPr>
          <p:nvPr>
            <p:ph type="ftr" sz="quarter" idx="11"/>
          </p:nvPr>
        </p:nvSpPr>
        <p:spPr>
          <a:ln/>
        </p:spPr>
        <p:txBody>
          <a:bodyPr/>
          <a:lstStyle>
            <a:lvl1pPr>
              <a:defRPr/>
            </a:lvl1pPr>
          </a:lstStyle>
          <a:p>
            <a:pPr>
              <a:defRPr/>
            </a:pPr>
            <a:endParaRPr lang="da-DK"/>
          </a:p>
        </p:txBody>
      </p:sp>
      <p:sp>
        <p:nvSpPr>
          <p:cNvPr id="5" name="Rectangle 6"/>
          <p:cNvSpPr>
            <a:spLocks noGrp="1" noChangeArrowheads="1"/>
          </p:cNvSpPr>
          <p:nvPr>
            <p:ph type="sldNum" sz="quarter" idx="12"/>
          </p:nvPr>
        </p:nvSpPr>
        <p:spPr>
          <a:ln/>
        </p:spPr>
        <p:txBody>
          <a:bodyPr/>
          <a:lstStyle>
            <a:lvl1pPr>
              <a:defRPr/>
            </a:lvl1pPr>
          </a:lstStyle>
          <a:p>
            <a:pPr>
              <a:defRPr/>
            </a:pPr>
            <a:fld id="{7332BA20-BC12-4214-B86A-6769FF0A1FA1}" type="slidenum">
              <a:rPr lang="da-DK" altLang="da-DK"/>
              <a:pPr>
                <a:defRPr/>
              </a:pPr>
              <a:t>‹nr.›</a:t>
            </a:fld>
            <a:endParaRPr lang="da-DK" altLang="da-DK"/>
          </a:p>
        </p:txBody>
      </p:sp>
    </p:spTree>
    <p:extLst>
      <p:ext uri="{BB962C8B-B14F-4D97-AF65-F5344CB8AC3E}">
        <p14:creationId xmlns:p14="http://schemas.microsoft.com/office/powerpoint/2010/main" val="546170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C6D11868-B55D-4B21-B17A-2A02E97CF62B}" type="slidenum">
              <a:rPr lang="da-DK" altLang="da-DK"/>
              <a:pPr>
                <a:defRPr/>
              </a:pPr>
              <a:t>‹nr.›</a:t>
            </a:fld>
            <a:endParaRPr lang="da-DK" altLang="da-DK"/>
          </a:p>
        </p:txBody>
      </p:sp>
    </p:spTree>
    <p:extLst>
      <p:ext uri="{BB962C8B-B14F-4D97-AF65-F5344CB8AC3E}">
        <p14:creationId xmlns:p14="http://schemas.microsoft.com/office/powerpoint/2010/main" val="483177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8DEFE897-D1E7-40CD-9941-C1208908705D}" type="slidenum">
              <a:rPr lang="da-DK" altLang="da-DK"/>
              <a:pPr>
                <a:defRPr/>
              </a:pPr>
              <a:t>‹nr.›</a:t>
            </a:fld>
            <a:endParaRPr lang="da-DK" altLang="da-DK"/>
          </a:p>
        </p:txBody>
      </p:sp>
    </p:spTree>
    <p:extLst>
      <p:ext uri="{BB962C8B-B14F-4D97-AF65-F5344CB8AC3E}">
        <p14:creationId xmlns:p14="http://schemas.microsoft.com/office/powerpoint/2010/main" val="1610172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75D3BD21-EA70-4035-8862-6252703CDFA5}" type="slidenum">
              <a:rPr lang="da-DK" altLang="da-DK"/>
              <a:pPr>
                <a:defRPr/>
              </a:pPr>
              <a:t>‹nr.›</a:t>
            </a:fld>
            <a:endParaRPr lang="da-DK" altLang="da-DK"/>
          </a:p>
        </p:txBody>
      </p:sp>
    </p:spTree>
    <p:extLst>
      <p:ext uri="{BB962C8B-B14F-4D97-AF65-F5344CB8AC3E}">
        <p14:creationId xmlns:p14="http://schemas.microsoft.com/office/powerpoint/2010/main" val="2762768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Rectangle 4"/>
          <p:cNvSpPr>
            <a:spLocks noGrp="1" noChangeArrowheads="1"/>
          </p:cNvSpPr>
          <p:nvPr>
            <p:ph type="dt" sz="half" idx="10"/>
          </p:nvPr>
        </p:nvSpPr>
        <p:spPr>
          <a:ln/>
        </p:spPr>
        <p:txBody>
          <a:bodyPr/>
          <a:lstStyle>
            <a:lvl1pPr>
              <a:defRPr/>
            </a:lvl1pPr>
          </a:lstStyle>
          <a:p>
            <a:pPr>
              <a:defRPr/>
            </a:pPr>
            <a:endParaRPr lang="da-DK"/>
          </a:p>
        </p:txBody>
      </p:sp>
      <p:sp>
        <p:nvSpPr>
          <p:cNvPr id="8" name="Rectangle 5"/>
          <p:cNvSpPr>
            <a:spLocks noGrp="1" noChangeArrowheads="1"/>
          </p:cNvSpPr>
          <p:nvPr>
            <p:ph type="ftr" sz="quarter" idx="11"/>
          </p:nvPr>
        </p:nvSpPr>
        <p:spPr>
          <a:ln/>
        </p:spPr>
        <p:txBody>
          <a:bodyPr/>
          <a:lstStyle>
            <a:lvl1pPr>
              <a:defRPr/>
            </a:lvl1pPr>
          </a:lstStyle>
          <a:p>
            <a:pPr>
              <a:defRPr/>
            </a:pPr>
            <a:endParaRPr lang="da-DK"/>
          </a:p>
        </p:txBody>
      </p:sp>
      <p:sp>
        <p:nvSpPr>
          <p:cNvPr id="9" name="Rectangle 6"/>
          <p:cNvSpPr>
            <a:spLocks noGrp="1" noChangeArrowheads="1"/>
          </p:cNvSpPr>
          <p:nvPr>
            <p:ph type="sldNum" sz="quarter" idx="12"/>
          </p:nvPr>
        </p:nvSpPr>
        <p:spPr>
          <a:ln/>
        </p:spPr>
        <p:txBody>
          <a:bodyPr/>
          <a:lstStyle>
            <a:lvl1pPr>
              <a:defRPr/>
            </a:lvl1pPr>
          </a:lstStyle>
          <a:p>
            <a:pPr>
              <a:defRPr/>
            </a:pPr>
            <a:fld id="{E8A68AE9-21A0-45C1-A8E5-AA75CA90845E}" type="slidenum">
              <a:rPr lang="da-DK" altLang="da-DK"/>
              <a:pPr>
                <a:defRPr/>
              </a:pPr>
              <a:t>‹nr.›</a:t>
            </a:fld>
            <a:endParaRPr lang="da-DK" altLang="da-DK"/>
          </a:p>
        </p:txBody>
      </p:sp>
    </p:spTree>
    <p:extLst>
      <p:ext uri="{BB962C8B-B14F-4D97-AF65-F5344CB8AC3E}">
        <p14:creationId xmlns:p14="http://schemas.microsoft.com/office/powerpoint/2010/main" val="360474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Rectangle 4"/>
          <p:cNvSpPr>
            <a:spLocks noGrp="1" noChangeArrowheads="1"/>
          </p:cNvSpPr>
          <p:nvPr>
            <p:ph type="dt" sz="half" idx="10"/>
          </p:nvPr>
        </p:nvSpPr>
        <p:spPr>
          <a:ln/>
        </p:spPr>
        <p:txBody>
          <a:bodyPr/>
          <a:lstStyle>
            <a:lvl1pPr>
              <a:defRPr/>
            </a:lvl1pPr>
          </a:lstStyle>
          <a:p>
            <a:pPr>
              <a:defRPr/>
            </a:pPr>
            <a:endParaRPr lang="da-DK"/>
          </a:p>
        </p:txBody>
      </p:sp>
      <p:sp>
        <p:nvSpPr>
          <p:cNvPr id="4" name="Rectangle 5"/>
          <p:cNvSpPr>
            <a:spLocks noGrp="1" noChangeArrowheads="1"/>
          </p:cNvSpPr>
          <p:nvPr>
            <p:ph type="ftr" sz="quarter" idx="11"/>
          </p:nvPr>
        </p:nvSpPr>
        <p:spPr>
          <a:ln/>
        </p:spPr>
        <p:txBody>
          <a:bodyPr/>
          <a:lstStyle>
            <a:lvl1pPr>
              <a:defRPr/>
            </a:lvl1pPr>
          </a:lstStyle>
          <a:p>
            <a:pPr>
              <a:defRPr/>
            </a:pPr>
            <a:endParaRPr lang="da-DK"/>
          </a:p>
        </p:txBody>
      </p:sp>
      <p:sp>
        <p:nvSpPr>
          <p:cNvPr id="5" name="Rectangle 6"/>
          <p:cNvSpPr>
            <a:spLocks noGrp="1" noChangeArrowheads="1"/>
          </p:cNvSpPr>
          <p:nvPr>
            <p:ph type="sldNum" sz="quarter" idx="12"/>
          </p:nvPr>
        </p:nvSpPr>
        <p:spPr>
          <a:ln/>
        </p:spPr>
        <p:txBody>
          <a:bodyPr/>
          <a:lstStyle>
            <a:lvl1pPr>
              <a:defRPr/>
            </a:lvl1pPr>
          </a:lstStyle>
          <a:p>
            <a:pPr>
              <a:defRPr/>
            </a:pPr>
            <a:fld id="{02ADCC98-9649-4E11-8475-B6540B818C30}" type="slidenum">
              <a:rPr lang="da-DK" altLang="da-DK"/>
              <a:pPr>
                <a:defRPr/>
              </a:pPr>
              <a:t>‹nr.›</a:t>
            </a:fld>
            <a:endParaRPr lang="da-DK" altLang="da-DK"/>
          </a:p>
        </p:txBody>
      </p:sp>
    </p:spTree>
    <p:extLst>
      <p:ext uri="{BB962C8B-B14F-4D97-AF65-F5344CB8AC3E}">
        <p14:creationId xmlns:p14="http://schemas.microsoft.com/office/powerpoint/2010/main" val="1740038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a-DK"/>
          </a:p>
        </p:txBody>
      </p:sp>
      <p:sp>
        <p:nvSpPr>
          <p:cNvPr id="3" name="Rectangle 5"/>
          <p:cNvSpPr>
            <a:spLocks noGrp="1" noChangeArrowheads="1"/>
          </p:cNvSpPr>
          <p:nvPr>
            <p:ph type="ftr" sz="quarter" idx="11"/>
          </p:nvPr>
        </p:nvSpPr>
        <p:spPr>
          <a:ln/>
        </p:spPr>
        <p:txBody>
          <a:bodyPr/>
          <a:lstStyle>
            <a:lvl1pPr>
              <a:defRPr/>
            </a:lvl1pPr>
          </a:lstStyle>
          <a:p>
            <a:pPr>
              <a:defRPr/>
            </a:pPr>
            <a:endParaRPr lang="da-DK"/>
          </a:p>
        </p:txBody>
      </p:sp>
      <p:sp>
        <p:nvSpPr>
          <p:cNvPr id="4" name="Rectangle 6"/>
          <p:cNvSpPr>
            <a:spLocks noGrp="1" noChangeArrowheads="1"/>
          </p:cNvSpPr>
          <p:nvPr>
            <p:ph type="sldNum" sz="quarter" idx="12"/>
          </p:nvPr>
        </p:nvSpPr>
        <p:spPr>
          <a:ln/>
        </p:spPr>
        <p:txBody>
          <a:bodyPr/>
          <a:lstStyle>
            <a:lvl1pPr>
              <a:defRPr/>
            </a:lvl1pPr>
          </a:lstStyle>
          <a:p>
            <a:pPr>
              <a:defRPr/>
            </a:pPr>
            <a:fld id="{FA46898C-831C-4CFF-968E-9E6EA01D8CBC}" type="slidenum">
              <a:rPr lang="da-DK" altLang="da-DK"/>
              <a:pPr>
                <a:defRPr/>
              </a:pPr>
              <a:t>‹nr.›</a:t>
            </a:fld>
            <a:endParaRPr lang="da-DK" altLang="da-DK"/>
          </a:p>
        </p:txBody>
      </p:sp>
    </p:spTree>
    <p:extLst>
      <p:ext uri="{BB962C8B-B14F-4D97-AF65-F5344CB8AC3E}">
        <p14:creationId xmlns:p14="http://schemas.microsoft.com/office/powerpoint/2010/main" val="4065267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8511852C-48AE-45A1-A2F7-83BFC5D75B79}" type="slidenum">
              <a:rPr lang="da-DK" altLang="da-DK"/>
              <a:pPr>
                <a:defRPr/>
              </a:pPr>
              <a:t>‹nr.›</a:t>
            </a:fld>
            <a:endParaRPr lang="da-DK" altLang="da-DK"/>
          </a:p>
        </p:txBody>
      </p:sp>
    </p:spTree>
    <p:extLst>
      <p:ext uri="{BB962C8B-B14F-4D97-AF65-F5344CB8AC3E}">
        <p14:creationId xmlns:p14="http://schemas.microsoft.com/office/powerpoint/2010/main" val="432915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874F537F-81AF-4B35-83E9-AB4E0B0B2738}" type="slidenum">
              <a:rPr lang="da-DK" altLang="da-DK"/>
              <a:pPr>
                <a:defRPr/>
              </a:pPr>
              <a:t>‹nr.›</a:t>
            </a:fld>
            <a:endParaRPr lang="da-DK" altLang="da-DK"/>
          </a:p>
        </p:txBody>
      </p:sp>
    </p:spTree>
    <p:extLst>
      <p:ext uri="{BB962C8B-B14F-4D97-AF65-F5344CB8AC3E}">
        <p14:creationId xmlns:p14="http://schemas.microsoft.com/office/powerpoint/2010/main" val="793323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4F17"/>
            </a:gs>
            <a:gs pos="100000">
              <a:srgbClr val="33AB3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ltLang="da-DK"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smtClean="0"/>
              <a:t>Click to edit Master text styles</a:t>
            </a:r>
          </a:p>
          <a:p>
            <a:pPr lvl="1"/>
            <a:r>
              <a:rPr lang="da-DK" altLang="da-DK" smtClean="0"/>
              <a:t>Second level</a:t>
            </a:r>
          </a:p>
          <a:p>
            <a:pPr lvl="2"/>
            <a:r>
              <a:rPr lang="da-DK" altLang="da-DK" smtClean="0"/>
              <a:t>Third level</a:t>
            </a:r>
          </a:p>
          <a:p>
            <a:pPr lvl="3"/>
            <a:r>
              <a:rPr lang="da-DK" altLang="da-DK" smtClean="0"/>
              <a:t>Fourth level</a:t>
            </a:r>
          </a:p>
          <a:p>
            <a:pPr lvl="4"/>
            <a:r>
              <a:rPr lang="da-DK" altLang="da-DK"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da-DK"/>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a:defRPr/>
            </a:pPr>
            <a:endParaRPr lang="da-DK"/>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3E903BD7-9E05-497E-99D5-D03D3DEE9839}" type="slidenum">
              <a:rPr lang="da-DK" altLang="da-DK"/>
              <a:pPr>
                <a:defRPr/>
              </a:pPr>
              <a:t>‹nr.›</a:t>
            </a:fld>
            <a:endParaRPr lang="da-DK" alt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5800" y="685800"/>
            <a:ext cx="7772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eaLnBrk="1" hangingPunct="1">
              <a:spcBef>
                <a:spcPct val="0"/>
              </a:spcBef>
              <a:buFontTx/>
              <a:buNone/>
            </a:pPr>
            <a:r>
              <a:rPr lang="da-DK" altLang="da-DK" sz="4400" b="0">
                <a:solidFill>
                  <a:srgbClr val="CFE602"/>
                </a:solidFill>
                <a:latin typeface="Times New Roman" panose="02020603050405020304" pitchFamily="18" charset="0"/>
              </a:rPr>
              <a:t>Naturgeografi</a:t>
            </a:r>
            <a:endParaRPr lang="da-DK" altLang="da-DK" sz="4400" b="0">
              <a:solidFill>
                <a:srgbClr val="CFE602"/>
              </a:solidFill>
            </a:endParaRPr>
          </a:p>
        </p:txBody>
      </p:sp>
      <p:sp>
        <p:nvSpPr>
          <p:cNvPr id="3075" name="Rectangle 3"/>
          <p:cNvSpPr>
            <a:spLocks noChangeArrowheads="1"/>
          </p:cNvSpPr>
          <p:nvPr/>
        </p:nvSpPr>
        <p:spPr bwMode="auto">
          <a:xfrm>
            <a:off x="971550" y="2514600"/>
            <a:ext cx="72723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eaLnBrk="1" hangingPunct="1">
              <a:spcBef>
                <a:spcPct val="0"/>
              </a:spcBef>
              <a:buFontTx/>
              <a:buNone/>
            </a:pPr>
            <a:r>
              <a:rPr lang="da-DK" altLang="da-DK" sz="4800" b="0">
                <a:solidFill>
                  <a:schemeClr val="bg1"/>
                </a:solidFill>
                <a:latin typeface="Arial" panose="020B0604020202020204" pitchFamily="34" charset="0"/>
              </a:rPr>
              <a:t>Jorden og livets udvikling </a:t>
            </a:r>
          </a:p>
          <a:p>
            <a:pPr algn="ctr" eaLnBrk="1" hangingPunct="1">
              <a:spcBef>
                <a:spcPct val="0"/>
              </a:spcBef>
              <a:buFontTx/>
              <a:buNone/>
            </a:pPr>
            <a:r>
              <a:rPr lang="da-DK" altLang="da-DK" sz="4800" b="0">
                <a:solidFill>
                  <a:schemeClr val="bg1"/>
                </a:solidFill>
                <a:latin typeface="Arial" panose="020B0604020202020204" pitchFamily="34" charset="0"/>
              </a:rPr>
              <a:t>i geologisk tid</a:t>
            </a:r>
            <a:endParaRPr lang="da-DK" altLang="da-DK" b="0">
              <a:solidFill>
                <a:srgbClr val="CFE602"/>
              </a:solidFill>
              <a:latin typeface="Times New Roman" panose="02020603050405020304" pitchFamily="18" charset="0"/>
            </a:endParaRPr>
          </a:p>
          <a:p>
            <a:pPr algn="ctr" eaLnBrk="1" hangingPunct="1">
              <a:buFontTx/>
              <a:buNone/>
            </a:pPr>
            <a:endParaRPr lang="da-DK" altLang="da-DK" b="0">
              <a:solidFill>
                <a:srgbClr val="CFE602"/>
              </a:solidFill>
              <a:latin typeface="Times New Roman" panose="02020603050405020304" pitchFamily="18" charset="0"/>
            </a:endParaRPr>
          </a:p>
        </p:txBody>
      </p:sp>
      <p:sp>
        <p:nvSpPr>
          <p:cNvPr id="3076" name="Text Box 4"/>
          <p:cNvSpPr txBox="1">
            <a:spLocks noChangeArrowheads="1"/>
          </p:cNvSpPr>
          <p:nvPr/>
        </p:nvSpPr>
        <p:spPr bwMode="auto">
          <a:xfrm>
            <a:off x="1295400" y="5715000"/>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da-DK" altLang="da-DK" sz="1800" b="0">
                <a:solidFill>
                  <a:srgbClr val="CFE602"/>
                </a:solidFill>
                <a:latin typeface="Times New Roman" panose="02020603050405020304" pitchFamily="18" charset="0"/>
              </a:rPr>
              <a:t>Karsten Thomsen &lt;kt@hs-gym.dk&gt;</a:t>
            </a:r>
            <a:endParaRPr lang="da-DK" altLang="da-DK" sz="2400" b="0">
              <a:solidFill>
                <a:srgbClr val="CFE602"/>
              </a:solidFill>
            </a:endParaRPr>
          </a:p>
        </p:txBody>
      </p:sp>
      <p:sp>
        <p:nvSpPr>
          <p:cNvPr id="3077" name="Rectangle 5"/>
          <p:cNvSpPr>
            <a:spLocks noChangeArrowheads="1"/>
          </p:cNvSpPr>
          <p:nvPr/>
        </p:nvSpPr>
        <p:spPr bwMode="auto">
          <a:xfrm>
            <a:off x="762000" y="6461125"/>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b="0" i="1">
                <a:solidFill>
                  <a:srgbClr val="CFE602"/>
                </a:solidFill>
                <a:latin typeface="Arial" panose="020B0604020202020204" pitchFamily="34" charset="0"/>
              </a:rPr>
              <a:t> Kilde bl.a.: Jørn Madsen: Livets udvikling – 4 milliarder års evolutionshistorie. Gyldendal 2006.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762000" y="5867400"/>
            <a:ext cx="838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a:solidFill>
                  <a:srgbClr val="CFE602"/>
                </a:solidFill>
                <a:latin typeface="Arial" panose="020B0604020202020204" pitchFamily="34" charset="0"/>
              </a:rPr>
              <a:t>Ordovicium</a:t>
            </a:r>
            <a:r>
              <a:rPr lang="da-DK" altLang="da-DK" sz="1400" b="0" i="1">
                <a:solidFill>
                  <a:srgbClr val="CFE602"/>
                </a:solidFill>
                <a:latin typeface="Arial" panose="020B0604020202020204" pitchFamily="34" charset="0"/>
              </a:rPr>
              <a:t>. Tidstavle over perioden. Trilobitterne var ikke længere dominerende i havet, og blæksprutter var tidens største rovdyr</a:t>
            </a:r>
          </a:p>
        </p:txBody>
      </p:sp>
      <p:pic>
        <p:nvPicPr>
          <p:cNvPr id="12291" name="Picture 4" descr="C:\Dokumenter KT\pics\Palæo\Ordovicium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8382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762000" y="5867400"/>
            <a:ext cx="838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a:solidFill>
                  <a:srgbClr val="CFE602"/>
                </a:solidFill>
                <a:latin typeface="Arial" panose="020B0604020202020204" pitchFamily="34" charset="0"/>
              </a:rPr>
              <a:t>Silur</a:t>
            </a:r>
            <a:r>
              <a:rPr lang="da-DK" altLang="da-DK" sz="1400" b="0" i="1">
                <a:solidFill>
                  <a:srgbClr val="CFE602"/>
                </a:solidFill>
                <a:latin typeface="Arial" panose="020B0604020202020204" pitchFamily="34" charset="0"/>
              </a:rPr>
              <a:t>. Tidstavle over perioden. Silur er ikke nogen dramatisk periode i Jordens historie; livet går sin stille gang ud fra de nye grupper og udviklinger, der opstod i Ordovicium. Havene var relativt lavvandede, og der dannedes rev af bl.a. rugose koraller. Havskorpioner var de største rovdyr i både hav- og ferskvand. Allersidst i perioden udvikledes de første små landplanter.</a:t>
            </a:r>
          </a:p>
        </p:txBody>
      </p:sp>
      <p:pic>
        <p:nvPicPr>
          <p:cNvPr id="13315" name="Picture 4" descr="C:\Dokumenter KT\pics\Palæo\Silur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81534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62000" y="5867400"/>
            <a:ext cx="838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a:solidFill>
                  <a:srgbClr val="CFE602"/>
                </a:solidFill>
                <a:latin typeface="Arial" panose="020B0604020202020204" pitchFamily="34" charset="0"/>
              </a:rPr>
              <a:t>Devon</a:t>
            </a:r>
            <a:r>
              <a:rPr lang="da-DK" altLang="da-DK" sz="1400" b="0" i="1">
                <a:solidFill>
                  <a:srgbClr val="CFE602"/>
                </a:solidFill>
                <a:latin typeface="Arial" panose="020B0604020202020204" pitchFamily="34" charset="0"/>
              </a:rPr>
              <a:t>. Tidstavle over perioden, hvor landdyrene udvikledes, både leddyr som insekter og firbenede hvirveldyr. Sidst i perioden havde planterne udviklet sig til store træer.</a:t>
            </a:r>
          </a:p>
        </p:txBody>
      </p:sp>
      <p:pic>
        <p:nvPicPr>
          <p:cNvPr id="14339" name="Picture 4" descr="C:\Dokumenter KT\pics\Palæo\Devon2_.jpg"/>
          <p:cNvPicPr>
            <a:picLocks noChangeAspect="1" noChangeArrowheads="1"/>
          </p:cNvPicPr>
          <p:nvPr/>
        </p:nvPicPr>
        <p:blipFill>
          <a:blip r:embed="rId2">
            <a:extLst>
              <a:ext uri="{28A0092B-C50C-407E-A947-70E740481C1C}">
                <a14:useLocalDpi xmlns:a14="http://schemas.microsoft.com/office/drawing/2010/main" val="0"/>
              </a:ext>
            </a:extLst>
          </a:blip>
          <a:srcRect b="662"/>
          <a:stretch>
            <a:fillRect/>
          </a:stretch>
        </p:blipFill>
        <p:spPr bwMode="auto">
          <a:xfrm>
            <a:off x="609600" y="0"/>
            <a:ext cx="8458200"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762000" y="5867400"/>
            <a:ext cx="838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a:solidFill>
                  <a:srgbClr val="CFE602"/>
                </a:solidFill>
                <a:latin typeface="Arial" panose="020B0604020202020204" pitchFamily="34" charset="0"/>
              </a:rPr>
              <a:t>Karbon</a:t>
            </a:r>
            <a:r>
              <a:rPr lang="da-DK" altLang="da-DK" sz="1400" b="0" i="1">
                <a:solidFill>
                  <a:srgbClr val="CFE602"/>
                </a:solidFill>
                <a:latin typeface="Arial" panose="020B0604020202020204" pitchFamily="34" charset="0"/>
              </a:rPr>
              <a:t>. Tidstavle over perioden; urpadder var almindelige, og krybdyrene udvikledes. Skovene i karbon var kolossale og gav ophav til mange af de kulresurser, vi i dag baserer store dele af vores energiproduktion på. Atmosfærens indhold af ilt var højt, og nogle af datidens insekter blev rene kæmper, fx guldsmede med vingefang på 75 cm.</a:t>
            </a:r>
          </a:p>
        </p:txBody>
      </p:sp>
      <p:pic>
        <p:nvPicPr>
          <p:cNvPr id="15363" name="Picture 4" descr="C:\Dokumenter KT\pics\Palæo\karbon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62000" y="5867400"/>
            <a:ext cx="8382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i="1">
                <a:solidFill>
                  <a:srgbClr val="CFE602"/>
                </a:solidFill>
                <a:latin typeface="Arial" panose="020B0604020202020204" pitchFamily="34" charset="0"/>
              </a:rPr>
              <a:t>Perm</a:t>
            </a:r>
            <a:r>
              <a:rPr lang="da-DK" altLang="da-DK" sz="1400" b="0" i="1">
                <a:solidFill>
                  <a:srgbClr val="CFE602"/>
                </a:solidFill>
                <a:latin typeface="Arial" panose="020B0604020202020204" pitchFamily="34" charset="0"/>
              </a:rPr>
              <a:t>. Tidstavle over perioden. Træerne fra den forudgående periode Karbon blev afløst af nøgenfrøede planter og træer, fx nåletræer. Pelycosaurerne er nogle af de allerældste forfædre på pattedyrenes udviklingsgren, og de levede sammen med primitive urpadder</a:t>
            </a:r>
          </a:p>
        </p:txBody>
      </p:sp>
      <p:pic>
        <p:nvPicPr>
          <p:cNvPr id="16387" name="Picture 4" descr="C:\Dokumenter KT\pics\Palæo\Perm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839200"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762000" y="5867400"/>
            <a:ext cx="838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a:solidFill>
                  <a:srgbClr val="CFE602"/>
                </a:solidFill>
                <a:latin typeface="Arial" panose="020B0604020202020204" pitchFamily="34" charset="0"/>
              </a:rPr>
              <a:t>Trias</a:t>
            </a:r>
            <a:r>
              <a:rPr lang="da-DK" altLang="da-DK" sz="1400" b="0" i="1">
                <a:solidFill>
                  <a:srgbClr val="CFE602"/>
                </a:solidFill>
                <a:latin typeface="Arial" panose="020B0604020202020204" pitchFamily="34" charset="0"/>
              </a:rPr>
              <a:t>. Tidstavle over perioden. Mange nye former kom til efter den store uddøen ved Perm-Trias-grænsen. Pattedyrenes forfædre, therapsiderne, var blandt de mest udbredte dyr. </a:t>
            </a:r>
          </a:p>
        </p:txBody>
      </p:sp>
      <p:pic>
        <p:nvPicPr>
          <p:cNvPr id="17411" name="Picture 4" descr="C:\Dokumenter KT\pics\Palæo\Tria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82296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762000" y="5867400"/>
            <a:ext cx="838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a:solidFill>
                  <a:srgbClr val="CFE602"/>
                </a:solidFill>
                <a:latin typeface="Arial" panose="020B0604020202020204" pitchFamily="34" charset="0"/>
              </a:rPr>
              <a:t>Jura</a:t>
            </a:r>
            <a:r>
              <a:rPr lang="da-DK" altLang="da-DK" sz="1400" b="0" i="1">
                <a:solidFill>
                  <a:srgbClr val="CFE602"/>
                </a:solidFill>
                <a:latin typeface="Arial" panose="020B0604020202020204" pitchFamily="34" charset="0"/>
              </a:rPr>
              <a:t>. Landområderne var i begyndelsen af perioden samlet i Pangæa. Omridset af nutidens kontinenter er tegnet op med blå streg</a:t>
            </a:r>
          </a:p>
        </p:txBody>
      </p:sp>
      <p:pic>
        <p:nvPicPr>
          <p:cNvPr id="18435" name="Picture 4" descr="C:\Dokumenter KT\pics\Palæo\jura_.jpg"/>
          <p:cNvPicPr>
            <a:picLocks noChangeAspect="1" noChangeArrowheads="1"/>
          </p:cNvPicPr>
          <p:nvPr/>
        </p:nvPicPr>
        <p:blipFill>
          <a:blip r:embed="rId2">
            <a:extLst>
              <a:ext uri="{28A0092B-C50C-407E-A947-70E740481C1C}">
                <a14:useLocalDpi xmlns:a14="http://schemas.microsoft.com/office/drawing/2010/main" val="0"/>
              </a:ext>
            </a:extLst>
          </a:blip>
          <a:srcRect b="1154"/>
          <a:stretch>
            <a:fillRect/>
          </a:stretch>
        </p:blipFill>
        <p:spPr bwMode="auto">
          <a:xfrm>
            <a:off x="609600" y="0"/>
            <a:ext cx="85344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586740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a:solidFill>
                  <a:srgbClr val="CFE602"/>
                </a:solidFill>
                <a:latin typeface="Arial" panose="020B0604020202020204" pitchFamily="34" charset="0"/>
              </a:rPr>
              <a:t>Kridt</a:t>
            </a:r>
            <a:r>
              <a:rPr lang="da-DK" altLang="da-DK" sz="1400" b="0" i="1">
                <a:solidFill>
                  <a:srgbClr val="CFE602"/>
                </a:solidFill>
                <a:latin typeface="Arial" panose="020B0604020202020204" pitchFamily="34" charset="0"/>
              </a:rPr>
              <a:t>. Tidstavle over perioden. De dækfrøede planter spredtes, og de moderne blomstertyper udvikledes i samspil med forskellige insekter, der fungerede som bestøvere. Dinosaurerne dominerede på land, mens pattedyrene omfattede små arter. I havene levede krybdyr som fx mosasaurerne som nutidens tandhvaler, og mange grupper af fisk udviklede sig til hurtige svømmere, der kunne undslippe rovdyr som fx flyveøgler og plesiosaurer.</a:t>
            </a:r>
          </a:p>
        </p:txBody>
      </p:sp>
      <p:pic>
        <p:nvPicPr>
          <p:cNvPr id="19459" name="Picture 4" descr="C:\Dokumenter KT\pics\Palæo\Kridt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8486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586740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a:solidFill>
                  <a:srgbClr val="CFE602"/>
                </a:solidFill>
                <a:latin typeface="Arial" panose="020B0604020202020204" pitchFamily="34" charset="0"/>
              </a:rPr>
              <a:t>Tertiær</a:t>
            </a:r>
            <a:r>
              <a:rPr lang="da-DK" altLang="da-DK" sz="1400" b="0" i="1">
                <a:solidFill>
                  <a:srgbClr val="CFE602"/>
                </a:solidFill>
                <a:latin typeface="Arial" panose="020B0604020202020204" pitchFamily="34" charset="0"/>
              </a:rPr>
              <a:t>. Tidstavle over perioden. Dinosaurerne og mange andre dyregrupper var forsvundet ved Kridt-Tertiær-grænsen, og pattedyrene blev almindelige og artsrige på landjorden. Hvalerne gik tilbage i havet og er udelukkende havlevende. Klimaet har skiftet op gennem tertiær, fx blev det varmere ved grænsen Palæocæn-Eocæn. Allersidst i perioden kom de første istider, der har kendetegnet de seneste 2 mio. år af klodens historie</a:t>
            </a:r>
          </a:p>
        </p:txBody>
      </p:sp>
      <p:pic>
        <p:nvPicPr>
          <p:cNvPr id="20483" name="Picture 4" descr="C:\Dokumenter KT\pics\Palæo\Tertiær2_.jpg"/>
          <p:cNvPicPr>
            <a:picLocks noChangeAspect="1" noChangeArrowheads="1"/>
          </p:cNvPicPr>
          <p:nvPr/>
        </p:nvPicPr>
        <p:blipFill>
          <a:blip r:embed="rId2">
            <a:extLst>
              <a:ext uri="{28A0092B-C50C-407E-A947-70E740481C1C}">
                <a14:useLocalDpi xmlns:a14="http://schemas.microsoft.com/office/drawing/2010/main" val="0"/>
              </a:ext>
            </a:extLst>
          </a:blip>
          <a:srcRect b="3589"/>
          <a:stretch>
            <a:fillRect/>
          </a:stretch>
        </p:blipFill>
        <p:spPr bwMode="auto">
          <a:xfrm>
            <a:off x="457200" y="0"/>
            <a:ext cx="8686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62000" y="5867400"/>
            <a:ext cx="838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a:solidFill>
                  <a:srgbClr val="CFE602"/>
                </a:solidFill>
                <a:latin typeface="Arial" panose="020B0604020202020204" pitchFamily="34" charset="0"/>
              </a:rPr>
              <a:t>Kvartær</a:t>
            </a:r>
            <a:r>
              <a:rPr lang="da-DK" altLang="da-DK" sz="1400" b="0" i="1">
                <a:solidFill>
                  <a:srgbClr val="CFE602"/>
                </a:solidFill>
                <a:latin typeface="Arial" panose="020B0604020202020204" pitchFamily="34" charset="0"/>
              </a:rPr>
              <a:t>. Op gennem Kvartær har klimaet skiftet mellem varme og kolde perioder, de såkaldte mellemistider (vist med rødt) og istider (vist med blåt). I Pleistocæn levede mange store pattedyr (se nederst), fugle og krybdyr, der forsvandt brat for ca. 40000-10000 år siden, sandsynligvis udryddet af mennesket. </a:t>
            </a:r>
          </a:p>
        </p:txBody>
      </p:sp>
      <p:pic>
        <p:nvPicPr>
          <p:cNvPr id="21507" name="Picture 4" descr="C:\Dokumenter KT\pics\Palæo\kvartær2_.jpg"/>
          <p:cNvPicPr>
            <a:picLocks noChangeAspect="1" noChangeArrowheads="1"/>
          </p:cNvPicPr>
          <p:nvPr/>
        </p:nvPicPr>
        <p:blipFill>
          <a:blip r:embed="rId2">
            <a:extLst>
              <a:ext uri="{28A0092B-C50C-407E-A947-70E740481C1C}">
                <a14:useLocalDpi xmlns:a14="http://schemas.microsoft.com/office/drawing/2010/main" val="0"/>
              </a:ext>
            </a:extLst>
          </a:blip>
          <a:srcRect b="333"/>
          <a:stretch>
            <a:fillRect/>
          </a:stretch>
        </p:blipFill>
        <p:spPr bwMode="auto">
          <a:xfrm>
            <a:off x="0" y="0"/>
            <a:ext cx="4826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C:\Dokumenter KT\pics\Palæo\kvartær3_.jpg"/>
          <p:cNvPicPr>
            <a:picLocks noChangeAspect="1" noChangeArrowheads="1"/>
          </p:cNvPicPr>
          <p:nvPr/>
        </p:nvPicPr>
        <p:blipFill>
          <a:blip r:embed="rId3">
            <a:extLst>
              <a:ext uri="{28A0092B-C50C-407E-A947-70E740481C1C}">
                <a14:useLocalDpi xmlns:a14="http://schemas.microsoft.com/office/drawing/2010/main" val="0"/>
              </a:ext>
            </a:extLst>
          </a:blip>
          <a:srcRect l="9375" r="9375"/>
          <a:stretch>
            <a:fillRect/>
          </a:stretch>
        </p:blipFill>
        <p:spPr bwMode="auto">
          <a:xfrm>
            <a:off x="4724400" y="808038"/>
            <a:ext cx="44196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338263" y="6361113"/>
            <a:ext cx="719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b="0" i="1">
                <a:solidFill>
                  <a:srgbClr val="CFE602"/>
                </a:solidFill>
                <a:latin typeface="Arial" panose="020B0604020202020204" pitchFamily="34" charset="0"/>
              </a:rPr>
              <a:t>Fenger, J. 2000: CO</a:t>
            </a:r>
            <a:r>
              <a:rPr lang="da-DK" altLang="da-DK" sz="1400" b="0" i="1" baseline="-25000">
                <a:solidFill>
                  <a:srgbClr val="CFE602"/>
                </a:solidFill>
                <a:latin typeface="Arial" panose="020B0604020202020204" pitchFamily="34" charset="0"/>
              </a:rPr>
              <a:t>2</a:t>
            </a:r>
            <a:r>
              <a:rPr lang="da-DK" altLang="da-DK" sz="1400" b="0" i="1">
                <a:solidFill>
                  <a:srgbClr val="CFE602"/>
                </a:solidFill>
                <a:latin typeface="Arial" panose="020B0604020202020204" pitchFamily="34" charset="0"/>
              </a:rPr>
              <a:t> - Hvorfra, hvorfor, hvor meget? – TEMA-rapport fra DMU, 31.</a:t>
            </a:r>
          </a:p>
        </p:txBody>
      </p:sp>
      <p:sp>
        <p:nvSpPr>
          <p:cNvPr id="4099" name="Rektangel 1"/>
          <p:cNvSpPr>
            <a:spLocks noChangeArrowheads="1"/>
          </p:cNvSpPr>
          <p:nvPr/>
        </p:nvSpPr>
        <p:spPr bwMode="auto">
          <a:xfrm>
            <a:off x="1039813" y="76200"/>
            <a:ext cx="706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2000" b="0">
                <a:solidFill>
                  <a:srgbClr val="CFE602"/>
                </a:solidFill>
                <a:latin typeface="Arial" panose="020B0604020202020204" pitchFamily="34" charset="0"/>
              </a:rPr>
              <a:t>Jordens historie i meget grove træk indtil for 1/2 mia år siden</a:t>
            </a:r>
            <a:endParaRPr lang="da-DK" altLang="da-DK" sz="2000">
              <a:solidFill>
                <a:srgbClr val="CFE602"/>
              </a:solidFill>
            </a:endParaRPr>
          </a:p>
        </p:txBody>
      </p:sp>
      <p:pic>
        <p:nvPicPr>
          <p:cNvPr id="41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2150"/>
            <a:ext cx="9063038" cy="511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Rektangel 2"/>
          <p:cNvSpPr>
            <a:spLocks noChangeArrowheads="1"/>
          </p:cNvSpPr>
          <p:nvPr/>
        </p:nvSpPr>
        <p:spPr bwMode="auto">
          <a:xfrm>
            <a:off x="34925" y="620713"/>
            <a:ext cx="3211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3600" b="0">
                <a:solidFill>
                  <a:srgbClr val="CFE602"/>
                </a:solidFill>
                <a:latin typeface="Arial" panose="020B0604020202020204" pitchFamily="34" charset="0"/>
              </a:rPr>
              <a:t>Prækambrium </a:t>
            </a:r>
            <a:endParaRPr lang="da-DK" altLang="da-DK" sz="3600">
              <a:solidFill>
                <a:srgbClr val="CFE60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762000" y="6248400"/>
            <a:ext cx="838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b="0" i="1">
                <a:solidFill>
                  <a:srgbClr val="CFE602"/>
                </a:solidFill>
                <a:latin typeface="Arial" panose="020B0604020202020204" pitchFamily="34" charset="0"/>
              </a:rPr>
              <a:t>Scene fra Ediacara, ca. 600 mio. år før nu. Dyrelivet bestod af nogle få typer, hvoraf flere ikke har nogen nutidig pendant. Den kolossale formrigdom, der kendetegner dyreriget, blev først udviklet i Kambrium</a:t>
            </a:r>
          </a:p>
        </p:txBody>
      </p:sp>
      <p:pic>
        <p:nvPicPr>
          <p:cNvPr id="22531" name="Picture 3" descr="Full_Moon_at_Joshua_Tree_California4"/>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14400" y="609600"/>
            <a:ext cx="7315200" cy="5486400"/>
          </a:xfrm>
          <a:noFill/>
        </p:spPr>
      </p:pic>
      <p:pic>
        <p:nvPicPr>
          <p:cNvPr id="22532" name="Picture 5" descr="C:\Dokumenter KT\pics\Palæo\Ediacara2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8991600" cy="57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762000" y="5257800"/>
            <a:ext cx="838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b="0" i="1">
                <a:solidFill>
                  <a:srgbClr val="CFE602"/>
                </a:solidFill>
                <a:latin typeface="Arial" panose="020B0604020202020204" pitchFamily="34" charset="0"/>
              </a:rPr>
              <a:t>Skov fra Sen Karbon. De højeste ulvefodstræer er eksemplarer af </a:t>
            </a:r>
            <a:r>
              <a:rPr lang="da-DK" altLang="da-DK" sz="1400" b="0">
                <a:solidFill>
                  <a:srgbClr val="CFE602"/>
                </a:solidFill>
                <a:latin typeface="Arial" panose="020B0604020202020204" pitchFamily="34" charset="0"/>
              </a:rPr>
              <a:t>Lepidodendron</a:t>
            </a:r>
            <a:r>
              <a:rPr lang="da-DK" altLang="da-DK" sz="1400" b="0" i="1">
                <a:solidFill>
                  <a:srgbClr val="CFE602"/>
                </a:solidFill>
                <a:latin typeface="Arial" panose="020B0604020202020204" pitchFamily="34" charset="0"/>
              </a:rPr>
              <a:t> og </a:t>
            </a:r>
            <a:r>
              <a:rPr lang="da-DK" altLang="da-DK" sz="1400" b="0">
                <a:solidFill>
                  <a:srgbClr val="CFE602"/>
                </a:solidFill>
                <a:latin typeface="Arial" panose="020B0604020202020204" pitchFamily="34" charset="0"/>
              </a:rPr>
              <a:t>Sigillaria</a:t>
            </a:r>
            <a:r>
              <a:rPr lang="da-DK" altLang="da-DK" sz="1400" b="0" i="1">
                <a:solidFill>
                  <a:srgbClr val="CFE602"/>
                </a:solidFill>
                <a:latin typeface="Arial" panose="020B0604020202020204" pitchFamily="34" charset="0"/>
              </a:rPr>
              <a:t> (med den tvedelte top); de højeste blev op til 40 m. På bredden af søen th. vokser nogle eksemplarer af </a:t>
            </a:r>
            <a:r>
              <a:rPr lang="da-DK" altLang="da-DK" sz="1400" b="0">
                <a:solidFill>
                  <a:srgbClr val="CFE602"/>
                </a:solidFill>
                <a:latin typeface="Arial" panose="020B0604020202020204" pitchFamily="34" charset="0"/>
              </a:rPr>
              <a:t>Calamites</a:t>
            </a:r>
            <a:r>
              <a:rPr lang="da-DK" altLang="da-DK" sz="1400" b="0" i="1">
                <a:solidFill>
                  <a:srgbClr val="CFE602"/>
                </a:solidFill>
                <a:latin typeface="Arial" panose="020B0604020202020204" pitchFamily="34" charset="0"/>
              </a:rPr>
              <a:t>, en slægtning til padderokkerne, og mellem de store ulvefodstræer et par </a:t>
            </a:r>
            <a:r>
              <a:rPr lang="da-DK" altLang="da-DK" sz="1400" b="0">
                <a:solidFill>
                  <a:srgbClr val="CFE602"/>
                </a:solidFill>
                <a:latin typeface="Arial" panose="020B0604020202020204" pitchFamily="34" charset="0"/>
              </a:rPr>
              <a:t>Neuropteris</a:t>
            </a:r>
            <a:r>
              <a:rPr lang="da-DK" altLang="da-DK" sz="1400" b="0" i="1">
                <a:solidFill>
                  <a:srgbClr val="CFE602"/>
                </a:solidFill>
                <a:latin typeface="Arial" panose="020B0604020202020204" pitchFamily="34" charset="0"/>
              </a:rPr>
              <a:t>, en frøbregne.</a:t>
            </a:r>
          </a:p>
        </p:txBody>
      </p:sp>
      <p:pic>
        <p:nvPicPr>
          <p:cNvPr id="23555" name="Picture 5" descr="C:\Dokumenter KT\pics\Palæo\karbon2_.jpg"/>
          <p:cNvPicPr>
            <a:picLocks noChangeAspect="1" noChangeArrowheads="1"/>
          </p:cNvPicPr>
          <p:nvPr/>
        </p:nvPicPr>
        <p:blipFill>
          <a:blip r:embed="rId3">
            <a:extLst>
              <a:ext uri="{28A0092B-C50C-407E-A947-70E740481C1C}">
                <a14:useLocalDpi xmlns:a14="http://schemas.microsoft.com/office/drawing/2010/main" val="0"/>
              </a:ext>
            </a:extLst>
          </a:blip>
          <a:srcRect l="-996" r="1772" b="-1025"/>
          <a:stretch>
            <a:fillRect/>
          </a:stretch>
        </p:blipFill>
        <p:spPr bwMode="auto">
          <a:xfrm>
            <a:off x="-228600" y="284163"/>
            <a:ext cx="93726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762000" y="6248400"/>
            <a:ext cx="838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b="0" i="1">
                <a:solidFill>
                  <a:srgbClr val="CFE602"/>
                </a:solidFill>
                <a:latin typeface="Arial" panose="020B0604020202020204" pitchFamily="34" charset="0"/>
              </a:rPr>
              <a:t>Den trådformede cyanobakterie </a:t>
            </a:r>
            <a:r>
              <a:rPr lang="da-DK" altLang="da-DK" sz="1600" b="0" i="1">
                <a:solidFill>
                  <a:schemeClr val="bg1"/>
                </a:solidFill>
                <a:latin typeface="Arial" panose="020B0604020202020204" pitchFamily="34" charset="0"/>
              </a:rPr>
              <a:t>Oscillatoria</a:t>
            </a:r>
            <a:r>
              <a:rPr lang="da-DK" altLang="da-DK" sz="1400" b="0" i="1">
                <a:solidFill>
                  <a:srgbClr val="CFE602"/>
                </a:solidFill>
                <a:latin typeface="Arial" panose="020B0604020202020204" pitchFamily="34" charset="0"/>
              </a:rPr>
              <a:t> kan findes i fugtig jord, ferskvand, havvand og varme kilder, hvor den kravler omkring ved at udskille slim med en hastighed på op til 4 cm i timen.</a:t>
            </a:r>
          </a:p>
        </p:txBody>
      </p:sp>
      <p:pic>
        <p:nvPicPr>
          <p:cNvPr id="5123" name="Picture 6" descr="C:\Dokumenter KT\pics\Palæo\cyano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7162800" cy="54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ktangel 1"/>
          <p:cNvSpPr>
            <a:spLocks noChangeArrowheads="1"/>
          </p:cNvSpPr>
          <p:nvPr/>
        </p:nvSpPr>
        <p:spPr bwMode="auto">
          <a:xfrm>
            <a:off x="530225" y="0"/>
            <a:ext cx="8362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2800" b="0">
                <a:solidFill>
                  <a:srgbClr val="CFE602"/>
                </a:solidFill>
                <a:latin typeface="Arial" panose="020B0604020202020204" pitchFamily="34" charset="0"/>
              </a:rPr>
              <a:t>Bakteriefotosyntese – kolonier, men ikke flercellede</a:t>
            </a:r>
            <a:endParaRPr lang="da-DK" altLang="da-DK" sz="2800">
              <a:solidFill>
                <a:srgbClr val="CFE602"/>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ChangeArrowheads="1"/>
          </p:cNvSpPr>
          <p:nvPr/>
        </p:nvSpPr>
        <p:spPr bwMode="auto">
          <a:xfrm>
            <a:off x="762000" y="914400"/>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2000" b="0" i="1">
                <a:solidFill>
                  <a:srgbClr val="CFE602"/>
                </a:solidFill>
                <a:latin typeface="Arial" panose="020B0604020202020204" pitchFamily="34" charset="0"/>
              </a:rPr>
              <a:t>Udvikling af eukaryoter</a:t>
            </a:r>
            <a:endParaRPr lang="da-DK" altLang="da-DK" sz="2000" b="0">
              <a:latin typeface="Arial" panose="020B0604020202020204" pitchFamily="34" charset="0"/>
            </a:endParaRPr>
          </a:p>
        </p:txBody>
      </p:sp>
      <p:pic>
        <p:nvPicPr>
          <p:cNvPr id="6147" name="Picture 10" descr="C:\Dokumenter KT\pics\Palæo\eukaryot-udv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0"/>
            <a:ext cx="558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762000" y="914400"/>
            <a:ext cx="19812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2000" b="0" i="1">
                <a:solidFill>
                  <a:srgbClr val="CFE602"/>
                </a:solidFill>
                <a:latin typeface="Arial" panose="020B0604020202020204" pitchFamily="34" charset="0"/>
              </a:rPr>
              <a:t>Udvikling af eukaryoter</a:t>
            </a:r>
          </a:p>
          <a:p>
            <a:pPr>
              <a:spcBef>
                <a:spcPct val="0"/>
              </a:spcBef>
              <a:buFontTx/>
              <a:buNone/>
            </a:pPr>
            <a:endParaRPr lang="da-DK" altLang="da-DK" sz="1400" b="0" i="1">
              <a:solidFill>
                <a:srgbClr val="CFE602"/>
              </a:solidFill>
              <a:latin typeface="Arial" panose="020B0604020202020204" pitchFamily="34" charset="0"/>
            </a:endParaRPr>
          </a:p>
          <a:p>
            <a:pPr>
              <a:spcBef>
                <a:spcPct val="0"/>
              </a:spcBef>
              <a:buFontTx/>
              <a:buNone/>
            </a:pPr>
            <a:r>
              <a:rPr lang="da-DK" altLang="da-DK" sz="1400" b="0" i="1">
                <a:solidFill>
                  <a:srgbClr val="CFE602"/>
                </a:solidFill>
                <a:latin typeface="Arial" panose="020B0604020202020204" pitchFamily="34" charset="0"/>
              </a:rPr>
              <a:t>(Genetikbogen s. 123)</a:t>
            </a:r>
            <a:endParaRPr lang="da-DK" altLang="da-DK" sz="1400" b="0">
              <a:latin typeface="Arial" panose="020B0604020202020204" pitchFamily="34" charset="0"/>
            </a:endParaRPr>
          </a:p>
        </p:txBody>
      </p:sp>
      <p:pic>
        <p:nvPicPr>
          <p:cNvPr id="7171" name="Picture 4" descr="C:\Dokumenter KT\pics\Palæo\GEN\eukarya.jpg"/>
          <p:cNvPicPr>
            <a:picLocks noChangeAspect="1" noChangeArrowheads="1"/>
          </p:cNvPicPr>
          <p:nvPr/>
        </p:nvPicPr>
        <p:blipFill>
          <a:blip r:embed="rId2">
            <a:extLst>
              <a:ext uri="{28A0092B-C50C-407E-A947-70E740481C1C}">
                <a14:useLocalDpi xmlns:a14="http://schemas.microsoft.com/office/drawing/2010/main" val="0"/>
              </a:ext>
            </a:extLst>
          </a:blip>
          <a:srcRect l="1799" t="1443" r="1360" b="362"/>
          <a:stretch>
            <a:fillRect/>
          </a:stretch>
        </p:blipFill>
        <p:spPr bwMode="auto">
          <a:xfrm>
            <a:off x="2687638" y="0"/>
            <a:ext cx="5541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762000" y="914400"/>
            <a:ext cx="19812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2000" b="0" i="1">
                <a:solidFill>
                  <a:srgbClr val="CFE602"/>
                </a:solidFill>
                <a:latin typeface="Arial" panose="020B0604020202020204" pitchFamily="34" charset="0"/>
              </a:rPr>
              <a:t>Udvikling af eukaryoter</a:t>
            </a:r>
          </a:p>
          <a:p>
            <a:pPr>
              <a:spcBef>
                <a:spcPct val="0"/>
              </a:spcBef>
              <a:buFontTx/>
              <a:buNone/>
            </a:pPr>
            <a:endParaRPr lang="da-DK" altLang="da-DK" sz="1400" b="0" i="1">
              <a:solidFill>
                <a:srgbClr val="CFE602"/>
              </a:solidFill>
              <a:latin typeface="Arial" panose="020B0604020202020204" pitchFamily="34" charset="0"/>
            </a:endParaRPr>
          </a:p>
          <a:p>
            <a:pPr>
              <a:spcBef>
                <a:spcPct val="0"/>
              </a:spcBef>
              <a:buFontTx/>
              <a:buNone/>
            </a:pPr>
            <a:r>
              <a:rPr lang="da-DK" altLang="da-DK" sz="1400" b="0" i="1">
                <a:solidFill>
                  <a:srgbClr val="CFE602"/>
                </a:solidFill>
                <a:latin typeface="Arial" panose="020B0604020202020204" pitchFamily="34" charset="0"/>
              </a:rPr>
              <a:t>(Genetikbogen s. 117)</a:t>
            </a:r>
            <a:endParaRPr lang="da-DK" altLang="da-DK" sz="1400" b="0">
              <a:latin typeface="Arial" panose="020B0604020202020204" pitchFamily="34" charset="0"/>
            </a:endParaRPr>
          </a:p>
        </p:txBody>
      </p:sp>
      <p:pic>
        <p:nvPicPr>
          <p:cNvPr id="8195" name="Picture 5" descr="C:\Dokumenter KT\pics\Palæo\GEN\livets opståen001.jpg"/>
          <p:cNvPicPr>
            <a:picLocks noChangeAspect="1" noChangeArrowheads="1"/>
          </p:cNvPicPr>
          <p:nvPr/>
        </p:nvPicPr>
        <p:blipFill>
          <a:blip r:embed="rId2" cstate="print">
            <a:extLst>
              <a:ext uri="{28A0092B-C50C-407E-A947-70E740481C1C}">
                <a14:useLocalDpi xmlns:a14="http://schemas.microsoft.com/office/drawing/2010/main" val="0"/>
              </a:ext>
            </a:extLst>
          </a:blip>
          <a:srcRect l="1352" t="2203" r="1352" b="9979"/>
          <a:stretch>
            <a:fillRect/>
          </a:stretch>
        </p:blipFill>
        <p:spPr bwMode="auto">
          <a:xfrm>
            <a:off x="2667000" y="0"/>
            <a:ext cx="556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762000" y="6461125"/>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b="0" i="1">
                <a:solidFill>
                  <a:srgbClr val="CFE602"/>
                </a:solidFill>
                <a:latin typeface="Arial" panose="020B0604020202020204" pitchFamily="34" charset="0"/>
              </a:rPr>
              <a:t>Evolutionshistorien udtrykt i fosterstadier</a:t>
            </a:r>
            <a:endParaRPr lang="da-DK" altLang="da-DK" sz="1400" b="0">
              <a:latin typeface="Arial" panose="020B0604020202020204" pitchFamily="34" charset="0"/>
            </a:endParaRPr>
          </a:p>
        </p:txBody>
      </p:sp>
      <p:pic>
        <p:nvPicPr>
          <p:cNvPr id="9219" name="Picture 3" descr="Foggy_Rocks_1600x1200"/>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62000" y="304800"/>
            <a:ext cx="7505700" cy="6003925"/>
          </a:xfrm>
          <a:noFill/>
        </p:spPr>
      </p:pic>
      <p:pic>
        <p:nvPicPr>
          <p:cNvPr id="9220" name="Picture 5" descr="C:\Dokumenter KT\pics\Palæo\GEN\ontogene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2275" y="763588"/>
            <a:ext cx="5975350"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ChangeArrowheads="1"/>
          </p:cNvSpPr>
          <p:nvPr/>
        </p:nvSpPr>
        <p:spPr bwMode="auto">
          <a:xfrm>
            <a:off x="762000" y="5867400"/>
            <a:ext cx="838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a:solidFill>
                  <a:srgbClr val="CFE602"/>
                </a:solidFill>
                <a:latin typeface="Arial" panose="020B0604020202020204" pitchFamily="34" charset="0"/>
              </a:rPr>
              <a:t>Ediacara</a:t>
            </a:r>
            <a:r>
              <a:rPr lang="da-DK" altLang="da-DK" sz="1400" b="0" i="1">
                <a:solidFill>
                  <a:srgbClr val="CFE602"/>
                </a:solidFill>
                <a:latin typeface="Arial" panose="020B0604020202020204" pitchFamily="34" charset="0"/>
              </a:rPr>
              <a:t>. Tidstavle over perioden med rekonstruktioner af de vigtigste dyr. Gopler svømmede omkring i havet, mens fx de bladformede dyr, der måske er slægtninge til nutidens søfjer, sad fast i havbunden. Dyret med de fine ribber på bunden er muligvis en fladorm eller en ledorm. Th. på bunden ligger en lille, rund </a:t>
            </a:r>
            <a:r>
              <a:rPr lang="da-DK" altLang="da-DK" sz="1400" b="0">
                <a:solidFill>
                  <a:srgbClr val="CFE602"/>
                </a:solidFill>
                <a:latin typeface="Arial" panose="020B0604020202020204" pitchFamily="34" charset="0"/>
              </a:rPr>
              <a:t>Tribrachidium</a:t>
            </a:r>
            <a:r>
              <a:rPr lang="da-DK" altLang="da-DK" sz="1400" b="0" i="1">
                <a:solidFill>
                  <a:srgbClr val="CFE602"/>
                </a:solidFill>
                <a:latin typeface="Arial" panose="020B0604020202020204" pitchFamily="34" charset="0"/>
              </a:rPr>
              <a:t> med tre buede eger, et unikt dyr uden kendte efterkommere.</a:t>
            </a:r>
          </a:p>
        </p:txBody>
      </p:sp>
      <p:pic>
        <p:nvPicPr>
          <p:cNvPr id="10243" name="Picture 1028" descr="C:\Dokumenter KT\pics\Palæo\Ediacara_.jpg"/>
          <p:cNvPicPr>
            <a:picLocks noChangeAspect="1" noChangeArrowheads="1"/>
          </p:cNvPicPr>
          <p:nvPr/>
        </p:nvPicPr>
        <p:blipFill>
          <a:blip r:embed="rId2">
            <a:extLst>
              <a:ext uri="{28A0092B-C50C-407E-A947-70E740481C1C}">
                <a14:useLocalDpi xmlns:a14="http://schemas.microsoft.com/office/drawing/2010/main" val="0"/>
              </a:ext>
            </a:extLst>
          </a:blip>
          <a:srcRect r="1724" b="1711"/>
          <a:stretch>
            <a:fillRect/>
          </a:stretch>
        </p:blipFill>
        <p:spPr bwMode="auto">
          <a:xfrm>
            <a:off x="457200" y="22225"/>
            <a:ext cx="8686800"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762000" y="5867400"/>
            <a:ext cx="8382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da-DK" altLang="da-DK" sz="1400">
                <a:solidFill>
                  <a:srgbClr val="CFE602"/>
                </a:solidFill>
                <a:latin typeface="Arial" panose="020B0604020202020204" pitchFamily="34" charset="0"/>
              </a:rPr>
              <a:t>Kambrium</a:t>
            </a:r>
            <a:r>
              <a:rPr lang="da-DK" altLang="da-DK" sz="1400" b="0" i="1">
                <a:solidFill>
                  <a:srgbClr val="CFE602"/>
                </a:solidFill>
                <a:latin typeface="Arial" panose="020B0604020202020204" pitchFamily="34" charset="0"/>
              </a:rPr>
              <a:t>. Tidstavle over perioden, hvor mange dyregrupper pludselig dukkede op, bl.a. mange med hårde skaller og hudskeletter, som let omdannes til fossiler. Trilobitterne var langt den største gruppe i Kambrium.</a:t>
            </a:r>
          </a:p>
        </p:txBody>
      </p:sp>
      <p:pic>
        <p:nvPicPr>
          <p:cNvPr id="11267" name="Picture 4" descr="C:\Dokumenter KT\pics\Palæo\kambrium_.jpg"/>
          <p:cNvPicPr>
            <a:picLocks noChangeAspect="1" noChangeArrowheads="1"/>
          </p:cNvPicPr>
          <p:nvPr/>
        </p:nvPicPr>
        <p:blipFill>
          <a:blip r:embed="rId2">
            <a:extLst>
              <a:ext uri="{28A0092B-C50C-407E-A947-70E740481C1C}">
                <a14:useLocalDpi xmlns:a14="http://schemas.microsoft.com/office/drawing/2010/main" val="0"/>
              </a:ext>
            </a:extLst>
          </a:blip>
          <a:srcRect r="1666"/>
          <a:stretch>
            <a:fillRect/>
          </a:stretch>
        </p:blipFill>
        <p:spPr bwMode="auto">
          <a:xfrm>
            <a:off x="152400" y="106363"/>
            <a:ext cx="89916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3600" b="1" i="0" u="none" strike="noStrike" cap="none" normalizeH="0" baseline="0" smtClean="0">
            <a:ln>
              <a:noFill/>
            </a:ln>
            <a:solidFill>
              <a:srgbClr val="CFE602"/>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3600" b="1" i="0" u="none" strike="noStrike" cap="none" normalizeH="0" baseline="0" smtClean="0">
            <a:ln>
              <a:noFill/>
            </a:ln>
            <a:solidFill>
              <a:srgbClr val="CFE602"/>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8074</TotalTime>
  <Words>817</Words>
  <Application>Microsoft Office PowerPoint</Application>
  <PresentationFormat>Skærmshow (4:3)</PresentationFormat>
  <Paragraphs>34</Paragraphs>
  <Slides>21</Slides>
  <Notes>1</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21</vt:i4>
      </vt:variant>
    </vt:vector>
  </HeadingPairs>
  <TitlesOfParts>
    <vt:vector size="25" baseType="lpstr">
      <vt:lpstr>Times</vt:lpstr>
      <vt:lpstr>Arial</vt:lpstr>
      <vt:lpstr>Times New Roman</vt:lpstr>
      <vt:lpstr>Blank</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ſ瀀Ҍ雼禌뿿큠ҟꈰ]翘ſ웼뿿큐</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Karsten Thomsen</dc:creator>
  <cp:lastModifiedBy>Karsten Thomsen</cp:lastModifiedBy>
  <cp:revision>110</cp:revision>
  <dcterms:created xsi:type="dcterms:W3CDTF">2004-04-21T20:13:12Z</dcterms:created>
  <dcterms:modified xsi:type="dcterms:W3CDTF">2016-08-16T05:53:44Z</dcterms:modified>
</cp:coreProperties>
</file>