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439" r:id="rId6"/>
    <p:sldId id="440" r:id="rId7"/>
    <p:sldId id="456" r:id="rId8"/>
    <p:sldId id="444" r:id="rId9"/>
    <p:sldId id="443" r:id="rId10"/>
    <p:sldId id="457" r:id="rId11"/>
    <p:sldId id="458" r:id="rId12"/>
    <p:sldId id="445" r:id="rId13"/>
    <p:sldId id="446" r:id="rId14"/>
    <p:sldId id="447" r:id="rId15"/>
    <p:sldId id="449" r:id="rId16"/>
    <p:sldId id="448" r:id="rId17"/>
    <p:sldId id="450" r:id="rId18"/>
    <p:sldId id="264" r:id="rId19"/>
    <p:sldId id="266" r:id="rId20"/>
    <p:sldId id="268" r:id="rId21"/>
    <p:sldId id="259" r:id="rId22"/>
    <p:sldId id="459" r:id="rId23"/>
    <p:sldId id="281" r:id="rId24"/>
    <p:sldId id="280" r:id="rId25"/>
    <p:sldId id="289" r:id="rId26"/>
    <p:sldId id="302" r:id="rId27"/>
    <p:sldId id="452" r:id="rId28"/>
    <p:sldId id="290" r:id="rId29"/>
    <p:sldId id="413" r:id="rId30"/>
    <p:sldId id="451" r:id="rId31"/>
    <p:sldId id="454" r:id="rId32"/>
    <p:sldId id="455" r:id="rId33"/>
    <p:sldId id="420" r:id="rId34"/>
    <p:sldId id="421" r:id="rId35"/>
    <p:sldId id="422" r:id="rId36"/>
    <p:sldId id="430" r:id="rId37"/>
    <p:sldId id="433" r:id="rId38"/>
    <p:sldId id="436" r:id="rId39"/>
    <p:sldId id="438" r:id="rId40"/>
    <p:sldId id="437" r:id="rId41"/>
    <p:sldId id="432" r:id="rId42"/>
    <p:sldId id="362" r:id="rId43"/>
    <p:sldId id="301" r:id="rId44"/>
    <p:sldId id="405" r:id="rId45"/>
    <p:sldId id="261" r:id="rId46"/>
    <p:sldId id="406" r:id="rId47"/>
    <p:sldId id="407" r:id="rId48"/>
    <p:sldId id="408" r:id="rId49"/>
    <p:sldId id="409" r:id="rId50"/>
    <p:sldId id="410" r:id="rId51"/>
    <p:sldId id="411" r:id="rId52"/>
    <p:sldId id="412" r:id="rId5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8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microsoft.com/office/2016/11/relationships/changesInfo" Target="changesInfos/changesInfo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ten Stig Pedersen" userId="4fad0c2e-ff69-4f01-8aa5-0efc30972332" providerId="ADAL" clId="{4A8455E7-B6FE-4D98-A79C-1B1716E888E8}"/>
    <pc:docChg chg="addSld delSld modSld">
      <pc:chgData name="Morten Stig Pedersen" userId="4fad0c2e-ff69-4f01-8aa5-0efc30972332" providerId="ADAL" clId="{4A8455E7-B6FE-4D98-A79C-1B1716E888E8}" dt="2023-12-12T13:26:02.221" v="169" actId="20577"/>
      <pc:docMkLst>
        <pc:docMk/>
      </pc:docMkLst>
      <pc:sldChg chg="modSp mod">
        <pc:chgData name="Morten Stig Pedersen" userId="4fad0c2e-ff69-4f01-8aa5-0efc30972332" providerId="ADAL" clId="{4A8455E7-B6FE-4D98-A79C-1B1716E888E8}" dt="2023-12-12T13:26:02.221" v="169" actId="20577"/>
        <pc:sldMkLst>
          <pc:docMk/>
          <pc:sldMk cId="1281861077" sldId="439"/>
        </pc:sldMkLst>
        <pc:spChg chg="mod">
          <ac:chgData name="Morten Stig Pedersen" userId="4fad0c2e-ff69-4f01-8aa5-0efc30972332" providerId="ADAL" clId="{4A8455E7-B6FE-4D98-A79C-1B1716E888E8}" dt="2023-12-12T13:26:02.221" v="169" actId="20577"/>
          <ac:spMkLst>
            <pc:docMk/>
            <pc:sldMk cId="1281861077" sldId="439"/>
            <ac:spMk id="3" creationId="{684866FA-A250-F164-B36A-256D191C2A22}"/>
          </ac:spMkLst>
        </pc:spChg>
      </pc:sldChg>
      <pc:sldChg chg="addSp modSp new mod">
        <pc:chgData name="Morten Stig Pedersen" userId="4fad0c2e-ff69-4f01-8aa5-0efc30972332" providerId="ADAL" clId="{4A8455E7-B6FE-4D98-A79C-1B1716E888E8}" dt="2023-12-12T13:16:08.096" v="66" actId="1076"/>
        <pc:sldMkLst>
          <pc:docMk/>
          <pc:sldMk cId="949916313" sldId="459"/>
        </pc:sldMkLst>
        <pc:picChg chg="add mod">
          <ac:chgData name="Morten Stig Pedersen" userId="4fad0c2e-ff69-4f01-8aa5-0efc30972332" providerId="ADAL" clId="{4A8455E7-B6FE-4D98-A79C-1B1716E888E8}" dt="2023-12-12T13:16:08.096" v="66" actId="1076"/>
          <ac:picMkLst>
            <pc:docMk/>
            <pc:sldMk cId="949916313" sldId="459"/>
            <ac:picMk id="5" creationId="{610C238F-200B-BC44-BF84-E0CDCA1101E7}"/>
          </ac:picMkLst>
        </pc:picChg>
      </pc:sldChg>
      <pc:sldChg chg="del">
        <pc:chgData name="Morten Stig Pedersen" userId="4fad0c2e-ff69-4f01-8aa5-0efc30972332" providerId="ADAL" clId="{4A8455E7-B6FE-4D98-A79C-1B1716E888E8}" dt="2023-12-12T13:14:53.429" v="63" actId="47"/>
        <pc:sldMkLst>
          <pc:docMk/>
          <pc:sldMk cId="2388909481" sldId="4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683C5F-B216-E7FC-BCDC-3D2410AE3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633C6E9-D142-C3ED-0225-CE36CB9C94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1D14B7C-5F27-B372-9FBD-DFC892061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D42A-0044-45BB-85E4-6BF7A7C381C6}" type="datetimeFigureOut">
              <a:rPr lang="da-DK" smtClean="0"/>
              <a:t>12-12-2023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41FD3B-CCDA-936F-CA09-2196F032F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4D285B2-EBF8-FDAA-C95F-349B4F700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8A7E-C125-4882-9AE9-5EF5A8632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7995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543930-A134-F8BE-67DC-7AA7EBC86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7D5A7A-B52A-16B2-98A8-CCFB99C03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D2B9A84-C88D-5EFE-DA4A-38B59D1F0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D42A-0044-45BB-85E4-6BF7A7C381C6}" type="datetimeFigureOut">
              <a:rPr lang="da-DK" smtClean="0"/>
              <a:t>12-12-2023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46CA278-0EA4-48D3-88E9-6124B7E92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CC3B480-D0A6-690A-85E1-A9C9876E8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8A7E-C125-4882-9AE9-5EF5A8632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4383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1C14D4-58AD-5EFD-C613-46E8E5AE9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4F78459-3ECB-7820-0C58-D1F8FA2AD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F5E328A-3B85-9995-3520-2B588D192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D42A-0044-45BB-85E4-6BF7A7C381C6}" type="datetimeFigureOut">
              <a:rPr lang="da-DK" smtClean="0"/>
              <a:t>12-12-2023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35495B6-DC40-FD85-BB1E-9F28228AF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65790B1-B123-08A3-0ACE-23E81A11E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8A7E-C125-4882-9AE9-5EF5A8632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2741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498C54-0E4F-FB44-129B-17AFE1D51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E0A505-B618-BB85-D5F4-0562B6A22D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8989A2F-CF03-5CC2-E961-D4F48CDB73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E3CB725-2223-26E0-0A61-2009D9E0E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D42A-0044-45BB-85E4-6BF7A7C381C6}" type="datetimeFigureOut">
              <a:rPr lang="da-DK" smtClean="0"/>
              <a:t>12-12-2023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A9F590C-B29E-ED68-51FE-560FFB740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04ED496-4531-1FE2-EE3C-474829980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8A7E-C125-4882-9AE9-5EF5A8632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3312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43865E-1364-DE32-2BE0-40F485747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560CA8E-5DAF-2DFE-2CF8-D4D28A53E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9B89372-27E1-776E-EFD0-09917F9E4F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4380EA4-FB52-6CEF-E26E-A0E58F0DA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8A9413F-A067-EAB1-9B18-37D0C11C55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93E8499-F2B3-194D-3655-CDFC38765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D42A-0044-45BB-85E4-6BF7A7C381C6}" type="datetimeFigureOut">
              <a:rPr lang="da-DK" smtClean="0"/>
              <a:t>12-12-2023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4C9CC24-21DE-E4F3-7878-1DC62497E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A126DC4E-404B-3DD1-6231-B4D0E9E1C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8A7E-C125-4882-9AE9-5EF5A8632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6312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D42986-14C1-098B-EC56-498551B6B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9DB34D6-7A3F-92D6-DD63-DD5795A38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D42A-0044-45BB-85E4-6BF7A7C381C6}" type="datetimeFigureOut">
              <a:rPr lang="da-DK" smtClean="0"/>
              <a:t>12-12-2023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38F92B3-2327-1B14-29B1-33A7417A4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8DB8183-A92D-4CE6-E5EE-EFA3D7B21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8A7E-C125-4882-9AE9-5EF5A8632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7651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C6165C8-9EA5-6CAA-5FDC-1249F2627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D42A-0044-45BB-85E4-6BF7A7C381C6}" type="datetimeFigureOut">
              <a:rPr lang="da-DK" smtClean="0"/>
              <a:t>12-12-2023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96A1E73-290F-F76D-C683-AD755C31B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3884587-B4DE-CE53-9416-244C5C5B2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8A7E-C125-4882-9AE9-5EF5A8632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7027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497039-780F-5FD4-BF0C-1E887BF98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4261594-BD6C-FEBC-5BC4-5A5335F39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AFE6A75-00F6-661A-9381-EEE4E8CA8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8C3ECC6-DB88-BC5F-554C-85E896228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D42A-0044-45BB-85E4-6BF7A7C381C6}" type="datetimeFigureOut">
              <a:rPr lang="da-DK" smtClean="0"/>
              <a:t>12-12-2023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B3AACEC-FCAC-053E-12F7-0F1911CFB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1C4A57B-1CAB-ED2A-6D30-2CC7AB534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8A7E-C125-4882-9AE9-5EF5A8632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9027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D8E32D-C034-D01A-78B3-F8BAD655D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53BE8D7-F07F-DDDF-FCFA-30E1130CC7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90EAD07-AA50-34A8-BDA7-C5DF9F591E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BA760C8-C07B-662C-5509-E57DF1A3A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D42A-0044-45BB-85E4-6BF7A7C381C6}" type="datetimeFigureOut">
              <a:rPr lang="da-DK" smtClean="0"/>
              <a:t>12-12-2023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2395678-63F6-27A3-DBB0-5A19C0935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BC54DD5-3040-6806-468A-A1D226017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8A7E-C125-4882-9AE9-5EF5A8632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968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4DFE2E-849E-4F5F-7948-E40E736AD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3B1AEE9-5225-113C-E30A-D765E403C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3562ACB-2428-0A57-3B0B-51D256F04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D42A-0044-45BB-85E4-6BF7A7C381C6}" type="datetimeFigureOut">
              <a:rPr lang="da-DK" smtClean="0"/>
              <a:t>12-12-2023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071455-0A75-B169-C186-CBF500C3A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16C7CD1-109F-5030-016B-90A195264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8A7E-C125-4882-9AE9-5EF5A8632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3625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9E06EFE-E85F-A8B3-331B-733DE93392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9E492A3-4EAC-40F9-DA62-19F1D16157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1B649AA-1225-425D-2C56-01D4EC07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D42A-0044-45BB-85E4-6BF7A7C381C6}" type="datetimeFigureOut">
              <a:rPr lang="da-DK" smtClean="0"/>
              <a:t>12-12-2023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A889080-E3AB-3D88-3409-57AFDEF1D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131363C-093D-6EFB-CE58-98018D0B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8A7E-C125-4882-9AE9-5EF5A8632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8657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DC59909-5810-E106-76BD-83BDC8DBD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9FBAE2A-5DF0-E714-6229-07FF10761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B6DB3C0-BE84-5B77-37AF-F3D93B709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FD42A-0044-45BB-85E4-6BF7A7C381C6}" type="datetimeFigureOut">
              <a:rPr lang="da-DK" smtClean="0"/>
              <a:t>12-12-2023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8C564DC-2A62-D037-A800-EBBD80210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190FF4E-F8C8-90A5-3DFC-05E7086BB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8A7E-C125-4882-9AE9-5EF5A8632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48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phet.colorado.edu/sims/cheerpj/molecule-polarity/latest/molecule-polarity.html?simulation=molecule-polarity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5" name="Rectangle 1054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0" descr="Gypsum - Wikipedia">
            <a:extLst>
              <a:ext uri="{FF2B5EF4-FFF2-40B4-BE49-F238E27FC236}">
                <a16:creationId xmlns:a16="http://schemas.microsoft.com/office/drawing/2014/main" id="{0B2E17F1-1600-BF42-DD61-5CBB7ED893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0" r="9089" b="6673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7" name="Rectangle 1056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2E91B88-AF8E-B0FB-D83F-B54E1DC299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da-DK" sz="4800">
                <a:solidFill>
                  <a:schemeClr val="bg1"/>
                </a:solidFill>
              </a:rPr>
              <a:t>Kemi C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2952A5B-1356-2CF6-9280-F54CE6FE47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</a:rPr>
              <a:t>Saltesopløselighed</a:t>
            </a:r>
          </a:p>
          <a:p>
            <a:pPr algn="l"/>
            <a:r>
              <a:rPr lang="en-US" sz="2000">
                <a:solidFill>
                  <a:schemeClr val="bg1"/>
                </a:solidFill>
              </a:rPr>
              <a:t>&amp; VSEPR modellen</a:t>
            </a:r>
            <a:endParaRPr lang="da-DK" sz="2000">
              <a:solidFill>
                <a:schemeClr val="bg1"/>
              </a:solidFill>
            </a:endParaRP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12" descr="Gipsarm ">
            <a:extLst>
              <a:ext uri="{FF2B5EF4-FFF2-40B4-BE49-F238E27FC236}">
                <a16:creationId xmlns:a16="http://schemas.microsoft.com/office/drawing/2014/main" id="{3DC78478-0574-22FC-C43D-D2328931D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435" y="4393742"/>
            <a:ext cx="66675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84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BB46CD-6825-DDEF-777D-A51DF427C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4866FA-A250-F164-B36A-256D191C2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Repetition af molekyle geometri og dipolmoment</a:t>
            </a:r>
          </a:p>
          <a:p>
            <a:r>
              <a:rPr lang="da-DK"/>
              <a:t>Dagens eksperiment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81861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4BE04D-6131-2ECA-32F9-FFED832F2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31CFB3E-A8A3-884C-C54E-BB123C29B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026" name="Picture 2" descr="Stofmængdekoncentration - Wikipedia, den frie encyklopædi">
            <a:extLst>
              <a:ext uri="{FF2B5EF4-FFF2-40B4-BE49-F238E27FC236}">
                <a16:creationId xmlns:a16="http://schemas.microsoft.com/office/drawing/2014/main" id="{0BBAF402-927D-67EC-DCE4-9210C4B34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296" y="1875453"/>
            <a:ext cx="3591858" cy="310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ofmængde - Wikipedia, den frie encyklopædi">
            <a:extLst>
              <a:ext uri="{FF2B5EF4-FFF2-40B4-BE49-F238E27FC236}">
                <a16:creationId xmlns:a16="http://schemas.microsoft.com/office/drawing/2014/main" id="{9B28AA4E-651C-452A-A487-D50FD522A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308" y="1690688"/>
            <a:ext cx="3887852" cy="3371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233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476938-A6D1-A255-F75A-98C3C26D1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Salte – består af ioner</a:t>
            </a:r>
          </a:p>
        </p:txBody>
      </p:sp>
      <p:pic>
        <p:nvPicPr>
          <p:cNvPr id="3074" name="Picture 2" descr="Ion Charge from Periodic Table | NemoQuiz">
            <a:extLst>
              <a:ext uri="{FF2B5EF4-FFF2-40B4-BE49-F238E27FC236}">
                <a16:creationId xmlns:a16="http://schemas.microsoft.com/office/drawing/2014/main" id="{D8374F49-1207-A293-CDCD-57FC2FF77AD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59" y="2480236"/>
            <a:ext cx="6153220" cy="309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H103 - CHAPTER 4: Ions and Ionic Compounds - Chemistry">
            <a:extLst>
              <a:ext uri="{FF2B5EF4-FFF2-40B4-BE49-F238E27FC236}">
                <a16:creationId xmlns:a16="http://schemas.microsoft.com/office/drawing/2014/main" id="{DFAB28DA-F9DB-3B0B-CCC3-007782CC3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902" y="2783185"/>
            <a:ext cx="4966937" cy="279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D69DEB9C-0135-6767-2333-5BD5B53E62EB}"/>
              </a:ext>
            </a:extLst>
          </p:cNvPr>
          <p:cNvSpPr txBox="1"/>
          <p:nvPr/>
        </p:nvSpPr>
        <p:spPr>
          <a:xfrm>
            <a:off x="7053943" y="2136710"/>
            <a:ext cx="207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Sammensatte ioner: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AEF4AF2-7250-6702-0D68-CAC4FD173EED}"/>
              </a:ext>
            </a:extLst>
          </p:cNvPr>
          <p:cNvSpPr txBox="1"/>
          <p:nvPr/>
        </p:nvSpPr>
        <p:spPr>
          <a:xfrm>
            <a:off x="6606074" y="2192693"/>
            <a:ext cx="207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Sammensatte ioner:</a:t>
            </a:r>
          </a:p>
        </p:txBody>
      </p:sp>
    </p:spTree>
    <p:extLst>
      <p:ext uri="{BB962C8B-B14F-4D97-AF65-F5344CB8AC3E}">
        <p14:creationId xmlns:p14="http://schemas.microsoft.com/office/powerpoint/2010/main" val="3512936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9B76BB-1468-5509-9F23-386BF5E56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Skriv</a:t>
            </a:r>
            <a:r>
              <a:rPr lang="en-US" dirty="0"/>
              <a:t> </a:t>
            </a:r>
            <a:r>
              <a:rPr lang="en-US" dirty="0" err="1"/>
              <a:t>hvilke</a:t>
            </a:r>
            <a:r>
              <a:rPr lang="en-US" dirty="0"/>
              <a:t> </a:t>
            </a:r>
            <a:r>
              <a:rPr lang="en-US" dirty="0" err="1"/>
              <a:t>ioner</a:t>
            </a:r>
            <a:r>
              <a:rPr lang="en-US" dirty="0"/>
              <a:t> der </a:t>
            </a:r>
            <a:r>
              <a:rPr lang="en-US" dirty="0" err="1"/>
              <a:t>dannes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</a:t>
            </a:r>
            <a:r>
              <a:rPr lang="en-US" dirty="0" err="1"/>
              <a:t>følgende</a:t>
            </a:r>
            <a:r>
              <a:rPr lang="en-US" dirty="0"/>
              <a:t> </a:t>
            </a:r>
            <a:r>
              <a:rPr lang="en-US" dirty="0" err="1"/>
              <a:t>opløses</a:t>
            </a:r>
            <a:endParaRPr lang="da-D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C0B2E713-B9B1-A39B-D10C-85B0C7840D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𝐾𝑁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da-DK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da-DK" b="0" i="1" smtClean="0">
                        <a:latin typeface="Cambria Math" panose="02040503050406030204" pitchFamily="18" charset="0"/>
                      </a:rPr>
                      <m:t>𝑃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𝐵𝑎𝐶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da-DK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𝐶𝑎𝑆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da-DK" dirty="0"/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C0B2E713-B9B1-A39B-D10C-85B0C7840D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4421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7F1293-4CEA-BC03-0190-40C10B017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Beregn de aktuelle koncentrationer fra de formelle koncentrationer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DD740085-767F-7308-23A3-67378589E7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a-DK" dirty="0"/>
                  <a:t>10g </a:t>
                </a:r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𝐶𝑎𝑆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da-DK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dirty="0"/>
                  <a:t>i 10 L vand, </a:t>
                </a:r>
              </a:p>
              <a:p>
                <a:r>
                  <a:rPr lang="da-DK" dirty="0"/>
                  <a:t>2L 2M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a-DK" b="0" i="0" smtClean="0">
                        <a:latin typeface="Cambria Math" panose="02040503050406030204" pitchFamily="18" charset="0"/>
                      </a:rPr>
                      <m:t>C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𝑎𝑆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da-DK" dirty="0"/>
              </a:p>
              <a:p>
                <a:r>
                  <a:rPr lang="da-DK" dirty="0"/>
                  <a:t>10g </a:t>
                </a:r>
                <a14:m>
                  <m:oMath xmlns:m="http://schemas.openxmlformats.org/officeDocument/2006/math">
                    <m:r>
                      <a:rPr lang="da-DK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𝑆</m:t>
                    </m:r>
                    <m:sSub>
                      <m:sSub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da-DK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dirty="0"/>
                  <a:t>i 10 L vand + 2L 2M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a-DK">
                        <a:latin typeface="Cambria Math" panose="02040503050406030204" pitchFamily="18" charset="0"/>
                      </a:rPr>
                      <m:t>C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𝑆</m:t>
                    </m:r>
                    <m:sSub>
                      <m:sSub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DD740085-767F-7308-23A3-67378589E7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4" name="Picture 8" descr="Calcium Sulfate Caso4 - China Calcium Sulfate, Chemical | Made-in-China.com">
            <a:extLst>
              <a:ext uri="{FF2B5EF4-FFF2-40B4-BE49-F238E27FC236}">
                <a16:creationId xmlns:a16="http://schemas.microsoft.com/office/drawing/2014/main" id="{0B2F65C9-056F-B7C5-AA4A-4175C1CC8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84" y="4091279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10963497-D74A-298F-C227-85FA5AFBC5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175" y="4091279"/>
            <a:ext cx="1120323" cy="1847850"/>
          </a:xfrm>
          <a:prstGeom prst="rect">
            <a:avLst/>
          </a:prstGeom>
        </p:spPr>
      </p:pic>
      <p:pic>
        <p:nvPicPr>
          <p:cNvPr id="4106" name="Picture 10" descr="Gypsum - Wikipedia">
            <a:extLst>
              <a:ext uri="{FF2B5EF4-FFF2-40B4-BE49-F238E27FC236}">
                <a16:creationId xmlns:a16="http://schemas.microsoft.com/office/drawing/2014/main" id="{0F1503C1-8C31-9830-3D6D-A6AB4EA4E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189" y="3886005"/>
            <a:ext cx="3082460" cy="276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Gipsarm ">
            <a:extLst>
              <a:ext uri="{FF2B5EF4-FFF2-40B4-BE49-F238E27FC236}">
                <a16:creationId xmlns:a16="http://schemas.microsoft.com/office/drawing/2014/main" id="{E0DA6D41-7C52-3E25-BED5-B714036CC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340" y="4001294"/>
            <a:ext cx="66675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042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212BEA-D9DF-4475-E141-6F265FECB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BCEF92-CB58-D031-812F-0A0DCFE1E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6" name="Picture 2" descr="Flue Gas Desulfurisation – O Level Secondary Chemistry Tuition">
            <a:extLst>
              <a:ext uri="{FF2B5EF4-FFF2-40B4-BE49-F238E27FC236}">
                <a16:creationId xmlns:a16="http://schemas.microsoft.com/office/drawing/2014/main" id="{DA8B72CD-02FD-A312-15C0-400797D19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61" y="932873"/>
            <a:ext cx="113347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113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4CE844-B795-A582-554A-B3247D23E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Opløselighed af salte i vand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D6DB6B-FA69-E6F5-DA22-CEDE6FAF6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2050" name="Picture 2" descr="Ø:Fældningsreaktioner - nat">
            <a:extLst>
              <a:ext uri="{FF2B5EF4-FFF2-40B4-BE49-F238E27FC236}">
                <a16:creationId xmlns:a16="http://schemas.microsoft.com/office/drawing/2014/main" id="{34F72DF7-879D-4BD7-8583-58B623AEC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519" y="2101197"/>
            <a:ext cx="8244755" cy="439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742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00090E-E6AA-5E58-0863-9934B59E9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9B563E8-A02B-20BD-2EE2-29DA9E3CD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FA11BC3-5191-0950-9CE1-38ABD1CC8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587" y="771525"/>
            <a:ext cx="10410825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712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41DFE8-DA09-A5C6-F666-FF6D132FB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E74CC2-92E2-093C-0D73-9EE49EAD0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9E21755-0CD7-256D-33A9-3C936109B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" y="-114300"/>
            <a:ext cx="64416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178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FBDEF8-5C3F-4B84-21E3-94A6D5F41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919DC92-E486-321F-34A8-74FE0BF03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D8D6FD9-25A4-60C7-15BD-C4A297D12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203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352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EA4FC-AA81-DD12-34D5-AE6D25BEE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 </a:t>
            </a:r>
            <a:r>
              <a:rPr lang="en-US" dirty="0" err="1"/>
              <a:t>følgende</a:t>
            </a:r>
            <a:r>
              <a:rPr lang="en-US" dirty="0"/>
              <a:t> </a:t>
            </a:r>
            <a:r>
              <a:rPr lang="en-US" dirty="0" err="1"/>
              <a:t>opløsninger</a:t>
            </a:r>
            <a:r>
              <a:rPr lang="en-US" dirty="0"/>
              <a:t> </a:t>
            </a:r>
            <a:r>
              <a:rPr lang="en-US" dirty="0" err="1"/>
              <a:t>mættede</a:t>
            </a:r>
            <a:endParaRPr lang="da-D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9D6D5A9C-987B-E0C2-8344-04D1F11731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𝐶𝑎𝑆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𝑚𝑜𝑙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0.001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𝑚𝑜𝑙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endParaRPr lang="en-US" b="0" dirty="0"/>
              </a:p>
              <a:p>
                <a:r>
                  <a:rPr lang="en-US" dirty="0"/>
                  <a:t>10g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b="0" dirty="0"/>
                  <a:t> I 5 L </a:t>
                </a:r>
                <a:r>
                  <a:rPr lang="en-US" b="0" dirty="0" err="1"/>
                  <a:t>vand</a:t>
                </a:r>
                <a:endParaRPr lang="en-US" b="0" dirty="0"/>
              </a:p>
              <a:p>
                <a:r>
                  <a:rPr lang="en-US" dirty="0"/>
                  <a:t>0.5g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𝑃𝑏𝐶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b="0" dirty="0"/>
                  <a:t> I 1 L </a:t>
                </a:r>
                <a:r>
                  <a:rPr lang="en-US" b="0" dirty="0" err="1"/>
                  <a:t>vand</a:t>
                </a:r>
                <a:endParaRPr lang="en-US" b="0" dirty="0"/>
              </a:p>
              <a:p>
                <a:endParaRPr lang="en-US" b="0" dirty="0"/>
              </a:p>
              <a:p>
                <a:endParaRPr lang="en-US" b="0" dirty="0"/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9D6D5A9C-987B-E0C2-8344-04D1F11731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8542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A10272-08DE-2B9D-F7F8-94FCC0446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018272-8797-7220-A8C9-0E5D52471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A05D444-3F66-AEBA-573F-963FAD7DC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0"/>
            <a:ext cx="65932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599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FED9B0-DA19-C785-D483-06EE30887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Beregn</a:t>
            </a:r>
            <a:r>
              <a:rPr lang="en-US" dirty="0"/>
              <a:t> </a:t>
            </a:r>
            <a:r>
              <a:rPr lang="en-US" dirty="0" err="1"/>
              <a:t>hvad</a:t>
            </a:r>
            <a:r>
              <a:rPr lang="en-US" dirty="0"/>
              <a:t> max. ion </a:t>
            </a:r>
            <a:r>
              <a:rPr lang="en-US" dirty="0" err="1"/>
              <a:t>koncentrationerne</a:t>
            </a:r>
            <a:r>
              <a:rPr lang="en-US" dirty="0"/>
              <a:t> er </a:t>
            </a:r>
            <a:r>
              <a:rPr lang="en-US" dirty="0" err="1"/>
              <a:t>når</a:t>
            </a:r>
            <a:r>
              <a:rPr lang="en-US" dirty="0"/>
              <a:t> man </a:t>
            </a:r>
            <a:r>
              <a:rPr lang="en-US" dirty="0" err="1"/>
              <a:t>opløser</a:t>
            </a:r>
            <a:r>
              <a:rPr lang="en-US" dirty="0"/>
              <a:t> </a:t>
            </a:r>
            <a:r>
              <a:rPr lang="en-US" dirty="0" err="1"/>
              <a:t>følgende</a:t>
            </a:r>
            <a:r>
              <a:rPr lang="en-US" dirty="0"/>
              <a:t> </a:t>
            </a:r>
            <a:r>
              <a:rPr lang="en-US" dirty="0" err="1"/>
              <a:t>salte</a:t>
            </a:r>
            <a:r>
              <a:rPr lang="en-US" dirty="0"/>
              <a:t> I </a:t>
            </a:r>
            <a:r>
              <a:rPr lang="en-US" dirty="0" err="1"/>
              <a:t>vand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B5C717-670F-8436-EDA0-7EA6FAD5E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AgCl</a:t>
            </a:r>
          </a:p>
          <a:p>
            <a:r>
              <a:rPr lang="en-US" dirty="0"/>
              <a:t>BaCO3</a:t>
            </a:r>
          </a:p>
          <a:p>
            <a:r>
              <a:rPr lang="en-US" dirty="0"/>
              <a:t>Ca(OH)2</a:t>
            </a:r>
          </a:p>
          <a:p>
            <a:r>
              <a:rPr lang="en-US" dirty="0"/>
              <a:t>CaSO4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Ekstra</a:t>
            </a:r>
            <a:r>
              <a:rPr lang="en-US" dirty="0"/>
              <a:t> </a:t>
            </a:r>
            <a:r>
              <a:rPr lang="en-US" dirty="0" err="1"/>
              <a:t>opgave</a:t>
            </a:r>
            <a:r>
              <a:rPr lang="en-US" dirty="0"/>
              <a:t>, </a:t>
            </a:r>
            <a:r>
              <a:rPr lang="en-US" dirty="0" err="1"/>
              <a:t>hvilke</a:t>
            </a:r>
            <a:r>
              <a:rPr lang="en-US" dirty="0"/>
              <a:t> er </a:t>
            </a:r>
            <a:r>
              <a:rPr lang="en-US" dirty="0" err="1"/>
              <a:t>tungtopløselige</a:t>
            </a:r>
            <a:r>
              <a:rPr lang="en-US" dirty="0"/>
              <a:t>?</a:t>
            </a:r>
            <a:r>
              <a:rPr lang="da-D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endParaRPr lang="da-DK" sz="160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da-DK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Grænsen for tungt- og letopløselige stoffer går ved 2 gram pr. 100 ml vand ved 20 °C. Hvis der kan opløses mere end 2 gram er det letopløseligt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0819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Metaller i det periodiske system">
            <a:extLst>
              <a:ext uri="{FF2B5EF4-FFF2-40B4-BE49-F238E27FC236}">
                <a16:creationId xmlns:a16="http://schemas.microsoft.com/office/drawing/2014/main" id="{142A02C8-4DDC-99EA-8E66-BE3117A588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6" name="AutoShape 6" descr="Metaller i det periodiske system">
            <a:extLst>
              <a:ext uri="{FF2B5EF4-FFF2-40B4-BE49-F238E27FC236}">
                <a16:creationId xmlns:a16="http://schemas.microsoft.com/office/drawing/2014/main" id="{2AAD7D04-BEED-E9EF-8B10-9C8025D8145B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20D57573-8A23-A2FB-DF2C-D75E9BD9B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810" y="1063772"/>
            <a:ext cx="8838759" cy="587504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A9C384B-B1D6-CE62-2B75-378790C60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69" y="247679"/>
            <a:ext cx="10515600" cy="1325563"/>
          </a:xfrm>
        </p:spPr>
        <p:txBody>
          <a:bodyPr/>
          <a:lstStyle/>
          <a:p>
            <a:r>
              <a:rPr lang="da-DK" dirty="0"/>
              <a:t>Elektroner i yderste skal</a:t>
            </a:r>
          </a:p>
        </p:txBody>
      </p:sp>
    </p:spTree>
    <p:extLst>
      <p:ext uri="{BB962C8B-B14F-4D97-AF65-F5344CB8AC3E}">
        <p14:creationId xmlns:p14="http://schemas.microsoft.com/office/powerpoint/2010/main" val="3805191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763F7A-AC36-61D0-8DA1-AF6F991B0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Oktetreglen er opfyldt!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E5BC69A9-4991-7361-68FC-2D7A3C26D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405" y="1810139"/>
            <a:ext cx="4929228" cy="451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253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43CCA0-7E09-C6EF-C8C4-05522B4D7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/>
              <a:t>Bohrs atom mode, prik formel, streg formel, empirisk formel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A55B730-93A2-F0C8-7B28-A4B8EA3FA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146" name="Picture 2" descr="Stregformler">
            <a:extLst>
              <a:ext uri="{FF2B5EF4-FFF2-40B4-BE49-F238E27FC236}">
                <a16:creationId xmlns:a16="http://schemas.microsoft.com/office/drawing/2014/main" id="{1C2C9EA3-F648-C486-DEFD-20D48E5B3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9525000" cy="316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643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E43364-901E-61BA-6171-507B4B29F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Elektronegativitet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3045DB9-40DA-75E8-9E96-090FB711A1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777D969B-748C-B798-ADEC-E6CEDCBAD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862" y="1358106"/>
            <a:ext cx="8296275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1384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D99868-D4FD-6B41-ED32-903D174DD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3BC3276-B662-A3AD-7AF1-976982057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10C238F-200B-BC44-BF84-E0CDCA110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3" y="365125"/>
            <a:ext cx="10039350" cy="501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16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C49743-2045-3663-F02D-15C8C8249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CB72FBD-E7C6-8E85-5F89-4162A5506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2290" name="Picture 2" descr="Polaritet - YouTube">
            <a:extLst>
              <a:ext uri="{FF2B5EF4-FFF2-40B4-BE49-F238E27FC236}">
                <a16:creationId xmlns:a16="http://schemas.microsoft.com/office/drawing/2014/main" id="{6D91D5EA-19B6-5415-6C24-E436D9896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315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1AD2E7-8CA7-324F-3ED5-C8E469C28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Polaritet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1ABCD440-83E3-8C6F-EB8C-0F95EB3BA8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a-DK" dirty="0" err="1"/>
                  <a:t>Flussyre</a:t>
                </a:r>
                <a:r>
                  <a:rPr lang="da-DK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a-DK" i="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da-DK" b="0" i="1" dirty="0" smtClean="0">
                        <a:latin typeface="Cambria Math" panose="02040503050406030204" pitchFamily="18" charset="0"/>
                      </a:rPr>
                      <m:t>𝐸𝑁</m:t>
                    </m:r>
                    <m:r>
                      <a:rPr lang="da-DK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b="0" i="1" dirty="0" smtClean="0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da-DK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da-DK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da-DK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da-DK" b="0" i="1" dirty="0" smtClean="0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da-DK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da-DK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da-DK" b="0" i="1" dirty="0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da-DK" i="1" dirty="0" smtClean="0">
                        <a:latin typeface="Cambria Math" panose="02040503050406030204" pitchFamily="18" charset="0"/>
                      </a:rPr>
                      <m:t>−2.20=1</m:t>
                    </m:r>
                    <m:r>
                      <a:rPr lang="da-DK" b="0" i="1" dirty="0" smtClean="0">
                        <a:latin typeface="Cambria Math" panose="02040503050406030204" pitchFamily="18" charset="0"/>
                      </a:rPr>
                      <m:t>.80</m:t>
                    </m:r>
                  </m:oMath>
                </a14:m>
                <a:r>
                  <a:rPr lang="da-DK" dirty="0"/>
                  <a:t> </a:t>
                </a:r>
              </a:p>
              <a:p>
                <a:endParaRPr lang="da-DK" dirty="0"/>
              </a:p>
              <a:p>
                <a:r>
                  <a:rPr lang="da-DK" dirty="0" err="1"/>
                  <a:t>Methan</a:t>
                </a:r>
                <a:r>
                  <a:rPr lang="da-DK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a-DK" i="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da-DK" b="0" i="1" dirty="0" smtClean="0">
                        <a:latin typeface="Cambria Math" panose="02040503050406030204" pitchFamily="18" charset="0"/>
                      </a:rPr>
                      <m:t>𝐸𝑁</m:t>
                    </m:r>
                    <m:r>
                      <a:rPr lang="da-DK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b="0" i="1" dirty="0" smtClean="0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da-DK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da-DK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da-DK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da-DK" b="0" i="1" dirty="0" smtClean="0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da-DK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da-DK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da-DK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i="1" dirty="0" smtClean="0">
                        <a:latin typeface="Cambria Math" panose="02040503050406030204" pitchFamily="18" charset="0"/>
                      </a:rPr>
                      <m:t>2.55−2.20=0.35</m:t>
                    </m:r>
                  </m:oMath>
                </a14:m>
                <a:endParaRPr lang="da-DK" dirty="0"/>
              </a:p>
              <a:p>
                <a:endParaRPr lang="da-DK" dirty="0"/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1ABCD440-83E3-8C6F-EB8C-0F95EB3BA8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8" name="Picture 4">
            <a:extLst>
              <a:ext uri="{FF2B5EF4-FFF2-40B4-BE49-F238E27FC236}">
                <a16:creationId xmlns:a16="http://schemas.microsoft.com/office/drawing/2014/main" id="{DE4CC020-9053-D864-E5B7-37784227C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380" y="3349784"/>
            <a:ext cx="4347774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8311FFE8-26B0-C446-E3C2-B8A34485AE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75" y="3714433"/>
            <a:ext cx="3007092" cy="277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9887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D3791A-32D6-E3AC-FDF8-91AE916E2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96" y="-232034"/>
            <a:ext cx="10515600" cy="1325563"/>
          </a:xfrm>
        </p:spPr>
        <p:txBody>
          <a:bodyPr/>
          <a:lstStyle/>
          <a:p>
            <a:r>
              <a:rPr lang="da-DK" dirty="0"/>
              <a:t>Periodiske system</a:t>
            </a:r>
          </a:p>
        </p:txBody>
      </p:sp>
      <p:pic>
        <p:nvPicPr>
          <p:cNvPr id="1026" name="Picture 2" descr="Periodic trends - Wikipedia">
            <a:extLst>
              <a:ext uri="{FF2B5EF4-FFF2-40B4-BE49-F238E27FC236}">
                <a16:creationId xmlns:a16="http://schemas.microsoft.com/office/drawing/2014/main" id="{868E7DF7-E3CA-309D-34DA-703F3D78E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16" y="871872"/>
            <a:ext cx="10017967" cy="578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92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6834D7-E447-DB9A-9EFA-396005D09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Oktetreglen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BA8C73-1985-3FA6-CB47-EA0CAB7F9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Mange atomer vil gerne have 8 atomer i yderste skal.</a:t>
            </a:r>
          </a:p>
          <a:p>
            <a:r>
              <a:rPr lang="da-DK" b="0" i="0" dirty="0">
                <a:solidFill>
                  <a:srgbClr val="374151"/>
                </a:solidFill>
                <a:effectLst/>
                <a:latin typeface="Söhne"/>
              </a:rPr>
              <a:t>Reglen gælder især for: </a:t>
            </a:r>
            <a:r>
              <a:rPr lang="da-DK" dirty="0">
                <a:solidFill>
                  <a:srgbClr val="374151"/>
                </a:solidFill>
                <a:latin typeface="Söhne"/>
              </a:rPr>
              <a:t>K</a:t>
            </a:r>
            <a:r>
              <a:rPr lang="da-DK" b="0" i="0" dirty="0">
                <a:solidFill>
                  <a:srgbClr val="374151"/>
                </a:solidFill>
                <a:effectLst/>
                <a:latin typeface="Söhne"/>
              </a:rPr>
              <a:t>ulstof, nitrogen, oxygen og halogenerne.</a:t>
            </a:r>
          </a:p>
          <a:p>
            <a:r>
              <a:rPr lang="da-DK" dirty="0">
                <a:solidFill>
                  <a:srgbClr val="374151"/>
                </a:solidFill>
                <a:latin typeface="Söhne"/>
              </a:rPr>
              <a:t>Altså:  C, N, O, F, Cl, </a:t>
            </a:r>
            <a:r>
              <a:rPr lang="da-DK" dirty="0" err="1">
                <a:solidFill>
                  <a:srgbClr val="374151"/>
                </a:solidFill>
                <a:latin typeface="Söhne"/>
              </a:rPr>
              <a:t>Br</a:t>
            </a:r>
            <a:r>
              <a:rPr lang="da-DK" dirty="0">
                <a:solidFill>
                  <a:srgbClr val="374151"/>
                </a:solidFill>
                <a:latin typeface="Söhne"/>
              </a:rPr>
              <a:t>, I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93412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1D84538A-5EC0-F1C8-4D1A-2181337AAE1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da-DK" dirty="0"/>
                  <a:t>Eksempel: Bestemmelse af polaritet af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da-DK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a-DK" b="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endParaRPr lang="da-DK" dirty="0"/>
              </a:p>
            </p:txBody>
          </p:sp>
        </mc:Choice>
        <mc:Fallback xmlns="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1D84538A-5EC0-F1C8-4D1A-2181337AAE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C9D8B276-74F1-E3DF-573C-7BF6BE1ED8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a-DK" dirty="0"/>
                  <a:t>Først laves prikformel</a:t>
                </a:r>
              </a:p>
              <a:p>
                <a:r>
                  <a:rPr lang="da-DK" dirty="0"/>
                  <a:t>Så laves geometri</a:t>
                </a:r>
              </a:p>
              <a:p>
                <a:r>
                  <a:rPr lang="da-DK" dirty="0"/>
                  <a:t>Så beregnes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a-DK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𝐸𝑁</m:t>
                    </m:r>
                  </m:oMath>
                </a14:m>
                <a:r>
                  <a:rPr lang="da-DK" dirty="0"/>
                  <a:t> mellem alle bindinger</a:t>
                </a:r>
              </a:p>
              <a:p>
                <a:r>
                  <a:rPr lang="da-DK" dirty="0"/>
                  <a:t>Så tegnes det samlede dipolmoment ind</a:t>
                </a:r>
              </a:p>
              <a:p>
                <a:r>
                  <a:rPr lang="da-DK" dirty="0"/>
                  <a:t>Færdig</a:t>
                </a:r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C9D8B276-74F1-E3DF-573C-7BF6BE1ED8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17096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D69051-CD1C-B6FE-D63E-E0F0A6A59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B13E35-9A08-F92D-E843-F4DBA3EEE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2050" name="Picture 2" descr="VSEPR THEORY - VCE Chemistry">
            <a:extLst>
              <a:ext uri="{FF2B5EF4-FFF2-40B4-BE49-F238E27FC236}">
                <a16:creationId xmlns:a16="http://schemas.microsoft.com/office/drawing/2014/main" id="{01E941ED-263C-3740-6C6C-3CC0BC085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046" y="122431"/>
            <a:ext cx="8335685" cy="661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1983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B435EF-3B24-5E7A-A9E5-B0F6A0B3D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VSEPR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polaritet</a:t>
            </a:r>
            <a:endParaRPr lang="da-D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8949AA38-6360-1344-EEEC-AAE031EF67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da-DK" b="0" dirty="0"/>
              </a:p>
              <a:p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da-DK" b="0" dirty="0"/>
              </a:p>
              <a:p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da-DK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a-DK" b="0" i="1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endParaRPr lang="da-DK" dirty="0"/>
              </a:p>
              <a:p>
                <a:r>
                  <a:rPr lang="da-DK" dirty="0"/>
                  <a:t>HCN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b="0" dirty="0"/>
              </a:p>
              <a:p>
                <a:r>
                  <a:rPr lang="en-US" b="0" dirty="0"/>
                  <a:t>HCl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</m:sup>
                    </m:sSubSup>
                  </m:oMath>
                </a14:m>
                <a:endParaRPr lang="da-DK" b="0" dirty="0"/>
              </a:p>
              <a:p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𝐶𝑙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da-DK" b="0" dirty="0"/>
              </a:p>
              <a:p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𝑆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b="0" dirty="0"/>
              </a:p>
              <a:p>
                <a:endParaRPr lang="en-US" b="0" dirty="0"/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8949AA38-6360-1344-EEEC-AAE031EF67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112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74297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2E9A5C-8068-1216-9BD2-8D359BD3E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CE960C-E522-36BC-CBFC-4C48D444B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571" y="5662839"/>
            <a:ext cx="10515600" cy="4351338"/>
          </a:xfrm>
        </p:spPr>
        <p:txBody>
          <a:bodyPr/>
          <a:lstStyle/>
          <a:p>
            <a:r>
              <a:rPr lang="da-DK" dirty="0">
                <a:hlinkClick r:id="rId2"/>
              </a:rPr>
              <a:t>https://phet.colorado.edu/sims/cheerpj/molecule-polarity/latest/molecule-polarity.html?simulation=molecule-polarity</a:t>
            </a:r>
            <a:endParaRPr lang="da-DK" dirty="0"/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8B890EB-972B-DF4C-A134-FFD7261AC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87" y="365125"/>
            <a:ext cx="6731000" cy="509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9882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780BC1-3AD9-DDC5-36DC-52358A95E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Molekyle interaktioner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D6F0C8A-A7A8-BDCD-5AC9-55F403C1E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Hvis der er stærke molekyle interaktioner</a:t>
            </a:r>
          </a:p>
          <a:p>
            <a:r>
              <a:rPr lang="da-DK" dirty="0"/>
              <a:t>Som ved polære molekyler</a:t>
            </a:r>
          </a:p>
          <a:p>
            <a:r>
              <a:rPr lang="da-DK" dirty="0"/>
              <a:t>Så er kogepunktet højt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Vægt har også en indflydelse på kogepunktet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1026" name="Picture 2" descr="Why do ionic compounds dissolve in water? | Socratic">
            <a:extLst>
              <a:ext uri="{FF2B5EF4-FFF2-40B4-BE49-F238E27FC236}">
                <a16:creationId xmlns:a16="http://schemas.microsoft.com/office/drawing/2014/main" id="{0E79DFA0-0957-5148-9065-A4285C01B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91" y="2893673"/>
            <a:ext cx="3629025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at type of intermolecular force would water molecules have? London  dispersion? Dipole dipole? Or hydrogen bonding? | Socratic">
            <a:extLst>
              <a:ext uri="{FF2B5EF4-FFF2-40B4-BE49-F238E27FC236}">
                <a16:creationId xmlns:a16="http://schemas.microsoft.com/office/drawing/2014/main" id="{48A6161D-DB27-04AB-1649-DAD37AA61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241" y="3578290"/>
            <a:ext cx="2743200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5149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lede 15">
            <a:extLst>
              <a:ext uri="{FF2B5EF4-FFF2-40B4-BE49-F238E27FC236}">
                <a16:creationId xmlns:a16="http://schemas.microsoft.com/office/drawing/2014/main" id="{B52D0E17-B283-A1FD-0F09-C11112F2A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24" y="1900287"/>
            <a:ext cx="6753225" cy="37147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3F720BB-DC36-FC53-8AF1-466E8FD44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0" i="0" dirty="0" err="1">
                <a:solidFill>
                  <a:srgbClr val="374151"/>
                </a:solidFill>
                <a:effectLst/>
                <a:latin typeface="Söhne"/>
              </a:rPr>
              <a:t>Van't</a:t>
            </a:r>
            <a:r>
              <a:rPr lang="da-DK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da-DK" b="0" i="0" dirty="0" err="1">
                <a:solidFill>
                  <a:srgbClr val="374151"/>
                </a:solidFill>
                <a:effectLst/>
                <a:latin typeface="Söhne"/>
              </a:rPr>
              <a:t>Hoff’s</a:t>
            </a:r>
            <a:r>
              <a:rPr lang="da-DK" b="0" i="0" dirty="0">
                <a:solidFill>
                  <a:srgbClr val="374151"/>
                </a:solidFill>
                <a:effectLst/>
                <a:latin typeface="Söhne"/>
              </a:rPr>
              <a:t> udtryk</a:t>
            </a:r>
            <a:endParaRPr lang="da-DK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98C2A1D2-1008-632E-A5F6-2D5A0C103AA1}"/>
              </a:ext>
            </a:extLst>
          </p:cNvPr>
          <p:cNvSpPr txBox="1"/>
          <p:nvPr/>
        </p:nvSpPr>
        <p:spPr>
          <a:xfrm>
            <a:off x="3881535" y="1919015"/>
            <a:ext cx="2113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Ændring i kogepunkt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80ABC00F-FFC0-881F-32A3-CB1E4D2F5AA3}"/>
              </a:ext>
            </a:extLst>
          </p:cNvPr>
          <p:cNvSpPr txBox="1"/>
          <p:nvPr/>
        </p:nvSpPr>
        <p:spPr>
          <a:xfrm>
            <a:off x="3881535" y="2551405"/>
            <a:ext cx="2131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Ændring i frysepunkt</a:t>
            </a:r>
          </a:p>
        </p:txBody>
      </p:sp>
      <p:pic>
        <p:nvPicPr>
          <p:cNvPr id="2050" name="Picture 2" descr="The van't Hoff Factor - Definition and How to Calculate It">
            <a:extLst>
              <a:ext uri="{FF2B5EF4-FFF2-40B4-BE49-F238E27FC236}">
                <a16:creationId xmlns:a16="http://schemas.microsoft.com/office/drawing/2014/main" id="{5DBD5CF9-3B98-8879-AC76-544C01316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030" y="2551332"/>
            <a:ext cx="3871170" cy="258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Lige pilforbindelse 17">
            <a:extLst>
              <a:ext uri="{FF2B5EF4-FFF2-40B4-BE49-F238E27FC236}">
                <a16:creationId xmlns:a16="http://schemas.microsoft.com/office/drawing/2014/main" id="{DD04DF10-4375-9499-26B2-7D448E3FC299}"/>
              </a:ext>
            </a:extLst>
          </p:cNvPr>
          <p:cNvCxnSpPr>
            <a:cxnSpLocks/>
          </p:cNvCxnSpPr>
          <p:nvPr/>
        </p:nvCxnSpPr>
        <p:spPr>
          <a:xfrm flipH="1">
            <a:off x="2860646" y="784791"/>
            <a:ext cx="3640822" cy="1318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felt 18">
            <a:extLst>
              <a:ext uri="{FF2B5EF4-FFF2-40B4-BE49-F238E27FC236}">
                <a16:creationId xmlns:a16="http://schemas.microsoft.com/office/drawing/2014/main" id="{A03CABE7-205E-FF02-3D00-C493C8479997}"/>
              </a:ext>
            </a:extLst>
          </p:cNvPr>
          <p:cNvSpPr txBox="1"/>
          <p:nvPr/>
        </p:nvSpPr>
        <p:spPr>
          <a:xfrm>
            <a:off x="4929089" y="390292"/>
            <a:ext cx="2252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Koncentration [mol/L]</a:t>
            </a:r>
          </a:p>
        </p:txBody>
      </p:sp>
    </p:spTree>
    <p:extLst>
      <p:ext uri="{BB962C8B-B14F-4D97-AF65-F5344CB8AC3E}">
        <p14:creationId xmlns:p14="http://schemas.microsoft.com/office/powerpoint/2010/main" val="19703998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0BE71F-E183-88EA-AE57-4EBEDC194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Syre og baser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39BA5A8-431A-AE46-D210-3CB81E80C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2997C922-18BA-7F92-5001-A0ADC68E2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350" y="2357437"/>
            <a:ext cx="6591300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9959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B78F5A-92ED-AF8E-9123-BAE67093D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Syre</a:t>
            </a:r>
            <a:endParaRPr lang="da-D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9508DDAB-D0C2-DC0E-FBA5-A14392AEF8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0617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da-DK" b="1" dirty="0"/>
                  <a:t>Definition af syrer:</a:t>
                </a:r>
              </a:p>
              <a:p>
                <a:r>
                  <a:rPr lang="da-DK" dirty="0"/>
                  <a:t>En syre er en kemisk forbindelse, der kan donere 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endParaRPr lang="da-DK" dirty="0"/>
              </a:p>
              <a:p>
                <a:r>
                  <a:rPr lang="da-DK" b="1" dirty="0"/>
                  <a:t>Egenskaber ved syrer:</a:t>
                </a:r>
              </a:p>
              <a:p>
                <a:r>
                  <a:rPr lang="da-DK" dirty="0"/>
                  <a:t>Syrer har en sur smag.</a:t>
                </a:r>
              </a:p>
              <a:p>
                <a:r>
                  <a:rPr lang="da-DK" dirty="0"/>
                  <a:t>Syrer kan ætse (mennesker fx) eller korrodere visse materialer.</a:t>
                </a:r>
              </a:p>
              <a:p>
                <a:endParaRPr lang="da-DK" dirty="0"/>
              </a:p>
              <a:p>
                <a:r>
                  <a:rPr lang="da-DK" b="1" dirty="0"/>
                  <a:t>Almindelige syrer:</a:t>
                </a:r>
                <a:endParaRPr lang="da-DK" dirty="0"/>
              </a:p>
              <a:p>
                <a:r>
                  <a:rPr lang="da-DK" dirty="0"/>
                  <a:t>Saltsyre (</a:t>
                </a:r>
                <a:r>
                  <a:rPr lang="da-DK" dirty="0" err="1"/>
                  <a:t>HCl</a:t>
                </a:r>
                <a:r>
                  <a:rPr lang="da-DK" dirty="0"/>
                  <a:t>), svovlsyre (H2SO4), citronsyre (findes i citrusfrugter)</a:t>
                </a:r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9508DDAB-D0C2-DC0E-FBA5-A14392AEF8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06175"/>
                <a:ext cx="10515600" cy="4351338"/>
              </a:xfrm>
              <a:blipFill>
                <a:blip r:embed="rId2"/>
                <a:stretch>
                  <a:fillRect l="-1043" t="-2384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76166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3F6FD0-86CD-FEFD-40FC-165D61AB3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A69569D-1F56-DF32-E050-7A599B32E6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b="1" dirty="0"/>
              <a:t>Definition af baser:</a:t>
            </a:r>
            <a:endParaRPr lang="da-DK" dirty="0"/>
          </a:p>
          <a:p>
            <a:r>
              <a:rPr lang="da-DK" dirty="0"/>
              <a:t>En base er en kemisk forbindelse, der kan acceptere en proton (H+).</a:t>
            </a:r>
          </a:p>
          <a:p>
            <a:endParaRPr lang="da-DK" b="1" dirty="0"/>
          </a:p>
          <a:p>
            <a:r>
              <a:rPr lang="da-DK" b="1" dirty="0"/>
              <a:t>Egenskaber ved baser:</a:t>
            </a:r>
          </a:p>
          <a:p>
            <a:r>
              <a:rPr lang="da-DK" dirty="0"/>
              <a:t>Baser har en bitter smag og en sæbeagtig følelse.</a:t>
            </a:r>
          </a:p>
          <a:p>
            <a:r>
              <a:rPr lang="da-DK" dirty="0"/>
              <a:t>Baser er ofte </a:t>
            </a:r>
            <a:r>
              <a:rPr lang="da-DK" dirty="0" err="1"/>
              <a:t>slippery</a:t>
            </a:r>
            <a:r>
              <a:rPr lang="da-DK" dirty="0"/>
              <a:t> (glatte) at røre ved.</a:t>
            </a:r>
          </a:p>
          <a:p>
            <a:r>
              <a:rPr lang="da-DK" dirty="0"/>
              <a:t>De kan ændre farven på nogle indikatorer, såsom lakmus, på en måde modsat syrer.</a:t>
            </a:r>
          </a:p>
          <a:p>
            <a:endParaRPr lang="da-DK" dirty="0"/>
          </a:p>
          <a:p>
            <a:r>
              <a:rPr lang="da-DK" b="1" dirty="0"/>
              <a:t>Almindelige baser:</a:t>
            </a:r>
          </a:p>
          <a:p>
            <a:r>
              <a:rPr lang="da-DK" dirty="0"/>
              <a:t>Natriumhydroxid (</a:t>
            </a:r>
            <a:r>
              <a:rPr lang="da-DK" dirty="0" err="1"/>
              <a:t>NaOH</a:t>
            </a:r>
            <a:r>
              <a:rPr lang="da-DK" dirty="0"/>
              <a:t>), ammoniak (NH3), og </a:t>
            </a:r>
            <a:r>
              <a:rPr lang="da-DK" dirty="0" err="1"/>
              <a:t>bicarbonat</a:t>
            </a:r>
            <a:r>
              <a:rPr lang="da-DK" dirty="0"/>
              <a:t> (HCO3-) er eksempler på baser.</a:t>
            </a:r>
          </a:p>
        </p:txBody>
      </p:sp>
    </p:spTree>
    <p:extLst>
      <p:ext uri="{BB962C8B-B14F-4D97-AF65-F5344CB8AC3E}">
        <p14:creationId xmlns:p14="http://schemas.microsoft.com/office/powerpoint/2010/main" val="11861842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B9739-4F42-8C92-CBCF-2E589C4FB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Titrering af ukendt base koncentration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DD525E2-BA61-A8D8-1D98-07F4154789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4958" y="1675227"/>
            <a:ext cx="7642084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8500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739A18-20F4-2616-A790-0CD58A404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Færdiggør syre-basereaktioner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9806A85-DDC7-F4FF-4D92-BD21AADA1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D371F802-5D7D-E5C7-6039-F37FC90A0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87" y="1690688"/>
            <a:ext cx="5762625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6427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D9740C-1E78-08CA-239C-5BA27D59D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Udfyld skemaet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F4846D-449D-130D-BA43-C84BF4AAE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83D2BBE3-9DA4-B8A3-502E-DCEDC8B8D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2650" y="0"/>
            <a:ext cx="5924550" cy="686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4915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CE18D8-3863-FF23-6176-197637A63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DA6C4E-A56F-20D4-51BA-EB9238D47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E66DEC71-8687-C7DC-9085-1067EF3F3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530" y="473934"/>
            <a:ext cx="4819650" cy="6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3870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728F96-5B3E-CA66-570F-8B7406490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06369F5-088B-2643-2B16-E9B95E6AE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62AC4432-D118-AD76-94B3-A649960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99" y="1825625"/>
            <a:ext cx="882134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5389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1776E1-1E30-9E9E-546D-73A528F7D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Blandinger i vand, beregn pH</a:t>
            </a:r>
          </a:p>
        </p:txBody>
      </p:sp>
      <p:pic>
        <p:nvPicPr>
          <p:cNvPr id="4" name="Picture 2" descr="opgave 2 syre base beregninger hjælp - Kemi - Studieportalen.dk">
            <a:extLst>
              <a:ext uri="{FF2B5EF4-FFF2-40B4-BE49-F238E27FC236}">
                <a16:creationId xmlns:a16="http://schemas.microsoft.com/office/drawing/2014/main" id="{7FAC7FA1-27E0-4FEA-0DE5-12904BA65DB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279" y="1433512"/>
            <a:ext cx="9841441" cy="522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53042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61BCB233-18EB-9E5F-F12C-479EDCAA1E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0" r="23659" b="1"/>
          <a:stretch/>
        </p:blipFill>
        <p:spPr bwMode="auto">
          <a:xfrm>
            <a:off x="20" y="10"/>
            <a:ext cx="121919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4A7726D-1D96-B22D-66D5-B093CAA20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da-DK" sz="5000" dirty="0"/>
              <a:t>Cider produktion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46CB5FE-52ED-4625-7D9B-93653D428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>
            <a:normAutofit/>
          </a:bodyPr>
          <a:lstStyle/>
          <a:p>
            <a:r>
              <a:rPr lang="da-DK" sz="2000" dirty="0"/>
              <a:t>En færdig gæret cider har en pH på 4</a:t>
            </a:r>
          </a:p>
          <a:p>
            <a:r>
              <a:rPr lang="da-DK" sz="2000" dirty="0"/>
              <a:t>Jeg ønsker mig en cider med en pH=2 som er på det samme som en cola</a:t>
            </a:r>
          </a:p>
          <a:p>
            <a:r>
              <a:rPr lang="da-DK" sz="2000" dirty="0"/>
              <a:t>Hvor meget C=1mol/L saltsyre skal jeg tilføje til min V=10L spand med cider?</a:t>
            </a:r>
          </a:p>
          <a:p>
            <a:endParaRPr lang="da-DK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4705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D2D340-4582-4C39-D441-D527A3AC4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Hvilken geometri har følgende atomer? Hvilke opfylder oktetreglen?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41802A96-3B07-2112-F55F-CA965C47C5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endParaRPr lang="da-DK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𝑁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da-DK" b="0" dirty="0"/>
              </a:p>
              <a:p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da-DK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da-DK" b="0" dirty="0"/>
              </a:p>
              <a:p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da-DK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𝑃𝐶𝑙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endParaRPr lang="da-DK" b="0" dirty="0"/>
              </a:p>
              <a:p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da-DK" b="0" dirty="0"/>
              </a:p>
              <a:p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𝑋𝑒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da-DK" b="0" dirty="0"/>
              </a:p>
              <a:p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𝑋𝑒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da-DK" b="0" dirty="0"/>
              </a:p>
              <a:p>
                <a:pPr marL="0" indent="0">
                  <a:buNone/>
                </a:pPr>
                <a:r>
                  <a:rPr lang="da-DK" dirty="0"/>
                  <a:t>Beregn forskellen i elektronegativitet og afgør hvilken bindingstype</a:t>
                </a:r>
                <a:endParaRPr lang="da-DK" b="0" dirty="0"/>
              </a:p>
              <a:p>
                <a:endParaRPr lang="da-DK" b="0" dirty="0"/>
              </a:p>
              <a:p>
                <a:endParaRPr lang="da-DK" b="0" dirty="0"/>
              </a:p>
              <a:p>
                <a:endParaRPr lang="da-DK" b="0" dirty="0"/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41802A96-3B07-2112-F55F-CA965C47C5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54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52587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39BDCE-DFBB-4CC6-F367-BA66FCB06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Blandbarhed Log P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F150A87-9523-64B5-48A5-710061CF8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3663"/>
            <a:ext cx="10515600" cy="4351338"/>
          </a:xfrm>
        </p:spPr>
        <p:txBody>
          <a:bodyPr/>
          <a:lstStyle/>
          <a:p>
            <a:r>
              <a:rPr lang="da-DK" dirty="0"/>
              <a:t>Tallet negativt mest blandbar i vand</a:t>
            </a:r>
          </a:p>
          <a:p>
            <a:r>
              <a:rPr lang="da-DK" dirty="0"/>
              <a:t>Tallet 0 lige blandbare i vand og </a:t>
            </a:r>
            <a:r>
              <a:rPr lang="da-DK" dirty="0" err="1"/>
              <a:t>octanol</a:t>
            </a:r>
            <a:endParaRPr lang="da-DK" dirty="0"/>
          </a:p>
          <a:p>
            <a:r>
              <a:rPr lang="da-DK" dirty="0"/>
              <a:t>Tallet positivt mest blandbar i olie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10FCF77-A3C5-0CFD-0FB0-8114A33937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6220" y="3242388"/>
            <a:ext cx="3581400" cy="2152650"/>
          </a:xfrm>
          <a:prstGeom prst="rect">
            <a:avLst/>
          </a:prstGeom>
        </p:spPr>
      </p:pic>
      <p:pic>
        <p:nvPicPr>
          <p:cNvPr id="2050" name="Picture 2" descr="Using NMR to Measure Lipophilicity">
            <a:extLst>
              <a:ext uri="{FF2B5EF4-FFF2-40B4-BE49-F238E27FC236}">
                <a16:creationId xmlns:a16="http://schemas.microsoft.com/office/drawing/2014/main" id="{F909FE42-F530-C318-D178-CE7745F48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18" y="3449671"/>
            <a:ext cx="60960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42006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3AE8DD-D1A9-9F22-1C91-6DC7CCD52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F5C0ED9-2EBD-229B-9189-7633F1BDE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228CABA-83B2-AF12-5DF6-376BFE32C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535" y="258875"/>
            <a:ext cx="6716712" cy="558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272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538FCB-EC27-D17C-A0C1-F709CC55C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CE83546-BE5F-D201-7A99-FED2EC3AD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27C695BB-69E1-5D83-8732-FE1FB2D16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53" y="240231"/>
            <a:ext cx="8561614" cy="450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070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7944BA-2F3F-98A3-AD3C-F61F54A80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60DCA36-AAC0-56E4-9FFB-2547C320C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6710FF2-0288-8275-9294-81F51F0AF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0" y="167326"/>
            <a:ext cx="7255134" cy="326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208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6CEEE-263B-111F-C2BE-741BD5D42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Vandsionprodukt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A2F7AA7-494B-28A0-B34D-E279907F32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8D0BFBF-1A11-4B7E-81AA-989BBFAD2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96" y="2971800"/>
            <a:ext cx="3667125" cy="45720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981A01FE-3FE8-1854-29A3-421020CB1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0320" y="3321049"/>
            <a:ext cx="2962275" cy="485775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22FA0E32-B6E1-8D2D-B7D6-7D26CA41F0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5095" y="3918923"/>
            <a:ext cx="2857500" cy="352425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8E70D5F8-5953-AD39-EAB7-E5979E3A46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7460" y="4271348"/>
            <a:ext cx="2181225" cy="342900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6B366B52-1B69-FF34-C409-65AD546111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9989" y="1710176"/>
            <a:ext cx="563880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2128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C916FD-BF52-A850-2734-6F9997623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196E2D-8F19-9CAD-F699-DE507AD63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23ADA59D-736E-7029-24BC-5FF795491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41" y="210343"/>
            <a:ext cx="7198190" cy="3962489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127CFC77-5631-828A-B01B-AE647C2AE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42" y="4172832"/>
            <a:ext cx="2200275" cy="533400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B311361D-4431-84C4-9A32-E7F9C280E4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242" y="4706232"/>
            <a:ext cx="1724025" cy="5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6168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52B2F3-DCEC-6E37-D957-1192B3CC1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D7BA3E4-7F90-ABA4-E2F6-1590B8482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C32166A-55D6-F4DE-82F5-D1FED2DEE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558" y="1270502"/>
            <a:ext cx="790575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2498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C67D35-BA65-E032-0C9A-4AEFEAF6B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AB0114-1884-DBDB-E50B-517995BCA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385D6B6-51C8-EB09-504A-89C6463A4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777" y="1335509"/>
            <a:ext cx="7277100" cy="449580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7FCFA3E2-C6C1-3EA5-8896-FD6127850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6428" y="3246016"/>
            <a:ext cx="3724275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177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2EDDCB-3807-7C4B-C79C-E491C147B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32AD43F-E68A-9783-2033-ECC952653F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BA3DEFB-87FE-F5B2-4316-EB33FDD61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438" y="1409699"/>
            <a:ext cx="7296700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54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297048137FBA94EBD61DFEF033410B1" ma:contentTypeVersion="4" ma:contentTypeDescription="Opret et nyt dokument." ma:contentTypeScope="" ma:versionID="46652ec5c8c2701b6250998625f0605e">
  <xsd:schema xmlns:xsd="http://www.w3.org/2001/XMLSchema" xmlns:xs="http://www.w3.org/2001/XMLSchema" xmlns:p="http://schemas.microsoft.com/office/2006/metadata/properties" xmlns:ns3="829dd30b-05a1-4fdc-8ce2-957b05605e62" targetNamespace="http://schemas.microsoft.com/office/2006/metadata/properties" ma:root="true" ma:fieldsID="ad76ae169d55a9992e658f20e30502d4" ns3:_="">
    <xsd:import namespace="829dd30b-05a1-4fdc-8ce2-957b05605e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9dd30b-05a1-4fdc-8ce2-957b05605e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A455F4-B771-4FE5-9F20-9B87DF8AEF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63E88F-88C2-42C5-9F66-F9B28E5D8DFB}">
  <ds:schemaRefs>
    <ds:schemaRef ds:uri="http://purl.org/dc/elements/1.1/"/>
    <ds:schemaRef ds:uri="829dd30b-05a1-4fdc-8ce2-957b05605e62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117C6D2-7DFC-4304-B533-5E6A89C7A6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9dd30b-05a1-4fdc-8ce2-957b05605e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1508</TotalTime>
  <Words>630</Words>
  <Application>Microsoft Office PowerPoint</Application>
  <PresentationFormat>Widescreen</PresentationFormat>
  <Paragraphs>127</Paragraphs>
  <Slides>49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49</vt:i4>
      </vt:variant>
    </vt:vector>
  </HeadingPairs>
  <TitlesOfParts>
    <vt:vector size="55" baseType="lpstr">
      <vt:lpstr>Arial</vt:lpstr>
      <vt:lpstr>Calibri</vt:lpstr>
      <vt:lpstr>Calibri Light</vt:lpstr>
      <vt:lpstr>Cambria Math</vt:lpstr>
      <vt:lpstr>Söhne</vt:lpstr>
      <vt:lpstr>Office-tema</vt:lpstr>
      <vt:lpstr>Kemi C</vt:lpstr>
      <vt:lpstr>Dagens program</vt:lpstr>
      <vt:lpstr>PowerPoint-præsentation</vt:lpstr>
      <vt:lpstr>Salte – består af ioner</vt:lpstr>
      <vt:lpstr>Skriv hvilke ioner der dannes når følgende opløses</vt:lpstr>
      <vt:lpstr>Beregn de aktuelle koncentrationer fra de formelle koncentrationer</vt:lpstr>
      <vt:lpstr>PowerPoint-præsentation</vt:lpstr>
      <vt:lpstr>Opløselighed af salte i vand</vt:lpstr>
      <vt:lpstr>PowerPoint-præsentation</vt:lpstr>
      <vt:lpstr>PowerPoint-præsentation</vt:lpstr>
      <vt:lpstr>PowerPoint-præsentation</vt:lpstr>
      <vt:lpstr>Er følgende opløsninger mættede</vt:lpstr>
      <vt:lpstr>PowerPoint-præsentation</vt:lpstr>
      <vt:lpstr>Beregn hvad max. ion koncentrationerne er når man opløser følgende salte I vand</vt:lpstr>
      <vt:lpstr>Elektroner i yderste skal</vt:lpstr>
      <vt:lpstr>Oktetreglen er opfyldt!</vt:lpstr>
      <vt:lpstr>Bohrs atom mode, prik formel, streg formel, empirisk formel</vt:lpstr>
      <vt:lpstr>Elektronegativitet</vt:lpstr>
      <vt:lpstr>PowerPoint-præsentation</vt:lpstr>
      <vt:lpstr>PowerPoint-præsentation</vt:lpstr>
      <vt:lpstr>Polaritet</vt:lpstr>
      <vt:lpstr>Periodiske system</vt:lpstr>
      <vt:lpstr>Oktetreglen</vt:lpstr>
      <vt:lpstr>Eksempel: Bestemmelse af polaritet af H_2 O</vt:lpstr>
      <vt:lpstr>PowerPoint-præsentation</vt:lpstr>
      <vt:lpstr>VSEPR og polaritet</vt:lpstr>
      <vt:lpstr>PowerPoint-præsentation</vt:lpstr>
      <vt:lpstr>Molekyle interaktioner</vt:lpstr>
      <vt:lpstr>Van't Hoff’s udtryk</vt:lpstr>
      <vt:lpstr>Syre og baser</vt:lpstr>
      <vt:lpstr>Syre</vt:lpstr>
      <vt:lpstr>Baser</vt:lpstr>
      <vt:lpstr>Titrering af ukendt base koncentration</vt:lpstr>
      <vt:lpstr>Færdiggør syre-basereaktioner</vt:lpstr>
      <vt:lpstr>Udfyld skemaet</vt:lpstr>
      <vt:lpstr>PowerPoint-præsentation</vt:lpstr>
      <vt:lpstr>PowerPoint-præsentation</vt:lpstr>
      <vt:lpstr>Blandinger i vand, beregn pH</vt:lpstr>
      <vt:lpstr>Cider produktion</vt:lpstr>
      <vt:lpstr>Hvilken geometri har følgende atomer? Hvilke opfylder oktetreglen?</vt:lpstr>
      <vt:lpstr>Blandbarhed Log P</vt:lpstr>
      <vt:lpstr>PowerPoint-præsentation</vt:lpstr>
      <vt:lpstr>PowerPoint-præsentation</vt:lpstr>
      <vt:lpstr>PowerPoint-præsentation</vt:lpstr>
      <vt:lpstr>Vandsionprodukt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Kemi C</dc:title>
  <dc:creator>Morten Stig Pedersen</dc:creator>
  <cp:lastModifiedBy>Morten Stig Pedersen</cp:lastModifiedBy>
  <cp:revision>30</cp:revision>
  <dcterms:created xsi:type="dcterms:W3CDTF">2023-10-26T07:58:07Z</dcterms:created>
  <dcterms:modified xsi:type="dcterms:W3CDTF">2023-12-12T13:26:04Z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0x0101007297048137FBA94EBD61DFEF033410B1</vt:lpwstr>
  </property>
</Properties>
</file>