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2" r:id="rId4"/>
    <p:sldId id="259" r:id="rId5"/>
    <p:sldId id="262" r:id="rId6"/>
    <p:sldId id="265" r:id="rId7"/>
    <p:sldId id="261" r:id="rId8"/>
    <p:sldId id="310" r:id="rId9"/>
    <p:sldId id="295" r:id="rId10"/>
    <p:sldId id="296" r:id="rId11"/>
    <p:sldId id="299" r:id="rId12"/>
    <p:sldId id="311" r:id="rId13"/>
    <p:sldId id="312" r:id="rId14"/>
    <p:sldId id="290" r:id="rId15"/>
    <p:sldId id="309" r:id="rId16"/>
    <p:sldId id="263" r:id="rId17"/>
    <p:sldId id="267" r:id="rId18"/>
    <p:sldId id="258" r:id="rId19"/>
    <p:sldId id="268" r:id="rId20"/>
    <p:sldId id="260" r:id="rId21"/>
    <p:sldId id="264" r:id="rId22"/>
    <p:sldId id="266" r:id="rId23"/>
    <p:sldId id="274" r:id="rId24"/>
    <p:sldId id="275" r:id="rId25"/>
    <p:sldId id="270" r:id="rId26"/>
    <p:sldId id="271" r:id="rId27"/>
    <p:sldId id="279" r:id="rId28"/>
    <p:sldId id="280" r:id="rId29"/>
    <p:sldId id="294" r:id="rId30"/>
    <p:sldId id="291" r:id="rId31"/>
    <p:sldId id="288" r:id="rId32"/>
    <p:sldId id="289" r:id="rId33"/>
    <p:sldId id="286" r:id="rId34"/>
    <p:sldId id="281" r:id="rId35"/>
    <p:sldId id="282" r:id="rId36"/>
    <p:sldId id="283" r:id="rId37"/>
    <p:sldId id="284" r:id="rId38"/>
    <p:sldId id="300" r:id="rId39"/>
    <p:sldId id="301" r:id="rId40"/>
    <p:sldId id="257" r:id="rId41"/>
    <p:sldId id="302" r:id="rId42"/>
    <p:sldId id="303" r:id="rId43"/>
    <p:sldId id="304" r:id="rId44"/>
    <p:sldId id="305" r:id="rId45"/>
    <p:sldId id="306" r:id="rId46"/>
    <p:sldId id="307" r:id="rId47"/>
    <p:sldId id="308" r:id="rId48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>
      <p:cViewPr varScale="1">
        <p:scale>
          <a:sx n="82" d="100"/>
          <a:sy n="82" d="100"/>
        </p:scale>
        <p:origin x="5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777CE-A791-4804-AEC4-2071FAACFE94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D6516-FEF4-4CBA-B794-15C271275F7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bioaktivator.systime.dk/javasc#ipt:close();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bioaktivator.systime.dk/javasc#ipt:close();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bioaktivator.systime.dk/javasc#ipt:close();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ktuelnaturvidenskab.dk/fileadmin/Aktuel_Naturvidenskab/nr-3/AN_3_2013konforvir.pdf" TargetMode="External"/><Relationship Id="rId2" Type="http://schemas.openxmlformats.org/officeDocument/2006/relationships/hyperlink" Target="https://videnskab.dk/krop-sundhed/hvad-er-hormonforstyrrende-stoff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videnskab.dk/krop-sundhed/hormonforstyrrende-stoffer-faar-maends-anus-til-at-kravle-frem-mod-peni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hyperlink" Target="https://videnskab.dk/krop-sundhed/hvad-er-hormonforstyrrende-stoffe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mst.dk/erhverv/sikker-kemi/kemikalier/fokus-paa-saerlige-stoffer/hormonforstyrrende-stoffer/cocktaileffekter-og-hormonforstyrrende-stoffer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3"/>
          <p:cNvSpPr txBox="1"/>
          <p:nvPr/>
        </p:nvSpPr>
        <p:spPr>
          <a:xfrm>
            <a:off x="3286116" y="1214422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FF0000"/>
                </a:solidFill>
              </a:rPr>
              <a:t>Hormoner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2285984" y="2643182"/>
            <a:ext cx="5214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da-DK" sz="3200" dirty="0"/>
              <a:t>Ikke fedt opløsende hormon </a:t>
            </a:r>
          </a:p>
          <a:p>
            <a:pPr>
              <a:buFontTx/>
              <a:buChar char="-"/>
            </a:pPr>
            <a:r>
              <a:rPr lang="da-DK" sz="3200" dirty="0"/>
              <a:t>Fedt opløsende hormon</a:t>
            </a:r>
          </a:p>
          <a:p>
            <a:pPr>
              <a:buFontTx/>
              <a:buChar char="-"/>
            </a:pPr>
            <a:r>
              <a:rPr lang="da-DK" sz="3200" dirty="0" err="1"/>
              <a:t>Feed</a:t>
            </a:r>
            <a:r>
              <a:rPr lang="da-DK" sz="3200" dirty="0"/>
              <a:t> back mekanisme</a:t>
            </a:r>
          </a:p>
          <a:p>
            <a:pPr>
              <a:buFontTx/>
              <a:buChar char="-"/>
            </a:pPr>
            <a:endParaRPr lang="da-DK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9022CD5-F71A-476C-AEBB-BFC9A64E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04664"/>
            <a:ext cx="5580620" cy="62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74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157192"/>
            <a:ext cx="5587252" cy="141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4176713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622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34DE0950-EC18-4A70-CB58-5228FE3FDF0B}"/>
              </a:ext>
            </a:extLst>
          </p:cNvPr>
          <p:cNvSpPr txBox="1"/>
          <p:nvPr/>
        </p:nvSpPr>
        <p:spPr>
          <a:xfrm>
            <a:off x="2286000" y="76470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https://www.youtube.com/watch?v=Qm3uQYkrdVw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38CCD3D-942F-7424-BD47-56F5B161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844824"/>
            <a:ext cx="5861525" cy="39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60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95A389B0-29B8-65BA-027F-9FF22C319C0A}"/>
              </a:ext>
            </a:extLst>
          </p:cNvPr>
          <p:cNvSpPr txBox="1"/>
          <p:nvPr/>
        </p:nvSpPr>
        <p:spPr>
          <a:xfrm>
            <a:off x="2483768" y="148478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https://www.youtube.com/watch?v=63OdA3oLqSA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587B537-78B9-D2C3-03D1-C12202C63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492896"/>
            <a:ext cx="6732240" cy="34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74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F9FBB43-273E-4310-AE02-9496376BD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868" y="1340768"/>
            <a:ext cx="3920770" cy="3594736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5088AB0-07E8-4853-A21B-FDD9885B1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84784"/>
            <a:ext cx="4495646" cy="380667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6E20990-8221-F00A-F7BB-732E7AB979FB}"/>
              </a:ext>
            </a:extLst>
          </p:cNvPr>
          <p:cNvSpPr txBox="1"/>
          <p:nvPr/>
        </p:nvSpPr>
        <p:spPr>
          <a:xfrm>
            <a:off x="2533174" y="566124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https://www.youtube.com/watch?v=FivxF1mTejE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B02D44C-A011-362A-3D65-D1CD8A4D04D4}"/>
              </a:ext>
            </a:extLst>
          </p:cNvPr>
          <p:cNvSpPr txBox="1"/>
          <p:nvPr/>
        </p:nvSpPr>
        <p:spPr>
          <a:xfrm>
            <a:off x="2788868" y="6306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https://www.youtube.com/watch?v=4k4LVMulyjM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86BAF51-510C-9E14-D244-197377750148}"/>
              </a:ext>
            </a:extLst>
          </p:cNvPr>
          <p:cNvSpPr txBox="1"/>
          <p:nvPr/>
        </p:nvSpPr>
        <p:spPr>
          <a:xfrm>
            <a:off x="3059832" y="83845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https://www.youtube.com/watch?v=-A-KNEjE9_w</a:t>
            </a:r>
          </a:p>
        </p:txBody>
      </p:sp>
    </p:spTree>
    <p:extLst>
      <p:ext uri="{BB962C8B-B14F-4D97-AF65-F5344CB8AC3E}">
        <p14:creationId xmlns:p14="http://schemas.microsoft.com/office/powerpoint/2010/main" val="57126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32E1161-3962-0F00-A863-97745416C5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4664"/>
            <a:ext cx="453650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79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morfosa.org/medweb/endokronologi/binyrenes_hormoner-filer/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14356"/>
            <a:ext cx="4457700" cy="5924550"/>
          </a:xfrm>
          <a:prstGeom prst="rect">
            <a:avLst/>
          </a:prstGeom>
          <a:noFill/>
        </p:spPr>
      </p:pic>
      <p:sp>
        <p:nvSpPr>
          <p:cNvPr id="3" name="Tekstboks 2"/>
          <p:cNvSpPr txBox="1"/>
          <p:nvPr/>
        </p:nvSpPr>
        <p:spPr>
          <a:xfrm>
            <a:off x="6786578" y="1714488"/>
            <a:ext cx="171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Hormoner der produceres i binyrerne.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7304856" cy="3505944"/>
          </a:xfrm>
        </p:spPr>
        <p:txBody>
          <a:bodyPr/>
          <a:lstStyle/>
          <a:p>
            <a:pPr marL="457200" indent="-457200" algn="l">
              <a:buFont typeface="Wingdings" pitchFamily="2" charset="2"/>
              <a:buChar char="§"/>
            </a:pPr>
            <a:r>
              <a:rPr lang="da-DK" dirty="0">
                <a:solidFill>
                  <a:schemeClr val="tx1"/>
                </a:solidFill>
              </a:rPr>
              <a:t>Stiger under puberteten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da-DK" dirty="0">
                <a:solidFill>
                  <a:schemeClr val="tx1"/>
                </a:solidFill>
              </a:rPr>
              <a:t>Ansvarlig for sekundær kønskarakter</a:t>
            </a:r>
          </a:p>
          <a:p>
            <a:pPr algn="l"/>
            <a:r>
              <a:rPr lang="da-DK" dirty="0">
                <a:solidFill>
                  <a:schemeClr val="tx1"/>
                </a:solidFill>
              </a:rPr>
              <a:t>(bryster og kvindelige fedtfordeling)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da-DK" dirty="0">
                <a:solidFill>
                  <a:srgbClr val="FF0000"/>
                </a:solidFill>
              </a:rPr>
              <a:t>Østrogen reguleres af FSH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da-DK" dirty="0">
                <a:solidFill>
                  <a:srgbClr val="00B050"/>
                </a:solidFill>
              </a:rPr>
              <a:t>Progesteron reguleres af LH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7772400" cy="1470025"/>
          </a:xfrm>
        </p:spPr>
        <p:txBody>
          <a:bodyPr/>
          <a:lstStyle/>
          <a:p>
            <a:r>
              <a:rPr lang="da-DK" dirty="0"/>
              <a:t>Østrogen og progesteron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1022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ioaktivator.systime.dk/uploads/pics/Figur_2_-_Hypofyse__thyreoidea_og_vaevsceller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285860"/>
            <a:ext cx="4562475" cy="4114801"/>
          </a:xfrm>
          <a:prstGeom prst="rect">
            <a:avLst/>
          </a:prstGeom>
          <a:noFill/>
        </p:spPr>
      </p:pic>
      <p:sp>
        <p:nvSpPr>
          <p:cNvPr id="3" name="Tekstboks 2"/>
          <p:cNvSpPr txBox="1"/>
          <p:nvPr/>
        </p:nvSpPr>
        <p:spPr>
          <a:xfrm>
            <a:off x="5929322" y="1428736"/>
            <a:ext cx="30003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Fra hypofysen udskilles </a:t>
            </a:r>
            <a:r>
              <a:rPr lang="da-DK" dirty="0" err="1"/>
              <a:t>thyreoidea-</a:t>
            </a:r>
            <a:r>
              <a:rPr lang="da-DK" dirty="0"/>
              <a:t> stimulerende hormon (TSH), der fremmer </a:t>
            </a:r>
            <a:r>
              <a:rPr lang="da-DK" dirty="0" err="1"/>
              <a:t>thyroideas</a:t>
            </a:r>
            <a:r>
              <a:rPr lang="da-DK" dirty="0"/>
              <a:t> udskillelse af </a:t>
            </a:r>
            <a:r>
              <a:rPr lang="da-DK" dirty="0" err="1"/>
              <a:t>thyreoideahormon</a:t>
            </a:r>
            <a:r>
              <a:rPr lang="da-DK" dirty="0"/>
              <a:t> (TH). Den fremmende virkning er angivet med +. TH påvirker bestemte </a:t>
            </a:r>
            <a:r>
              <a:rPr lang="da-DK" dirty="0" err="1"/>
              <a:t>vævsceller</a:t>
            </a:r>
            <a:r>
              <a:rPr lang="da-DK" dirty="0"/>
              <a:t> og virker samtidigt hæmmende tilbage på hypofysen. Den hæmmende virkning er angivet med ÷.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1916832"/>
            <a:ext cx="7304856" cy="4248472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 pitchFamily="2" charset="2"/>
              <a:buChar char="§"/>
            </a:pPr>
            <a:r>
              <a:rPr lang="da-DK" dirty="0">
                <a:solidFill>
                  <a:srgbClr val="FF0000"/>
                </a:solidFill>
              </a:rPr>
              <a:t>FSH – stimulerer modningen af ægget</a:t>
            </a:r>
          </a:p>
          <a:p>
            <a:pPr algn="l"/>
            <a:r>
              <a:rPr lang="da-DK" dirty="0">
                <a:solidFill>
                  <a:srgbClr val="FF0000"/>
                </a:solidFill>
              </a:rPr>
              <a:t>I æggestokkene samt får cellerne i livmoderslimhinden til at dele sig.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da-DK" dirty="0">
                <a:solidFill>
                  <a:srgbClr val="FF0000"/>
                </a:solidFill>
              </a:rPr>
              <a:t>FSH stimulere desuden produktionen af østrogen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da-DK" dirty="0">
                <a:solidFill>
                  <a:srgbClr val="00B050"/>
                </a:solidFill>
              </a:rPr>
              <a:t>LH sørger for æggeløsningen og at der produceres stor mængder progesteron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da-DK" dirty="0">
                <a:solidFill>
                  <a:srgbClr val="00B050"/>
                </a:solidFill>
              </a:rPr>
              <a:t>Progesteron sørger for at slimhinden bliver sej og undgår hermed infektioner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7772400" cy="1470025"/>
          </a:xfrm>
        </p:spPr>
        <p:txBody>
          <a:bodyPr/>
          <a:lstStyle/>
          <a:p>
            <a:r>
              <a:rPr lang="da-DK" dirty="0"/>
              <a:t>FSH og LH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93402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324BB51-D249-4E4E-A363-0631C32C5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400" y="1006350"/>
            <a:ext cx="6801200" cy="48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83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ioaktivator.systime.dk/typo3temp/pics/05129b30e5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7167"/>
            <a:ext cx="7500990" cy="5572164"/>
          </a:xfrm>
          <a:prstGeom prst="rect">
            <a:avLst/>
          </a:prstGeom>
          <a:noFill/>
        </p:spPr>
      </p:pic>
      <p:sp>
        <p:nvSpPr>
          <p:cNvPr id="3" name="Tekstboks 2"/>
          <p:cNvSpPr txBox="1"/>
          <p:nvPr/>
        </p:nvSpPr>
        <p:spPr>
          <a:xfrm>
            <a:off x="3428992" y="6072206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Menstruations cyklus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7238"/>
            <a:ext cx="806489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76" y="116633"/>
            <a:ext cx="4991100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35004"/>
            <a:ext cx="5832648" cy="335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53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98FC457-6611-4B6A-8494-375A7EE3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692696"/>
            <a:ext cx="3390898" cy="58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04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133FCCF-4E1F-4429-B32D-479F97C18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962" y="832846"/>
            <a:ext cx="3876075" cy="51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50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265D0D8-E7C5-4A55-9AEC-CB7213799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78" y="728187"/>
            <a:ext cx="6674044" cy="54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21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9695ADB-8313-43A2-BF76-7C2AB2548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908720"/>
            <a:ext cx="4968552" cy="52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4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60019A8-CF9D-47A6-9C6F-F9F270826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437" y="1127006"/>
            <a:ext cx="4407126" cy="46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75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682A638-04FF-48AD-A77B-0F764D9A3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72" y="620688"/>
            <a:ext cx="6191125" cy="59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99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63B6010-4548-4950-887E-2814941A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94551"/>
            <a:ext cx="4067605" cy="62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3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D53CBA1-5F66-4BAA-8772-A2CE09D51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5058"/>
            <a:ext cx="9144000" cy="280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19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51502F3-108B-4973-BFC8-79D658A71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533479"/>
            <a:ext cx="5760640" cy="57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47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16C5B5B-CD74-4321-AF17-C3E64A1DB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57" y="939672"/>
            <a:ext cx="7506086" cy="49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28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498647B-C34A-4427-AD7B-F93C34F4A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90" y="917446"/>
            <a:ext cx="7207620" cy="50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42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57ADE3C-E1DF-467C-A743-C0693418A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086"/>
            <a:ext cx="9144000" cy="502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07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4FFFF41-2076-4C4A-B073-8CE263028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318"/>
            <a:ext cx="9144000" cy="418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34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3BBEBD1-2A31-473B-B69C-C25399CB7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2106"/>
            <a:ext cx="9144000" cy="243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9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689F503-843C-41D7-80D4-C3CAAF94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679"/>
            <a:ext cx="9144000" cy="313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84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EC7FD43-F5D2-46DB-B6D7-ADAC87200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982"/>
            <a:ext cx="9144000" cy="46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43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A94CE-6669-8C57-28A2-03F9B1C73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Hormonforstyrrende stoffer</a:t>
            </a:r>
          </a:p>
        </p:txBody>
      </p:sp>
    </p:spTree>
    <p:extLst>
      <p:ext uri="{BB962C8B-B14F-4D97-AF65-F5344CB8AC3E}">
        <p14:creationId xmlns:p14="http://schemas.microsoft.com/office/powerpoint/2010/main" val="1439192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A97594B8-9ECC-46A7-A073-14B5FEB786EF}"/>
              </a:ext>
            </a:extLst>
          </p:cNvPr>
          <p:cNvSpPr txBox="1"/>
          <p:nvPr/>
        </p:nvSpPr>
        <p:spPr>
          <a:xfrm>
            <a:off x="2307566" y="1827722"/>
            <a:ext cx="4528868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dirty="0"/>
              <a:t>Hormonforstyrrende stoffer:</a:t>
            </a:r>
          </a:p>
          <a:p>
            <a:endParaRPr lang="da-DK" sz="2700" dirty="0"/>
          </a:p>
          <a:p>
            <a:r>
              <a:rPr lang="da-DK" sz="2700" dirty="0" err="1"/>
              <a:t>Østradiol</a:t>
            </a:r>
            <a:r>
              <a:rPr lang="da-DK" sz="2700" dirty="0"/>
              <a:t> (p-piller)</a:t>
            </a:r>
          </a:p>
          <a:p>
            <a:r>
              <a:rPr lang="da-DK" sz="2700" dirty="0"/>
              <a:t>Ftalater (blødt plastik)</a:t>
            </a:r>
          </a:p>
          <a:p>
            <a:r>
              <a:rPr lang="da-DK" sz="2700" dirty="0"/>
              <a:t>Parabener (cremer)</a:t>
            </a:r>
          </a:p>
          <a:p>
            <a:r>
              <a:rPr lang="da-DK" sz="2700" dirty="0"/>
              <a:t>Bisphenol A (metaldåser)</a:t>
            </a:r>
          </a:p>
          <a:p>
            <a:endParaRPr lang="da-DK" sz="2700" dirty="0"/>
          </a:p>
          <a:p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201436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oaktivator.systime.dk/typo3temp/pics/3a70af4d31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5000660" cy="4857784"/>
          </a:xfrm>
          <a:prstGeom prst="rect">
            <a:avLst/>
          </a:prstGeom>
          <a:noFill/>
        </p:spPr>
      </p:pic>
      <p:sp>
        <p:nvSpPr>
          <p:cNvPr id="3" name="Rektangel 2"/>
          <p:cNvSpPr/>
          <p:nvPr/>
        </p:nvSpPr>
        <p:spPr>
          <a:xfrm>
            <a:off x="5429224" y="1142984"/>
            <a:ext cx="37147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/>
              <a:t>Hormoners virkemekanisme. Kønshormoners (steroidhormoner) virkemekanisme er vist til højre sammen med mekanismen for skjoldbruskkirtelhormonet. De går igennem cellemembranen og kontakter en receptor inde i cellen. Dette resulterer i dannelse af proteiner.  Til venstre ses hvorledes andre hormoner virker. De kan ikke trænge gennem cellemembranen og må derfor kontakte en receptor, der sidder i membranen. Dette resulterer i dannelsen af signal molekyler inde i cellen. Hormonet og signalmolekylet kaldes henholdsvis 1. </a:t>
            </a:r>
            <a:r>
              <a:rPr lang="da-DK" sz="1600" dirty="0" err="1"/>
              <a:t>st</a:t>
            </a:r>
            <a:r>
              <a:rPr lang="da-DK" sz="1600" dirty="0"/>
              <a:t> </a:t>
            </a:r>
            <a:r>
              <a:rPr lang="da-DK" sz="1600" dirty="0" err="1"/>
              <a:t>messenger</a:t>
            </a:r>
            <a:r>
              <a:rPr lang="da-DK" sz="1600" dirty="0"/>
              <a:t> og 2. </a:t>
            </a:r>
            <a:r>
              <a:rPr lang="da-DK" sz="1600" dirty="0" err="1"/>
              <a:t>nd</a:t>
            </a:r>
            <a:r>
              <a:rPr lang="da-DK" sz="1600" dirty="0"/>
              <a:t> </a:t>
            </a:r>
            <a:r>
              <a:rPr lang="da-DK" sz="1600" dirty="0" err="1"/>
              <a:t>messenger</a:t>
            </a:r>
            <a:r>
              <a:rPr lang="da-DK" sz="1600" dirty="0"/>
              <a:t>. Signalmolekylerne aktiverer nogle processer inde i cellen.   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6127C760-F854-7530-7483-033BF26ADD37}"/>
              </a:ext>
            </a:extLst>
          </p:cNvPr>
          <p:cNvSpPr txBox="1"/>
          <p:nvPr/>
        </p:nvSpPr>
        <p:spPr>
          <a:xfrm>
            <a:off x="2680658" y="1213691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350" dirty="0">
                <a:hlinkClick r:id="rId2"/>
              </a:rPr>
              <a:t>Hvad er hormonforstyrrende stoffer? (videnskab.dk)</a:t>
            </a:r>
            <a:endParaRPr lang="da-DK" sz="135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0F2E214B-D2F7-3F20-2196-964207BAB5D4}"/>
              </a:ext>
            </a:extLst>
          </p:cNvPr>
          <p:cNvSpPr txBox="1"/>
          <p:nvPr/>
        </p:nvSpPr>
        <p:spPr>
          <a:xfrm>
            <a:off x="3094187" y="3357901"/>
            <a:ext cx="457092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350" dirty="0">
                <a:hlinkClick r:id="rId3"/>
              </a:rPr>
              <a:t>AN3_2013.indd (aktuelnaturvidenskab.dk)</a:t>
            </a:r>
            <a:endParaRPr lang="da-DK" sz="1350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9EA87C1-81F0-F3B0-A22A-39BAABAD7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92" y="3702301"/>
            <a:ext cx="2743341" cy="188604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2B8D89CA-0406-55DA-366D-3BA928338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864" y="3771804"/>
            <a:ext cx="4762745" cy="196701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AC3160D3-5219-CB7C-FA09-45DB12C67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274" y="1493836"/>
            <a:ext cx="4571999" cy="166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2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0AA04456-D58A-89DC-4DDF-36460C1E85ED}"/>
              </a:ext>
            </a:extLst>
          </p:cNvPr>
          <p:cNvSpPr txBox="1"/>
          <p:nvPr/>
        </p:nvSpPr>
        <p:spPr>
          <a:xfrm>
            <a:off x="2421866" y="1439778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350" dirty="0">
                <a:hlinkClick r:id="rId2"/>
              </a:rPr>
              <a:t>Hormonforstyrrende stoffer får mænds anus til at kravle frem mod penis (videnskab.dk)</a:t>
            </a:r>
            <a:endParaRPr lang="da-DK" sz="135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1BDDAD5-D0E8-C155-AEA1-C219E040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3" y="2821563"/>
            <a:ext cx="3868737" cy="153836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76E249B-7830-72AF-8E21-9D6B41947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866" y="2983496"/>
            <a:ext cx="4324572" cy="13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79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EB28C932-05C8-0201-DAB2-43AACE6AF2F8}"/>
              </a:ext>
            </a:extLst>
          </p:cNvPr>
          <p:cNvSpPr txBox="1"/>
          <p:nvPr/>
        </p:nvSpPr>
        <p:spPr>
          <a:xfrm>
            <a:off x="2188953" y="125898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350" dirty="0">
                <a:hlinkClick r:id="rId2"/>
              </a:rPr>
              <a:t>Hvad er hormonforstyrrende stoffer? (videnskab.dk)</a:t>
            </a:r>
            <a:endParaRPr lang="da-DK" sz="135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F77D5E1-EAC8-C43D-B4F3-610341F26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842" y="3737588"/>
            <a:ext cx="2595424" cy="175791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A6015F5-D74B-DDDF-0AD8-F48145FD7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948" y="4536721"/>
            <a:ext cx="3552839" cy="106229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F1DF86B-7EC3-FB30-1B32-2A128354B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940" y="3749393"/>
            <a:ext cx="3280532" cy="78732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51CAD679-3653-98A0-62FD-21BDC27E8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288" y="1767870"/>
            <a:ext cx="3059552" cy="1737826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8961297A-6E92-FD46-8E60-622324429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" y="1741458"/>
            <a:ext cx="3859652" cy="18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62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32E1161-3962-0F00-A863-97745416C5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11" y="1215390"/>
            <a:ext cx="3138250" cy="46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28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1385C25-A6A4-D599-A194-8FF90628943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183005"/>
            <a:ext cx="4381500" cy="424815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A2DB034-F822-1087-B523-D43FC254C6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96" y="2061210"/>
            <a:ext cx="3189685" cy="26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97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DA89DF16-4AD0-2D60-A65A-92DB1569D440}"/>
              </a:ext>
            </a:extLst>
          </p:cNvPr>
          <p:cNvSpPr txBox="1"/>
          <p:nvPr/>
        </p:nvSpPr>
        <p:spPr>
          <a:xfrm>
            <a:off x="2286539" y="1796570"/>
            <a:ext cx="45709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350" dirty="0"/>
              <a:t>https://taenk.dk/forbrugerliv/familieliv/ftalater-forbuddet-fungerer-ikke-som-det-skal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CDFCFFB-ECBA-DF9D-54E4-536AA2089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539" y="2321397"/>
            <a:ext cx="4216752" cy="325624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27D7CBF-CA74-365C-C491-9CC704F1C8D0}"/>
              </a:ext>
            </a:extLst>
          </p:cNvPr>
          <p:cNvSpPr txBox="1"/>
          <p:nvPr/>
        </p:nvSpPr>
        <p:spPr>
          <a:xfrm>
            <a:off x="3707203" y="1232441"/>
            <a:ext cx="7016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dirty="0"/>
              <a:t>ftalater</a:t>
            </a:r>
          </a:p>
        </p:txBody>
      </p:sp>
    </p:spTree>
    <p:extLst>
      <p:ext uri="{BB962C8B-B14F-4D97-AF65-F5344CB8AC3E}">
        <p14:creationId xmlns:p14="http://schemas.microsoft.com/office/powerpoint/2010/main" val="1198163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D67AC88-43F7-A47C-C086-5B879463F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2200815"/>
            <a:ext cx="8665845" cy="337732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3946997-57FA-B47A-761C-B9DF37BB4C07}"/>
              </a:ext>
            </a:extLst>
          </p:cNvPr>
          <p:cNvSpPr txBox="1"/>
          <p:nvPr/>
        </p:nvSpPr>
        <p:spPr>
          <a:xfrm>
            <a:off x="2486025" y="1407428"/>
            <a:ext cx="45709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350" dirty="0">
                <a:hlinkClick r:id="rId3"/>
              </a:rPr>
              <a:t>Cocktaileffekter og hormonforstyrrende stoffer - Miljøstyrelsen (mst.dk)</a:t>
            </a:r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3793243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1367C1E-1764-61C4-5A8C-A16EC8454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861" y="2235435"/>
            <a:ext cx="5896278" cy="321009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8FE62E3-10CE-D8DD-8D28-565A74FD3C11}"/>
              </a:ext>
            </a:extLst>
          </p:cNvPr>
          <p:cNvSpPr txBox="1"/>
          <p:nvPr/>
        </p:nvSpPr>
        <p:spPr>
          <a:xfrm>
            <a:off x="3674853" y="1568929"/>
            <a:ext cx="13759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dirty="0" err="1"/>
              <a:t>Biomagnifikation</a:t>
            </a:r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2391987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morfosa.org/medweb/endokronologi/hormonsystemet-filer/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357166"/>
            <a:ext cx="4695825" cy="5715000"/>
          </a:xfrm>
          <a:prstGeom prst="rect">
            <a:avLst/>
          </a:prstGeom>
          <a:noFill/>
        </p:spPr>
      </p:pic>
      <p:sp>
        <p:nvSpPr>
          <p:cNvPr id="3" name="Tekstboks 2"/>
          <p:cNvSpPr txBox="1"/>
          <p:nvPr/>
        </p:nvSpPr>
        <p:spPr>
          <a:xfrm>
            <a:off x="6858016" y="1357298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Hormoner der reguleres fra hypofysen.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71500"/>
            <a:ext cx="7200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17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ubsites.egaa-gym.dk/nr/biologi/Roholt/Hjemmeside/Undervisning%20online/Hormoner/binyrer/steroid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1075" y="-74510900"/>
            <a:ext cx="4229100" cy="5038725"/>
          </a:xfrm>
          <a:prstGeom prst="rect">
            <a:avLst/>
          </a:prstGeom>
          <a:noFill/>
        </p:spPr>
      </p:pic>
      <p:pic>
        <p:nvPicPr>
          <p:cNvPr id="1028" name="Picture 4" descr="http://subsites.egaa-gym.dk/nr/biologi/Roholt/Hjemmeside/Undervisning%20online/Hormoner/binyrer/steroid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800"/>
            <a:ext cx="3929090" cy="4681281"/>
          </a:xfrm>
          <a:prstGeom prst="rect">
            <a:avLst/>
          </a:prstGeom>
          <a:noFill/>
        </p:spPr>
      </p:pic>
      <p:pic>
        <p:nvPicPr>
          <p:cNvPr id="1030" name="Picture 6" descr="http://www.bigroncoleman.com/media/Gal_Feb02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857232"/>
            <a:ext cx="3470526" cy="5067294"/>
          </a:xfrm>
          <a:prstGeom prst="rect">
            <a:avLst/>
          </a:prstGeom>
          <a:noFill/>
        </p:spPr>
      </p:pic>
      <p:sp>
        <p:nvSpPr>
          <p:cNvPr id="6" name="Tekstboks 5"/>
          <p:cNvSpPr txBox="1"/>
          <p:nvPr/>
        </p:nvSpPr>
        <p:spPr>
          <a:xfrm>
            <a:off x="642910" y="5929330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Hormoner der er udledt af kolesterol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FC034D27-60AB-49F2-944E-1B689653B76D}"/>
              </a:ext>
            </a:extLst>
          </p:cNvPr>
          <p:cNvSpPr txBox="1"/>
          <p:nvPr/>
        </p:nvSpPr>
        <p:spPr>
          <a:xfrm>
            <a:off x="2627784" y="11247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https://www.youtube.com/watch?v=-S_vQZDH9hY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70E9E39-1D90-9C1D-047C-E2E1F6101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420888"/>
            <a:ext cx="5148064" cy="288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4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CE6BD4A-ACB9-48E6-AB72-EF41A87B3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08720"/>
            <a:ext cx="1730241" cy="5425446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6FFB96D-6D1D-433B-95CB-B8E99B53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772816"/>
            <a:ext cx="5494411" cy="347203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83342DB-AA23-447C-B32F-23DE1A7E05AB}"/>
              </a:ext>
            </a:extLst>
          </p:cNvPr>
          <p:cNvSpPr txBox="1"/>
          <p:nvPr/>
        </p:nvSpPr>
        <p:spPr>
          <a:xfrm>
            <a:off x="2915816" y="5410836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Video </a:t>
            </a:r>
          </a:p>
          <a:p>
            <a:r>
              <a:rPr lang="da-DK" dirty="0"/>
              <a:t>https://www.youtube.com/watch?v=Qm3uQYkrdVw&amp;t=510s</a:t>
            </a:r>
          </a:p>
        </p:txBody>
      </p:sp>
    </p:spTree>
    <p:extLst>
      <p:ext uri="{BB962C8B-B14F-4D97-AF65-F5344CB8AC3E}">
        <p14:creationId xmlns:p14="http://schemas.microsoft.com/office/powerpoint/2010/main" val="4228328321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Microsoft Office PowerPoint</Application>
  <PresentationFormat>Skærmshow (4:3)</PresentationFormat>
  <Paragraphs>45</Paragraphs>
  <Slides>47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47</vt:i4>
      </vt:variant>
    </vt:vector>
  </HeadingPairs>
  <TitlesOfParts>
    <vt:vector size="51" baseType="lpstr">
      <vt:lpstr>Arial</vt:lpstr>
      <vt:lpstr>Calibri</vt:lpstr>
      <vt:lpstr>Wingdings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Østrogen og progesteron </vt:lpstr>
      <vt:lpstr>PowerPoint-præsentation</vt:lpstr>
      <vt:lpstr>FSH og LH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Hormonforstyrrende stoffer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JP</dc:creator>
  <cp:lastModifiedBy>Jane Dørffler Pedersen</cp:lastModifiedBy>
  <cp:revision>41</cp:revision>
  <dcterms:created xsi:type="dcterms:W3CDTF">2010-05-07T18:15:01Z</dcterms:created>
  <dcterms:modified xsi:type="dcterms:W3CDTF">2025-10-06T11:05:13Z</dcterms:modified>
</cp:coreProperties>
</file>