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57" r:id="rId5"/>
    <p:sldId id="276" r:id="rId6"/>
    <p:sldId id="258" r:id="rId7"/>
    <p:sldId id="262" r:id="rId8"/>
    <p:sldId id="265" r:id="rId9"/>
    <p:sldId id="268" r:id="rId10"/>
    <p:sldId id="271" r:id="rId11"/>
    <p:sldId id="269" r:id="rId12"/>
    <p:sldId id="270" r:id="rId13"/>
    <p:sldId id="267" r:id="rId14"/>
    <p:sldId id="272" r:id="rId15"/>
    <p:sldId id="273" r:id="rId16"/>
    <p:sldId id="274" r:id="rId17"/>
    <p:sldId id="275" r:id="rId18"/>
    <p:sldId id="266" r:id="rId1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1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F75E-80B9-4B07-AA58-3DFEB5DDDA2B}" type="datetimeFigureOut">
              <a:rPr lang="da-DK" smtClean="0"/>
              <a:t>03-03-2025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3DD8-E4F8-492A-B453-99D9075CDA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094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F75E-80B9-4B07-AA58-3DFEB5DDDA2B}" type="datetimeFigureOut">
              <a:rPr lang="da-DK" smtClean="0"/>
              <a:t>03-03-2025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3DD8-E4F8-492A-B453-99D9075CDA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413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F75E-80B9-4B07-AA58-3DFEB5DDDA2B}" type="datetimeFigureOut">
              <a:rPr lang="da-DK" smtClean="0"/>
              <a:t>03-03-2025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3DD8-E4F8-492A-B453-99D9075CDA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445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F75E-80B9-4B07-AA58-3DFEB5DDDA2B}" type="datetimeFigureOut">
              <a:rPr lang="da-DK" smtClean="0"/>
              <a:t>03-03-2025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3DD8-E4F8-492A-B453-99D9075CDA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61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F75E-80B9-4B07-AA58-3DFEB5DDDA2B}" type="datetimeFigureOut">
              <a:rPr lang="da-DK" smtClean="0"/>
              <a:t>03-03-2025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3DD8-E4F8-492A-B453-99D9075CDA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017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F75E-80B9-4B07-AA58-3DFEB5DDDA2B}" type="datetimeFigureOut">
              <a:rPr lang="da-DK" smtClean="0"/>
              <a:t>03-03-2025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3DD8-E4F8-492A-B453-99D9075CDA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761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F75E-80B9-4B07-AA58-3DFEB5DDDA2B}" type="datetimeFigureOut">
              <a:rPr lang="da-DK" smtClean="0"/>
              <a:t>03-03-2025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3DD8-E4F8-492A-B453-99D9075CDA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2478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F75E-80B9-4B07-AA58-3DFEB5DDDA2B}" type="datetimeFigureOut">
              <a:rPr lang="da-DK" smtClean="0"/>
              <a:t>03-03-2025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3DD8-E4F8-492A-B453-99D9075CDA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631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F75E-80B9-4B07-AA58-3DFEB5DDDA2B}" type="datetimeFigureOut">
              <a:rPr lang="da-DK" smtClean="0"/>
              <a:t>03-03-2025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3DD8-E4F8-492A-B453-99D9075CDA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990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F75E-80B9-4B07-AA58-3DFEB5DDDA2B}" type="datetimeFigureOut">
              <a:rPr lang="da-DK" smtClean="0"/>
              <a:t>03-03-2025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3DD8-E4F8-492A-B453-99D9075CDA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501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F75E-80B9-4B07-AA58-3DFEB5DDDA2B}" type="datetimeFigureOut">
              <a:rPr lang="da-DK" smtClean="0"/>
              <a:t>03-03-2025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3DD8-E4F8-492A-B453-99D9075CDA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926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9F75E-80B9-4B07-AA58-3DFEB5DDDA2B}" type="datetimeFigureOut">
              <a:rPr lang="da-DK" smtClean="0"/>
              <a:t>03-03-2025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F3DD8-E4F8-492A-B453-99D9075CDA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99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biologibogen.systime.dk/fileadmin/filer/figurer/Figur7.17b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hnkyrk.com/DNAreplication.html" TargetMode="External"/><Relationship Id="rId2" Type="http://schemas.openxmlformats.org/officeDocument/2006/relationships/hyperlink" Target="http://www.biokemibogen.dk/animationer/replikationafdna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tolaf.edu/people/giannini/flashanimat/molgenetics/dna-rna2.sw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4800" b="1" dirty="0">
                <a:solidFill>
                  <a:srgbClr val="FF0000"/>
                </a:solidFill>
              </a:rPr>
              <a:t>DNA</a:t>
            </a:r>
          </a:p>
        </p:txBody>
      </p:sp>
    </p:spTree>
    <p:extLst>
      <p:ext uri="{BB962C8B-B14F-4D97-AF65-F5344CB8AC3E}">
        <p14:creationId xmlns:p14="http://schemas.microsoft.com/office/powerpoint/2010/main" val="3135124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1641800" y="980727"/>
            <a:ext cx="63475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400" dirty="0">
                <a:solidFill>
                  <a:srgbClr val="FF0000"/>
                </a:solidFill>
              </a:rPr>
              <a:t>Opgave</a:t>
            </a:r>
          </a:p>
          <a:p>
            <a:pPr algn="ctr"/>
            <a:endParaRPr lang="da-DK" sz="2400" dirty="0">
              <a:solidFill>
                <a:srgbClr val="FF0000"/>
              </a:solidFill>
            </a:endParaRPr>
          </a:p>
          <a:p>
            <a:r>
              <a:rPr lang="da-DK" sz="2400" dirty="0"/>
              <a:t>Udfyld den baserne for den modsatte DNA streng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3059832" y="2636912"/>
            <a:ext cx="316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ACG GAA TCT CGA TCA ATT GGT</a:t>
            </a:r>
          </a:p>
        </p:txBody>
      </p:sp>
    </p:spTree>
    <p:extLst>
      <p:ext uri="{BB962C8B-B14F-4D97-AF65-F5344CB8AC3E}">
        <p14:creationId xmlns:p14="http://schemas.microsoft.com/office/powerpoint/2010/main" val="934856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1589774" y="476672"/>
            <a:ext cx="554461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FF0000"/>
                </a:solidFill>
              </a:rPr>
              <a:t>Opsummering af DNA</a:t>
            </a:r>
          </a:p>
          <a:p>
            <a:endParaRPr lang="da-DK" dirty="0"/>
          </a:p>
          <a:p>
            <a:r>
              <a:rPr lang="da-DK" dirty="0"/>
              <a:t>1: baser:</a:t>
            </a:r>
          </a:p>
          <a:p>
            <a:r>
              <a:rPr lang="da-DK" dirty="0"/>
              <a:t>-</a:t>
            </a:r>
          </a:p>
          <a:p>
            <a:r>
              <a:rPr lang="da-DK" dirty="0"/>
              <a:t>-</a:t>
            </a:r>
          </a:p>
          <a:p>
            <a:r>
              <a:rPr lang="da-DK" dirty="0"/>
              <a:t>-</a:t>
            </a:r>
          </a:p>
          <a:p>
            <a:r>
              <a:rPr lang="da-DK" dirty="0"/>
              <a:t>-</a:t>
            </a:r>
          </a:p>
          <a:p>
            <a:endParaRPr lang="da-DK" dirty="0"/>
          </a:p>
          <a:p>
            <a:r>
              <a:rPr lang="da-DK" dirty="0"/>
              <a:t>Hvem baseparer?</a:t>
            </a:r>
          </a:p>
          <a:p>
            <a:r>
              <a:rPr lang="da-DK" dirty="0"/>
              <a:t>-</a:t>
            </a:r>
          </a:p>
          <a:p>
            <a:r>
              <a:rPr lang="da-DK" dirty="0"/>
              <a:t>-</a:t>
            </a:r>
          </a:p>
          <a:p>
            <a:endParaRPr lang="da-DK" dirty="0"/>
          </a:p>
          <a:p>
            <a:r>
              <a:rPr lang="da-DK" dirty="0"/>
              <a:t>Sukkermolekyle:</a:t>
            </a:r>
          </a:p>
          <a:p>
            <a:r>
              <a:rPr lang="da-DK" dirty="0"/>
              <a:t>-</a:t>
            </a:r>
          </a:p>
          <a:p>
            <a:endParaRPr lang="da-DK" dirty="0"/>
          </a:p>
          <a:p>
            <a:r>
              <a:rPr lang="da-DK" dirty="0"/>
              <a:t>Hvad hedder det sidste molekyle i bagkæden?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Hvad hedder en base, et sukkermolekyle og en fosfat?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97598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2699792" y="1844824"/>
            <a:ext cx="532859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>
                <a:solidFill>
                  <a:srgbClr val="FF0000"/>
                </a:solidFill>
              </a:rPr>
              <a:t>Protein syntesen</a:t>
            </a:r>
          </a:p>
          <a:p>
            <a:endParaRPr lang="da-DK" dirty="0"/>
          </a:p>
          <a:p>
            <a:r>
              <a:rPr lang="da-DK" sz="2400" dirty="0"/>
              <a:t>Når cellen har brug for et protein, afkodes DNA materialet og aminosyrerne placeres i en bestemt rækkefølge</a:t>
            </a:r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1538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5" t="40300" r="22626" b="25742"/>
          <a:stretch>
            <a:fillRect/>
          </a:stretch>
        </p:blipFill>
        <p:spPr bwMode="auto">
          <a:xfrm>
            <a:off x="1104900" y="980728"/>
            <a:ext cx="69342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101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3041123" y="980727"/>
            <a:ext cx="35489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400" dirty="0">
                <a:solidFill>
                  <a:srgbClr val="FF0000"/>
                </a:solidFill>
              </a:rPr>
              <a:t>Opgave</a:t>
            </a:r>
          </a:p>
          <a:p>
            <a:pPr algn="ctr"/>
            <a:endParaRPr lang="da-DK" sz="2400" dirty="0">
              <a:solidFill>
                <a:srgbClr val="FF0000"/>
              </a:solidFill>
            </a:endParaRPr>
          </a:p>
          <a:p>
            <a:r>
              <a:rPr lang="da-DK" sz="2400" dirty="0"/>
              <a:t>Bestem baserne for m RNA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1979712" y="2636911"/>
            <a:ext cx="5211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DNA:        ACG GAA TCT CGA TCA ATT GGT</a:t>
            </a:r>
          </a:p>
          <a:p>
            <a:r>
              <a:rPr lang="da-DK" dirty="0"/>
              <a:t>                 TGC CTT AGA GCT AGT TAA CCA</a:t>
            </a:r>
          </a:p>
          <a:p>
            <a:endParaRPr lang="da-DK" dirty="0"/>
          </a:p>
          <a:p>
            <a:r>
              <a:rPr lang="da-DK" dirty="0" err="1"/>
              <a:t>mRNA</a:t>
            </a:r>
            <a:r>
              <a:rPr lang="da-DK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12549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ur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628" y="1844825"/>
            <a:ext cx="6245725" cy="357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iologibogen.systime.dk/fileadmin/filer/figurer/Figur7.17b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92897"/>
            <a:ext cx="3055615" cy="563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877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2494408" y="980727"/>
            <a:ext cx="46423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400" dirty="0">
                <a:solidFill>
                  <a:srgbClr val="FF0000"/>
                </a:solidFill>
              </a:rPr>
              <a:t>Opgave</a:t>
            </a:r>
          </a:p>
          <a:p>
            <a:pPr algn="ctr"/>
            <a:endParaRPr lang="da-DK" sz="2400" dirty="0">
              <a:solidFill>
                <a:srgbClr val="FF0000"/>
              </a:solidFill>
            </a:endParaRPr>
          </a:p>
          <a:p>
            <a:r>
              <a:rPr lang="da-DK" sz="2400" dirty="0"/>
              <a:t>Bestem aminosyrerne ud fra </a:t>
            </a:r>
            <a:r>
              <a:rPr lang="da-DK" sz="2400" dirty="0" err="1"/>
              <a:t>mRNA</a:t>
            </a:r>
            <a:endParaRPr lang="da-DK" sz="2400" dirty="0"/>
          </a:p>
        </p:txBody>
      </p:sp>
      <p:sp>
        <p:nvSpPr>
          <p:cNvPr id="4" name="Tekstboks 3"/>
          <p:cNvSpPr txBox="1"/>
          <p:nvPr/>
        </p:nvSpPr>
        <p:spPr>
          <a:xfrm>
            <a:off x="1979712" y="2636911"/>
            <a:ext cx="52112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DNA:                  ACG GAA TCT CGA TCA ATT GGT</a:t>
            </a:r>
          </a:p>
          <a:p>
            <a:r>
              <a:rPr lang="da-DK" dirty="0"/>
              <a:t>                           TGC CTT AGA GCT AGT TAA CCA</a:t>
            </a:r>
          </a:p>
          <a:p>
            <a:endParaRPr lang="da-DK" dirty="0"/>
          </a:p>
          <a:p>
            <a:r>
              <a:rPr lang="da-DK" dirty="0" err="1"/>
              <a:t>mRNA</a:t>
            </a:r>
            <a:r>
              <a:rPr lang="da-DK" dirty="0"/>
              <a:t>:              </a:t>
            </a:r>
            <a:r>
              <a:rPr lang="da-DK" dirty="0">
                <a:solidFill>
                  <a:srgbClr val="FF0000"/>
                </a:solidFill>
              </a:rPr>
              <a:t>ACG GAA UCU CGA UCA AUU GGU</a:t>
            </a:r>
          </a:p>
          <a:p>
            <a:endParaRPr lang="da-DK" dirty="0">
              <a:solidFill>
                <a:srgbClr val="FF0000"/>
              </a:solidFill>
            </a:endParaRPr>
          </a:p>
          <a:p>
            <a:endParaRPr lang="da-DK" dirty="0">
              <a:solidFill>
                <a:srgbClr val="FF0000"/>
              </a:solidFill>
            </a:endParaRPr>
          </a:p>
          <a:p>
            <a:r>
              <a:rPr lang="da-DK" dirty="0">
                <a:solidFill>
                  <a:srgbClr val="FF0000"/>
                </a:solidFill>
              </a:rPr>
              <a:t>Aminosyrer:</a:t>
            </a:r>
          </a:p>
          <a:p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22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/>
          <p:nvPr/>
        </p:nvPicPr>
        <p:blipFill rotWithShape="1">
          <a:blip r:embed="rId2"/>
          <a:srcRect l="-623" t="55571" r="1401" b="679"/>
          <a:stretch/>
        </p:blipFill>
        <p:spPr bwMode="auto">
          <a:xfrm>
            <a:off x="899592" y="3068960"/>
            <a:ext cx="7488831" cy="267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2267744" y="127805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Hvordan kan </a:t>
            </a:r>
            <a:r>
              <a:rPr lang="da-DK" b="1" dirty="0" err="1"/>
              <a:t>mRNA</a:t>
            </a:r>
            <a:r>
              <a:rPr lang="da-DK" b="1" dirty="0"/>
              <a:t> se ud?</a:t>
            </a:r>
          </a:p>
        </p:txBody>
      </p:sp>
    </p:spTree>
    <p:extLst>
      <p:ext uri="{BB962C8B-B14F-4D97-AF65-F5344CB8AC3E}">
        <p14:creationId xmlns:p14="http://schemas.microsoft.com/office/powerpoint/2010/main" val="1860951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68325"/>
            <a:ext cx="7776864" cy="42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2588688" y="87653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>
                <a:solidFill>
                  <a:srgbClr val="FF0000"/>
                </a:solidFill>
              </a:rPr>
              <a:t>Mutationer</a:t>
            </a:r>
          </a:p>
        </p:txBody>
      </p:sp>
    </p:spTree>
    <p:extLst>
      <p:ext uri="{BB962C8B-B14F-4D97-AF65-F5344CB8AC3E}">
        <p14:creationId xmlns:p14="http://schemas.microsoft.com/office/powerpoint/2010/main" val="384159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5858966" cy="492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75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115616" y="1028343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000" dirty="0">
                <a:solidFill>
                  <a:srgbClr val="FF0000"/>
                </a:solidFill>
              </a:rPr>
              <a:t>Animationer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DNA:</a:t>
            </a:r>
          </a:p>
          <a:p>
            <a:r>
              <a:rPr lang="da-DK" u="sng" dirty="0">
                <a:hlinkClick r:id="rId2"/>
              </a:rPr>
              <a:t>http://www.biokemibogen.dk/animationer/replikationafdna/</a:t>
            </a:r>
            <a:endParaRPr lang="da-DK" dirty="0"/>
          </a:p>
          <a:p>
            <a:r>
              <a:rPr lang="da-DK" u="sng" dirty="0">
                <a:hlinkClick r:id="rId3"/>
              </a:rPr>
              <a:t>http://www.johnkyrk.com/DNAreplication.html</a:t>
            </a:r>
            <a:endParaRPr lang="da-DK" dirty="0"/>
          </a:p>
          <a:p>
            <a:endParaRPr lang="en-US" dirty="0"/>
          </a:p>
          <a:p>
            <a:r>
              <a:rPr lang="en-US" dirty="0" err="1"/>
              <a:t>Replikation</a:t>
            </a:r>
            <a:r>
              <a:rPr lang="en-US" dirty="0"/>
              <a:t> animation</a:t>
            </a:r>
            <a:endParaRPr lang="da-DK" dirty="0"/>
          </a:p>
          <a:p>
            <a:r>
              <a:rPr lang="en-US" u="sng" dirty="0">
                <a:hlinkClick r:id="rId4"/>
              </a:rPr>
              <a:t>http://www.stolaf.edu/people/giannini/flashanimat/molgenetics/dna-rna2.swf</a:t>
            </a:r>
            <a:r>
              <a:rPr lang="en-US" u="sng" dirty="0"/>
              <a:t> </a:t>
            </a:r>
          </a:p>
          <a:p>
            <a:endParaRPr lang="da-DK" dirty="0"/>
          </a:p>
          <a:p>
            <a:r>
              <a:rPr lang="en-US" dirty="0"/>
              <a:t> </a:t>
            </a:r>
            <a:endParaRPr lang="da-DK" dirty="0"/>
          </a:p>
          <a:p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031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352716" cy="39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902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8E0E15B-F3BA-4DB0-265D-B9BFCF5EC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692696"/>
            <a:ext cx="7396169" cy="478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56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69" y="448770"/>
            <a:ext cx="5490375" cy="528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177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08720"/>
            <a:ext cx="3444974" cy="516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855210" y="2132856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solidFill>
                  <a:srgbClr val="FF0000"/>
                </a:solidFill>
              </a:rPr>
              <a:t>DNA</a:t>
            </a:r>
          </a:p>
          <a:p>
            <a:pPr algn="ctr"/>
            <a:r>
              <a:rPr lang="da-DK" sz="2400" dirty="0">
                <a:solidFill>
                  <a:srgbClr val="FF0000"/>
                </a:solidFill>
              </a:rPr>
              <a:t>REPLIKATION:</a:t>
            </a:r>
          </a:p>
          <a:p>
            <a:pPr algn="ctr"/>
            <a:endParaRPr lang="da-DK" sz="2400" dirty="0">
              <a:solidFill>
                <a:srgbClr val="FF0000"/>
              </a:solidFill>
            </a:endParaRPr>
          </a:p>
          <a:p>
            <a:pPr algn="ctr"/>
            <a:r>
              <a:rPr lang="da-DK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Fordobling af</a:t>
            </a:r>
          </a:p>
          <a:p>
            <a:pPr algn="ctr"/>
            <a:r>
              <a:rPr lang="da-DK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DNA materialet </a:t>
            </a:r>
          </a:p>
        </p:txBody>
      </p:sp>
    </p:spTree>
    <p:extLst>
      <p:ext uri="{BB962C8B-B14F-4D97-AF65-F5344CB8AC3E}">
        <p14:creationId xmlns:p14="http://schemas.microsoft.com/office/powerpoint/2010/main" val="1616050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37689"/>
            <a:ext cx="6480720" cy="570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60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5" t="53059" r="32625" b="10248"/>
          <a:stretch>
            <a:fillRect/>
          </a:stretch>
        </p:blipFill>
        <p:spPr bwMode="auto">
          <a:xfrm>
            <a:off x="1907704" y="476672"/>
            <a:ext cx="56388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487077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Skærmshow (4:3)</PresentationFormat>
  <Paragraphs>68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1" baseType="lpstr">
      <vt:lpstr>Arial</vt:lpstr>
      <vt:lpstr>Calibri</vt:lpstr>
      <vt:lpstr>Kontortema</vt:lpstr>
      <vt:lpstr>DNA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Rosborg Gymnasium og Hf-kursus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</dc:title>
  <dc:creator>Rosborg</dc:creator>
  <cp:lastModifiedBy>Jane Dørffler Pedersen</cp:lastModifiedBy>
  <cp:revision>30</cp:revision>
  <dcterms:created xsi:type="dcterms:W3CDTF">2011-01-31T20:22:13Z</dcterms:created>
  <dcterms:modified xsi:type="dcterms:W3CDTF">2025-03-10T13:27:57Z</dcterms:modified>
</cp:coreProperties>
</file>