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5" r:id="rId16"/>
    <p:sldId id="276" r:id="rId17"/>
    <p:sldId id="277" r:id="rId18"/>
    <p:sldId id="274" r:id="rId19"/>
    <p:sldId id="278" r:id="rId20"/>
    <p:sldId id="280" r:id="rId21"/>
    <p:sldId id="281" r:id="rId22"/>
    <p:sldId id="273" r:id="rId23"/>
    <p:sldId id="284" r:id="rId24"/>
    <p:sldId id="285" r:id="rId25"/>
    <p:sldId id="308" r:id="rId26"/>
    <p:sldId id="309" r:id="rId27"/>
    <p:sldId id="271" r:id="rId28"/>
    <p:sldId id="310" r:id="rId29"/>
    <p:sldId id="311" r:id="rId30"/>
    <p:sldId id="312" r:id="rId31"/>
    <p:sldId id="313" r:id="rId32"/>
    <p:sldId id="270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286" r:id="rId42"/>
    <p:sldId id="300" r:id="rId43"/>
    <p:sldId id="257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5" r:id="rId52"/>
    <p:sldId id="296" r:id="rId53"/>
    <p:sldId id="297" r:id="rId54"/>
    <p:sldId id="299" r:id="rId55"/>
    <p:sldId id="302" r:id="rId56"/>
    <p:sldId id="303" r:id="rId57"/>
    <p:sldId id="304" r:id="rId58"/>
    <p:sldId id="305" r:id="rId59"/>
    <p:sldId id="306" r:id="rId60"/>
    <p:sldId id="307" r:id="rId61"/>
    <p:sldId id="301" r:id="rId62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FF099-C604-4D5C-B144-F5071D7D439C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A251B-5363-4ED3-B072-560E9BAAEEA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1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Mulige forslag</a:t>
            </a:r>
            <a:r>
              <a:rPr lang="da-DK" baseline="0" dirty="0"/>
              <a:t> til en mekanisme:</a:t>
            </a:r>
          </a:p>
          <a:p>
            <a:pPr marL="228600" indent="-228600">
              <a:buAutoNum type="arabicParenR"/>
            </a:pPr>
            <a:r>
              <a:rPr lang="da-DK" baseline="0" dirty="0"/>
              <a:t>Heat shock </a:t>
            </a:r>
            <a:r>
              <a:rPr lang="da-DK" baseline="0" dirty="0">
                <a:sym typeface="Wingdings" panose="05000000000000000000" pitchFamily="2" charset="2"/>
              </a:rPr>
              <a:t> porer i den ydre membran, som plasmider kan vandre igennem.</a:t>
            </a:r>
          </a:p>
          <a:p>
            <a:pPr marL="228600" indent="-228600">
              <a:buAutoNum type="arabicParenR"/>
            </a:pPr>
            <a:r>
              <a:rPr lang="da-DK" baseline="0" dirty="0" err="1">
                <a:sym typeface="Wingdings" panose="05000000000000000000" pitchFamily="2" charset="2"/>
              </a:rPr>
              <a:t>Depolarisering</a:t>
            </a:r>
            <a:r>
              <a:rPr lang="da-DK" baseline="0" dirty="0">
                <a:sym typeface="Wingdings" panose="05000000000000000000" pitchFamily="2" charset="2"/>
              </a:rPr>
              <a:t> af cellemembranen som favoriserer optagelse af de negativt ladede plasmider.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251B-5363-4ED3-B072-560E9BAAEEA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505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A251B-5363-4ED3-B072-560E9BAAEEA5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726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859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088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91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14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538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339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223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949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35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15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682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6ED15-2813-4683-AA83-B34F8CE7B645}" type="datetimeFigureOut">
              <a:rPr lang="da-DK" smtClean="0"/>
              <a:t>09-04-2024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9A6F-4610-4A4F-9B6A-406658EDF3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274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-b_Un-lGSW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tergodtatvide.dk/gensplejsning-af-en-bakterie/" TargetMode="External"/><Relationship Id="rId2" Type="http://schemas.openxmlformats.org/officeDocument/2006/relationships/hyperlink" Target="https://ing.dk/video/saadan-producerer-novo-insulin-16591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bioaktivator.systime.dk/javas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bioaktivator.systime.dk/javasc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bioaktivator.systime.dk/javasc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bioaktivator.systime.dk/javasc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bioaktivator.systime.dk/javasc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nYppmstxIs" TargetMode="External"/><Relationship Id="rId7" Type="http://schemas.openxmlformats.org/officeDocument/2006/relationships/image" Target="../media/image83.png"/><Relationship Id="rId2" Type="http://schemas.openxmlformats.org/officeDocument/2006/relationships/hyperlink" Target="https://www.youtube.com/watch?v=cKq1pKpSRS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hyperlink" Target="https://www.youtube.com/watch?v=zh5oH8nKQsg" TargetMode="External"/><Relationship Id="rId4" Type="http://schemas.openxmlformats.org/officeDocument/2006/relationships/hyperlink" Target="https://www.youtube.com/watch?v=xlLq1LSH98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99535" y="855405"/>
            <a:ext cx="3313470" cy="1071561"/>
          </a:xfrm>
        </p:spPr>
        <p:txBody>
          <a:bodyPr>
            <a:normAutofit/>
          </a:bodyPr>
          <a:lstStyle/>
          <a:p>
            <a:pPr algn="l"/>
            <a:r>
              <a:rPr lang="da-DK" sz="6600" b="1" dirty="0"/>
              <a:t>Kloning I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02" y="2271252"/>
            <a:ext cx="6865151" cy="254348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268361" y="4909801"/>
            <a:ext cx="303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/>
              <a:t>Dolly får – identiske kloner</a:t>
            </a:r>
          </a:p>
        </p:txBody>
      </p:sp>
    </p:spTree>
    <p:extLst>
      <p:ext uri="{BB962C8B-B14F-4D97-AF65-F5344CB8AC3E}">
        <p14:creationId xmlns:p14="http://schemas.microsoft.com/office/powerpoint/2010/main" val="396564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75304" y="294967"/>
            <a:ext cx="11127658" cy="6176963"/>
          </a:xfrm>
        </p:spPr>
        <p:txBody>
          <a:bodyPr>
            <a:normAutofit/>
          </a:bodyPr>
          <a:lstStyle/>
          <a:p>
            <a:r>
              <a:rPr lang="da-DK" sz="2400" dirty="0"/>
              <a:t>Enderne på plasmidet og genet vil binde sig sammen ved baseparring pga. de komplimentære overhangs. Der vil være et ”hul” imellem hver streng som lukkes ved ligering med DNA ligase.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/>
          <a:stretch/>
        </p:blipFill>
        <p:spPr>
          <a:xfrm>
            <a:off x="415208" y="1805692"/>
            <a:ext cx="4459340" cy="2234673"/>
          </a:xfrm>
          <a:prstGeom prst="rect">
            <a:avLst/>
          </a:prstGeom>
        </p:spPr>
      </p:pic>
      <p:pic>
        <p:nvPicPr>
          <p:cNvPr id="1028" name="Picture 4" descr="https://cdn.kastatic.org/ka-perseus-images/040fb6152fc8fc4c6407bb32323cbcf3e42300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69" y="1805692"/>
            <a:ext cx="5658874" cy="247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øjrepil 4"/>
          <p:cNvSpPr/>
          <p:nvPr/>
        </p:nvSpPr>
        <p:spPr>
          <a:xfrm>
            <a:off x="5014452" y="2241755"/>
            <a:ext cx="1563329" cy="56043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5014452" y="1632155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DNA ligase</a:t>
            </a:r>
          </a:p>
        </p:txBody>
      </p:sp>
    </p:spTree>
    <p:extLst>
      <p:ext uri="{BB962C8B-B14F-4D97-AF65-F5344CB8AC3E}">
        <p14:creationId xmlns:p14="http://schemas.microsoft.com/office/powerpoint/2010/main" val="40800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226141" y="324465"/>
                <a:ext cx="11818375" cy="61943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da-DK" sz="2400" i="1" u="sng" dirty="0"/>
                  <a:t>Reaktionen som DNA ligase katalyserer</a:t>
                </a:r>
              </a:p>
              <a:p>
                <a:r>
                  <a:rPr lang="da-DK" sz="2400" dirty="0"/>
                  <a:t>Enzymet DNA ligase katalyserer dannelsen af en </a:t>
                </a:r>
                <a:r>
                  <a:rPr lang="da-DK" sz="2400" i="1" u="sng" dirty="0"/>
                  <a:t>phosphodiester binding</a:t>
                </a:r>
                <a:r>
                  <a:rPr lang="da-DK" sz="2400" dirty="0"/>
                  <a:t> imellem en OH-gruppe på det endestillede nucleotid i den ene streng, og en phosphat-gruppe på det endestillede nucleotid i den anden streng.</a:t>
                </a:r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r>
                  <a:rPr lang="da-DK" sz="2400" dirty="0"/>
                  <a:t>Før phosphat-gruppen kan kobles sammen med OH-gruppen, skal den aktiveres.</a:t>
                </a:r>
              </a:p>
              <a:p>
                <a:r>
                  <a:rPr lang="da-DK" sz="2400" dirty="0"/>
                  <a:t>Aktiveringen sker ved reaktion med ATP, hvor en AMP gruppe sættes på phosphat-gruppen:  </a:t>
                </a:r>
                <a14:m>
                  <m:oMath xmlns:m="http://schemas.openxmlformats.org/officeDocument/2006/math"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𝐴𝑇𝑃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𝑃</m:t>
                    </m:r>
                    <m:sSubSup>
                      <m:sSubSupPr>
                        <m:ctrlPr>
                          <a:rPr lang="da-DK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p>
                    </m:sSubSup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𝑃</m:t>
                    </m:r>
                    <m:sSubSup>
                      <m:sSubSupPr>
                        <m:ctrlPr>
                          <a:rPr lang="da-DK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𝐴𝑀𝑃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a-DK" sz="2400" b="0" i="1" smtClean="0">
                        <a:latin typeface="Cambria Math" panose="02040503050406030204" pitchFamily="18" charset="0"/>
                      </a:rPr>
                      <m:t>𝑃</m:t>
                    </m:r>
                    <m:sSubSup>
                      <m:sSubSupPr>
                        <m:ctrlPr>
                          <a:rPr lang="da-DK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da-DK" sz="2400" b="0" i="1" smtClean="0">
                            <a:latin typeface="Cambria Math" panose="02040503050406030204" pitchFamily="18" charset="0"/>
                          </a:rPr>
                          <m:t>3−</m:t>
                        </m:r>
                      </m:sup>
                    </m:sSubSup>
                  </m:oMath>
                </a14:m>
                <a:endParaRPr lang="da-DK" sz="2400" dirty="0"/>
              </a:p>
              <a:p>
                <a:r>
                  <a:rPr lang="da-DK" sz="2400" dirty="0"/>
                  <a:t>Når OH-gruppen bindes til phosphat-gruppen frigives AMP.</a:t>
                </a:r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141" y="324465"/>
                <a:ext cx="11818375" cy="6194322"/>
              </a:xfrm>
              <a:blipFill>
                <a:blip r:embed="rId2"/>
                <a:stretch>
                  <a:fillRect l="-774" t="-1870" r="-87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1500" t="11564" r="5003"/>
          <a:stretch/>
        </p:blipFill>
        <p:spPr>
          <a:xfrm>
            <a:off x="226141" y="1849006"/>
            <a:ext cx="11329668" cy="2664000"/>
          </a:xfrm>
          <a:prstGeom prst="rect">
            <a:avLst/>
          </a:prstGeom>
        </p:spPr>
      </p:pic>
      <p:sp>
        <p:nvSpPr>
          <p:cNvPr id="8" name="Afrundet rektangel 7"/>
          <p:cNvSpPr/>
          <p:nvPr/>
        </p:nvSpPr>
        <p:spPr>
          <a:xfrm>
            <a:off x="589936" y="3382297"/>
            <a:ext cx="602226" cy="3834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/>
          <p:cNvSpPr/>
          <p:nvPr/>
        </p:nvSpPr>
        <p:spPr>
          <a:xfrm>
            <a:off x="1823883" y="2118851"/>
            <a:ext cx="870155" cy="8406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Afrundet rektangel 9"/>
          <p:cNvSpPr/>
          <p:nvPr/>
        </p:nvSpPr>
        <p:spPr>
          <a:xfrm>
            <a:off x="6164826" y="2192593"/>
            <a:ext cx="835739" cy="875071"/>
          </a:xfrm>
          <a:prstGeom prst="roundRect">
            <a:avLst>
              <a:gd name="adj" fmla="val 13542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19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55639" y="216310"/>
            <a:ext cx="7728155" cy="5960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i="1" u="sng" dirty="0"/>
              <a:t>Ligeringsproduktet</a:t>
            </a:r>
          </a:p>
          <a:p>
            <a:r>
              <a:rPr lang="da-DK" sz="2400" dirty="0"/>
              <a:t>Ved ligering med DNA ligase, er der mulighed for at få dannet 2 forskellige produkter:</a:t>
            </a:r>
          </a:p>
          <a:p>
            <a:endParaRPr lang="da-DK" sz="2400" dirty="0"/>
          </a:p>
          <a:p>
            <a:endParaRPr lang="da-DK" sz="2400" dirty="0"/>
          </a:p>
          <a:p>
            <a:pPr marL="914400" lvl="1" indent="-457200">
              <a:buFont typeface="+mj-lt"/>
              <a:buAutoNum type="arabicPeriod"/>
            </a:pPr>
            <a:r>
              <a:rPr lang="da-DK" b="1" dirty="0"/>
              <a:t>Et rekombinant plasmid </a:t>
            </a:r>
            <a:r>
              <a:rPr lang="da-DK" dirty="0">
                <a:sym typeface="Wingdings" panose="05000000000000000000" pitchFamily="2" charset="2"/>
              </a:rPr>
              <a:t> det ønskede produkt hvor genet er blevet indsat i plasmidet.</a:t>
            </a:r>
          </a:p>
          <a:p>
            <a:pPr marL="914400" lvl="1" indent="-457200">
              <a:buFont typeface="+mj-lt"/>
              <a:buAutoNum type="arabicPeriod"/>
            </a:pPr>
            <a:endParaRPr lang="da-DK" b="1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da-DK" b="1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da-DK" b="1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da-DK" b="1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a-DK" b="1" dirty="0">
                <a:sym typeface="Wingdings" panose="05000000000000000000" pitchFamily="2" charset="2"/>
              </a:rPr>
              <a:t>Et plasmid uden gen </a:t>
            </a:r>
            <a:r>
              <a:rPr lang="da-DK" dirty="0">
                <a:sym typeface="Wingdings" panose="05000000000000000000" pitchFamily="2" charset="2"/>
              </a:rPr>
              <a:t> dette kan ske hvis plasmidet ligerer med sig (selv-ligering).</a:t>
            </a:r>
          </a:p>
          <a:p>
            <a:pPr marL="914400" lvl="1" indent="-457200">
              <a:buFont typeface="+mj-lt"/>
              <a:buAutoNum type="arabicPeriod"/>
            </a:pPr>
            <a:endParaRPr lang="da-DK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da-DK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da-DK" dirty="0"/>
          </a:p>
          <a:p>
            <a:pPr marL="0" indent="0">
              <a:buNone/>
            </a:pPr>
            <a:endParaRPr lang="da-DK" sz="2400" dirty="0"/>
          </a:p>
        </p:txBody>
      </p:sp>
      <p:pic>
        <p:nvPicPr>
          <p:cNvPr id="2054" name="Picture 6" descr="https://cdn.kastatic.org/ka-perseus-images/ffbf3e3abadf04b1cafd56fe9f3d7976b946b16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6" t="11841" r="37186" b="20193"/>
          <a:stretch/>
        </p:blipFill>
        <p:spPr bwMode="auto">
          <a:xfrm>
            <a:off x="8740875" y="4267199"/>
            <a:ext cx="2128482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dn.kastatic.org/ka-perseus-images/ffbf3e3abadf04b1cafd56fe9f3d7976b946b16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r="69971" b="18665"/>
          <a:stretch/>
        </p:blipFill>
        <p:spPr bwMode="auto">
          <a:xfrm>
            <a:off x="8465164" y="1323046"/>
            <a:ext cx="248306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363793" y="383457"/>
                <a:ext cx="11395588" cy="622381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da-DK" sz="3200" b="1" u="sng" dirty="0"/>
                  <a:t>Kloningsforsøget – del 1</a:t>
                </a:r>
              </a:p>
              <a:p>
                <a:r>
                  <a:rPr lang="da-DK" sz="2400" dirty="0"/>
                  <a:t>I dette forsøg vil vi indsætte et DNA fragment i et pUC8 plasmid.</a:t>
                </a:r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r>
                  <a:rPr lang="da-DK" sz="2400" dirty="0"/>
                  <a:t>Ved kloning indsættes genet altid i MCR området - </a:t>
                </a:r>
                <a:r>
                  <a:rPr lang="da-DK" sz="2400" b="1" dirty="0"/>
                  <a:t>Multiple Cloning Region</a:t>
                </a:r>
                <a:r>
                  <a:rPr lang="da-DK" sz="2400" dirty="0"/>
                  <a:t> – et område med mange forskellige restriktionssites. </a:t>
                </a:r>
              </a:p>
              <a:p>
                <a:r>
                  <a:rPr lang="da-DK" sz="2400" dirty="0"/>
                  <a:t>I pUC plasmider ligger MCR området i LacZ genet (gen der koder for lactase/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-galactosidase). Det betyder, at bakterier som er transformerede med et rekombinant plasmid ikke længere er i stand til at hydrolysere lactose.</a:t>
                </a:r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793" y="383457"/>
                <a:ext cx="11395588" cy="6223819"/>
              </a:xfrm>
              <a:blipFill>
                <a:blip r:embed="rId2"/>
                <a:stretch>
                  <a:fillRect l="-1284" t="-254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t="10639" b="13976"/>
          <a:stretch/>
        </p:blipFill>
        <p:spPr>
          <a:xfrm>
            <a:off x="578413" y="1648179"/>
            <a:ext cx="4917819" cy="27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419" y="306133"/>
            <a:ext cx="10515600" cy="972062"/>
          </a:xfrm>
        </p:spPr>
        <p:txBody>
          <a:bodyPr/>
          <a:lstStyle/>
          <a:p>
            <a:r>
              <a:rPr lang="da-DK" b="1" dirty="0"/>
              <a:t>Del 2 – transformering af E. coli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67928" y="1510991"/>
            <a:ext cx="11373466" cy="5007795"/>
          </a:xfrm>
        </p:spPr>
        <p:txBody>
          <a:bodyPr>
            <a:normAutofit/>
          </a:bodyPr>
          <a:lstStyle/>
          <a:p>
            <a:r>
              <a:rPr lang="da-DK" sz="2400" dirty="0">
                <a:sym typeface="Wingdings" panose="05000000000000000000" pitchFamily="2" charset="2"/>
              </a:rPr>
              <a:t>Ved transformering (transformation) optager bakterieceller plasmider fra omgivelserne.</a:t>
            </a: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>
              <a:sym typeface="Wingdings" panose="05000000000000000000" pitchFamily="2" charset="2"/>
            </a:endParaRPr>
          </a:p>
          <a:p>
            <a:r>
              <a:rPr lang="da-DK" sz="2400" dirty="0">
                <a:sym typeface="Wingdings" panose="05000000000000000000" pitchFamily="2" charset="2"/>
              </a:rPr>
              <a:t>Transformering kan opdeles i 2 trin: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dirty="0">
                <a:sym typeface="Wingdings" panose="05000000000000000000" pitchFamily="2" charset="2"/>
              </a:rPr>
              <a:t>Binding (adhesion) af plasmidet til bakteriecellens overflade.</a:t>
            </a:r>
          </a:p>
          <a:p>
            <a:pPr marL="914400" lvl="1" indent="-457200">
              <a:buFont typeface="+mj-lt"/>
              <a:buAutoNum type="arabicPeriod"/>
            </a:pPr>
            <a:r>
              <a:rPr lang="da-DK" dirty="0">
                <a:sym typeface="Wingdings" panose="05000000000000000000" pitchFamily="2" charset="2"/>
              </a:rPr>
              <a:t>Optagelse af plasmidet over bakteriecellens cellemembran.</a:t>
            </a: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endParaRPr lang="da-DK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1" y="2306585"/>
            <a:ext cx="361622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3961" y="147484"/>
            <a:ext cx="11464413" cy="6029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u="sng" dirty="0"/>
              <a:t>Kompentence</a:t>
            </a:r>
          </a:p>
          <a:p>
            <a:r>
              <a:rPr lang="da-DK" sz="2400" dirty="0"/>
              <a:t>Indenfor mikrobiologien bruges begrebet ”kompetence” om bakteriers evne til at optage fremmed DNA (fx et plasmid) fra omgivelserne. </a:t>
            </a:r>
          </a:p>
          <a:p>
            <a:r>
              <a:rPr lang="da-DK" sz="2400" dirty="0"/>
              <a:t>Kompetente celler er altså celler, som er i stand til at optage plasmider fra omgivelserne.</a:t>
            </a:r>
          </a:p>
          <a:p>
            <a:r>
              <a:rPr lang="da-DK" sz="2400" dirty="0"/>
              <a:t>De fleste bakterier er ikke ”født” med en naturlig kompetence, men kompetence kan indføres – fx ved kemisk behandling med CaCl</a:t>
            </a:r>
            <a:r>
              <a:rPr lang="da-DK" sz="2400" baseline="-25000" dirty="0"/>
              <a:t>2</a:t>
            </a:r>
            <a:r>
              <a:rPr lang="da-DK" sz="2400" dirty="0"/>
              <a:t>.</a:t>
            </a:r>
          </a:p>
          <a:p>
            <a:endParaRPr lang="da-DK" sz="2400" dirty="0"/>
          </a:p>
          <a:p>
            <a:pPr marL="0" indent="0">
              <a:buNone/>
            </a:pPr>
            <a:r>
              <a:rPr lang="da-DK" sz="2400" b="1" u="sng" dirty="0"/>
              <a:t>Indførsel af kompetence hos E. coli</a:t>
            </a:r>
          </a:p>
          <a:p>
            <a:r>
              <a:rPr lang="da-DK" sz="2400" dirty="0"/>
              <a:t>Ubehandlede celler vil frastøde plasmider, pga. de negative phosphodiester bindinger i plasmid DNA’et og de negative phosphat-grupper i cellemembranen.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t="7764" b="4398"/>
          <a:stretch/>
        </p:blipFill>
        <p:spPr>
          <a:xfrm>
            <a:off x="353961" y="4386807"/>
            <a:ext cx="4838716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8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226142" y="206477"/>
                <a:ext cx="11127658" cy="5970486"/>
              </a:xfrm>
            </p:spPr>
            <p:txBody>
              <a:bodyPr>
                <a:normAutofit/>
              </a:bodyPr>
              <a:lstStyle/>
              <a:p>
                <a:r>
                  <a:rPr lang="da-DK" sz="2400" dirty="0"/>
                  <a:t>Når cellerne behandles med CaCl</a:t>
                </a:r>
                <a:r>
                  <a:rPr lang="da-DK" sz="2400" baseline="-25000" dirty="0"/>
                  <a:t>2 </a:t>
                </a:r>
                <a:r>
                  <a:rPr lang="da-DK" sz="2400" dirty="0"/>
                  <a:t>vil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24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da-DK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a-DK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da-DK" sz="2400" b="0" i="0" smtClean="0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da-DK" sz="2400" dirty="0"/>
                  <a:t> ionerne neutralisere de negative ladningerne fra plasmidet og cellemembranen </a:t>
                </a:r>
                <a:r>
                  <a:rPr lang="da-DK" sz="2400" dirty="0">
                    <a:sym typeface="Wingdings" panose="05000000000000000000" pitchFamily="2" charset="2"/>
                  </a:rPr>
                  <a:t> plasmidet vil kunne binde sig til cellemembranen.</a:t>
                </a:r>
              </a:p>
              <a:p>
                <a:endParaRPr lang="da-DK" sz="24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da-DK" sz="2400" dirty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142" y="206477"/>
                <a:ext cx="11127658" cy="5970486"/>
              </a:xfrm>
              <a:blipFill>
                <a:blip r:embed="rId2"/>
                <a:stretch>
                  <a:fillRect l="-712" t="-143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1433820"/>
            <a:ext cx="52292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4800" y="353961"/>
            <a:ext cx="11049000" cy="5823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u="sng" dirty="0"/>
              <a:t>Trin i transformering af E. coli</a:t>
            </a:r>
          </a:p>
          <a:p>
            <a:pPr marL="0" indent="0">
              <a:buNone/>
            </a:pPr>
            <a:endParaRPr lang="da-DK" sz="2400" b="1" u="sng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26" y="989678"/>
            <a:ext cx="9549428" cy="2694088"/>
          </a:xfrm>
          <a:prstGeom prst="rect">
            <a:avLst/>
          </a:prstGeom>
        </p:spPr>
      </p:pic>
      <p:sp>
        <p:nvSpPr>
          <p:cNvPr id="6" name="Afrundet rektangel 5"/>
          <p:cNvSpPr/>
          <p:nvPr/>
        </p:nvSpPr>
        <p:spPr>
          <a:xfrm>
            <a:off x="5515897" y="989678"/>
            <a:ext cx="2153264" cy="2825238"/>
          </a:xfrm>
          <a:prstGeom prst="roundRect">
            <a:avLst/>
          </a:prstGeom>
          <a:noFill/>
          <a:ln w="57150">
            <a:solidFill>
              <a:srgbClr val="BB3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Nedadgående pil 6"/>
          <p:cNvSpPr/>
          <p:nvPr/>
        </p:nvSpPr>
        <p:spPr>
          <a:xfrm>
            <a:off x="6331974" y="3814916"/>
            <a:ext cx="521110" cy="934065"/>
          </a:xfrm>
          <a:prstGeom prst="downArrow">
            <a:avLst/>
          </a:prstGeom>
          <a:solidFill>
            <a:srgbClr val="BB3592"/>
          </a:solidFill>
          <a:ln>
            <a:solidFill>
              <a:srgbClr val="BB35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felt 7"/>
              <p:cNvSpPr txBox="1"/>
              <p:nvPr/>
            </p:nvSpPr>
            <p:spPr>
              <a:xfrm>
                <a:off x="5197501" y="4976634"/>
                <a:ext cx="3677265" cy="1200329"/>
              </a:xfrm>
              <a:prstGeom prst="rect">
                <a:avLst/>
              </a:prstGeom>
              <a:noFill/>
              <a:ln w="57150">
                <a:solidFill>
                  <a:srgbClr val="BB359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dirty="0"/>
                  <a:t>En pludselig temperaturstigning (0</a:t>
                </a:r>
                <a:r>
                  <a:rPr lang="da-DK" dirty="0">
                    <a:sym typeface="Wingdings" panose="05000000000000000000" pitchFamily="2" charset="2"/>
                  </a:rPr>
                  <a:t>42 </a:t>
                </a:r>
                <a14:m>
                  <m:oMath xmlns:m="http://schemas.openxmlformats.org/officeDocument/2006/math">
                    <m:r>
                      <a:rPr lang="da-DK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℃</m:t>
                    </m:r>
                  </m:oMath>
                </a14:m>
                <a:r>
                  <a:rPr lang="da-DK" dirty="0"/>
                  <a:t>) medfører optag af plasmider i E. coli cellerne (mekanismen er endnu ukendt). </a:t>
                </a:r>
              </a:p>
            </p:txBody>
          </p:sp>
        </mc:Choice>
        <mc:Fallback xmlns="">
          <p:sp>
            <p:nvSpPr>
              <p:cNvPr id="8" name="Tekstfel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01" y="4976634"/>
                <a:ext cx="3677265" cy="1200329"/>
              </a:xfrm>
              <a:prstGeom prst="rect">
                <a:avLst/>
              </a:prstGeom>
              <a:blipFill>
                <a:blip r:embed="rId4"/>
                <a:stretch>
                  <a:fillRect l="-817" t="-485" b="-4369"/>
                </a:stretch>
              </a:blipFill>
              <a:ln w="57150">
                <a:solidFill>
                  <a:srgbClr val="BB3592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8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26142" y="147483"/>
            <a:ext cx="115234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u="sng" dirty="0"/>
              <a:t>Efter transformering</a:t>
            </a:r>
          </a:p>
          <a:p>
            <a:endParaRPr lang="da-DK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Cellerne skal inkuberes i et universelt medium (”Recovery Broth”), så de får mulighed for at begynde at udtrykke plasmidets ampicillin resistensgen.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/>
              <a:t>Herefter overføres cellerne til </a:t>
            </a:r>
            <a:r>
              <a:rPr lang="da-DK" sz="2400" dirty="0" err="1"/>
              <a:t>agarplader</a:t>
            </a:r>
            <a:r>
              <a:rPr lang="da-DK" sz="2400" dirty="0"/>
              <a:t>, som indeholder ampicillin, X-gal og IPTG.</a:t>
            </a:r>
          </a:p>
          <a:p>
            <a:endParaRPr lang="da-DK" sz="2400" dirty="0"/>
          </a:p>
          <a:p>
            <a:r>
              <a:rPr lang="da-DK" sz="2400" i="1" dirty="0"/>
              <a:t>Hvordan afgør man hvilke celler, der: </a:t>
            </a:r>
          </a:p>
          <a:p>
            <a:pPr marL="457200" indent="-457200">
              <a:buAutoNum type="arabicParenR"/>
            </a:pPr>
            <a:r>
              <a:rPr lang="da-DK" sz="2400" i="1" dirty="0"/>
              <a:t>Indeholder et rekombinant plasmid (plasmid med DNA insert).</a:t>
            </a:r>
          </a:p>
          <a:p>
            <a:pPr marL="457200" indent="-457200">
              <a:buAutoNum type="arabicParenR"/>
            </a:pPr>
            <a:r>
              <a:rPr lang="da-DK" sz="2400" i="1" dirty="0"/>
              <a:t>Indeholder et plasmid uden DNA insert (selvligeringsprodukt).</a:t>
            </a:r>
          </a:p>
          <a:p>
            <a:pPr marL="457200" indent="-457200">
              <a:buAutoNum type="arabicParenR"/>
            </a:pPr>
            <a:r>
              <a:rPr lang="da-DK" sz="2400" i="1" dirty="0"/>
              <a:t>Ikke indeholder noget plasmid (mislykket transformering).</a:t>
            </a:r>
          </a:p>
        </p:txBody>
      </p:sp>
    </p:spTree>
    <p:extLst>
      <p:ext uri="{BB962C8B-B14F-4D97-AF65-F5344CB8AC3E}">
        <p14:creationId xmlns:p14="http://schemas.microsoft.com/office/powerpoint/2010/main" val="332666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7" b="8097"/>
          <a:stretch/>
        </p:blipFill>
        <p:spPr>
          <a:xfrm>
            <a:off x="285134" y="265470"/>
            <a:ext cx="8266396" cy="3687098"/>
          </a:xfrm>
        </p:spPr>
      </p:pic>
      <p:sp>
        <p:nvSpPr>
          <p:cNvPr id="5" name="Tekstfelt 4"/>
          <p:cNvSpPr txBox="1"/>
          <p:nvPr/>
        </p:nvSpPr>
        <p:spPr>
          <a:xfrm>
            <a:off x="5161933" y="4097300"/>
            <a:ext cx="2236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Celler uden plasmidet dør fordi de ikke er resistente overfor ampicillin (selektion).</a:t>
            </a:r>
          </a:p>
          <a:p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  <a:p>
            <a:r>
              <a:rPr lang="da-DK" sz="1600" b="1" dirty="0"/>
              <a:t>Resultat: ingen kolonier</a:t>
            </a:r>
          </a:p>
        </p:txBody>
      </p:sp>
      <p:sp>
        <p:nvSpPr>
          <p:cNvPr id="6" name="Afrundet rektangel 5"/>
          <p:cNvSpPr/>
          <p:nvPr/>
        </p:nvSpPr>
        <p:spPr>
          <a:xfrm>
            <a:off x="5046329" y="3018502"/>
            <a:ext cx="2487561" cy="351995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2932471" y="4090219"/>
            <a:ext cx="20549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Celler med plasmid uden DNA insert (selvligeringsprodukt) vokser op på pladen, og omdanner X-gal til et blåt produkt. </a:t>
            </a:r>
          </a:p>
          <a:p>
            <a:endParaRPr lang="da-DK" sz="1600" b="1" dirty="0"/>
          </a:p>
          <a:p>
            <a:r>
              <a:rPr lang="da-DK" sz="1600" b="1" dirty="0"/>
              <a:t>Resultat: blå kolonier</a:t>
            </a:r>
          </a:p>
        </p:txBody>
      </p:sp>
      <p:sp>
        <p:nvSpPr>
          <p:cNvPr id="8" name="Afrundet rektangel 7"/>
          <p:cNvSpPr/>
          <p:nvPr/>
        </p:nvSpPr>
        <p:spPr>
          <a:xfrm>
            <a:off x="2821858" y="3018502"/>
            <a:ext cx="2165555" cy="35199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446139" y="4097300"/>
            <a:ext cx="22836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Celler med rekombinant plasmid vokser op på pladen. De er ikke i stand til at omdanne X-gal til et blå produkt.</a:t>
            </a:r>
          </a:p>
          <a:p>
            <a:endParaRPr lang="da-DK" sz="1600" b="1" dirty="0"/>
          </a:p>
          <a:p>
            <a:endParaRPr lang="da-DK" sz="1600" b="1" dirty="0"/>
          </a:p>
          <a:p>
            <a:r>
              <a:rPr lang="da-DK" sz="1600" b="1" dirty="0"/>
              <a:t>Resultat: hvide kolonier </a:t>
            </a:r>
          </a:p>
        </p:txBody>
      </p:sp>
      <p:sp>
        <p:nvSpPr>
          <p:cNvPr id="10" name="Afrundet rektangel 9"/>
          <p:cNvSpPr/>
          <p:nvPr/>
        </p:nvSpPr>
        <p:spPr>
          <a:xfrm>
            <a:off x="412956" y="3018502"/>
            <a:ext cx="2349986" cy="35199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38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232" y="245806"/>
            <a:ext cx="10515600" cy="747252"/>
          </a:xfrm>
        </p:spPr>
        <p:txBody>
          <a:bodyPr/>
          <a:lstStyle/>
          <a:p>
            <a:r>
              <a:rPr lang="da-DK" b="1" dirty="0"/>
              <a:t>Hvad er kloning?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43232" y="1297858"/>
            <a:ext cx="10515600" cy="4351338"/>
          </a:xfrm>
        </p:spPr>
        <p:txBody>
          <a:bodyPr>
            <a:normAutofit/>
          </a:bodyPr>
          <a:lstStyle/>
          <a:p>
            <a:r>
              <a:rPr lang="da-DK" sz="2400" dirty="0"/>
              <a:t>Ved kloning laves der identiske kopier (kloner) af en organisme (traditionel kloning) eller af et gen (DNA kloning).</a:t>
            </a:r>
          </a:p>
          <a:p>
            <a:endParaRPr lang="da-DK" sz="2400" dirty="0"/>
          </a:p>
          <a:p>
            <a:pPr marL="0" indent="0">
              <a:buNone/>
            </a:pPr>
            <a:r>
              <a:rPr lang="da-DK" sz="2400" b="1" u="sng" dirty="0"/>
              <a:t>Traditionel kloning – Dolly fåret</a:t>
            </a:r>
          </a:p>
          <a:p>
            <a:pPr marL="0" indent="0">
              <a:buNone/>
            </a:pPr>
            <a:endParaRPr lang="da-DK" sz="24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t="6070" r="4842"/>
          <a:stretch/>
        </p:blipFill>
        <p:spPr>
          <a:xfrm>
            <a:off x="543232" y="3120323"/>
            <a:ext cx="4998548" cy="3564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720646" y="3047999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835274" y="3128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</a:t>
            </a:r>
          </a:p>
        </p:txBody>
      </p:sp>
      <p:sp>
        <p:nvSpPr>
          <p:cNvPr id="8" name="Ellipse 7"/>
          <p:cNvSpPr/>
          <p:nvPr/>
        </p:nvSpPr>
        <p:spPr>
          <a:xfrm>
            <a:off x="6302880" y="2967194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6417508" y="30479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7094510" y="3045850"/>
            <a:ext cx="43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En somatisk diploid celle (2n) udtages fra et Dolly får og cellekernen isoleres.</a:t>
            </a:r>
          </a:p>
        </p:txBody>
      </p:sp>
      <p:sp>
        <p:nvSpPr>
          <p:cNvPr id="11" name="Ellipse 10"/>
          <p:cNvSpPr/>
          <p:nvPr/>
        </p:nvSpPr>
        <p:spPr>
          <a:xfrm>
            <a:off x="6302880" y="4035495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/>
          <p:cNvSpPr txBox="1"/>
          <p:nvPr/>
        </p:nvSpPr>
        <p:spPr>
          <a:xfrm>
            <a:off x="6417508" y="4116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7094510" y="4114151"/>
            <a:ext cx="43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En ægcelle udtages fra et andet får (værtsfåret), og cellekernen fjernes.</a:t>
            </a:r>
          </a:p>
        </p:txBody>
      </p:sp>
      <p:sp>
        <p:nvSpPr>
          <p:cNvPr id="14" name="Ellipse 13"/>
          <p:cNvSpPr/>
          <p:nvPr/>
        </p:nvSpPr>
        <p:spPr>
          <a:xfrm>
            <a:off x="1720646" y="4811445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/>
          <p:cNvSpPr txBox="1"/>
          <p:nvPr/>
        </p:nvSpPr>
        <p:spPr>
          <a:xfrm>
            <a:off x="1835274" y="48922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</a:t>
            </a:r>
          </a:p>
        </p:txBody>
      </p:sp>
      <p:sp>
        <p:nvSpPr>
          <p:cNvPr id="16" name="Ellipse 15"/>
          <p:cNvSpPr/>
          <p:nvPr/>
        </p:nvSpPr>
        <p:spPr>
          <a:xfrm>
            <a:off x="3682583" y="3585358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/>
          <p:cNvSpPr txBox="1"/>
          <p:nvPr/>
        </p:nvSpPr>
        <p:spPr>
          <a:xfrm>
            <a:off x="3797211" y="36661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</a:t>
            </a:r>
          </a:p>
        </p:txBody>
      </p:sp>
      <p:sp>
        <p:nvSpPr>
          <p:cNvPr id="18" name="Ellipse 17"/>
          <p:cNvSpPr/>
          <p:nvPr/>
        </p:nvSpPr>
        <p:spPr>
          <a:xfrm>
            <a:off x="6302880" y="5060169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6417508" y="51409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7094510" y="5138825"/>
            <a:ext cx="43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Cellekernen fra Dolly fåret indsættes i den ”tomme” celle fra værtsfåret.</a:t>
            </a:r>
          </a:p>
        </p:txBody>
      </p:sp>
      <p:sp>
        <p:nvSpPr>
          <p:cNvPr id="21" name="Ellipse 20"/>
          <p:cNvSpPr/>
          <p:nvPr/>
        </p:nvSpPr>
        <p:spPr>
          <a:xfrm>
            <a:off x="6302880" y="5926229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Tekstfelt 21"/>
          <p:cNvSpPr txBox="1"/>
          <p:nvPr/>
        </p:nvSpPr>
        <p:spPr>
          <a:xfrm>
            <a:off x="6417508" y="60070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7094510" y="6004885"/>
            <a:ext cx="43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Et nyt Dolly får udvikles i og fødes af værtsfåret.</a:t>
            </a:r>
          </a:p>
        </p:txBody>
      </p:sp>
      <p:sp>
        <p:nvSpPr>
          <p:cNvPr id="24" name="Ellipse 23"/>
          <p:cNvSpPr/>
          <p:nvPr/>
        </p:nvSpPr>
        <p:spPr>
          <a:xfrm>
            <a:off x="3217510" y="5924080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24"/>
          <p:cNvSpPr txBox="1"/>
          <p:nvPr/>
        </p:nvSpPr>
        <p:spPr>
          <a:xfrm>
            <a:off x="3332138" y="6004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21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88490" y="256316"/>
                <a:ext cx="11088329" cy="582300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da-DK" sz="2400" b="1" u="sng" dirty="0"/>
                  <a:t>Farvereaktion på pladerne</a:t>
                </a:r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pPr marL="0" indent="0">
                  <a:buNone/>
                </a:pPr>
                <a:endParaRPr lang="da-DK" sz="2400" b="1" u="sng" dirty="0"/>
              </a:p>
              <a:p>
                <a:r>
                  <a:rPr lang="da-DK" sz="2400" dirty="0"/>
                  <a:t>X-gal hydrolyseres til galactose og stoffet </a:t>
                </a:r>
                <a:r>
                  <a:rPr lang="da-DK" sz="2400" b="1" i="1" dirty="0"/>
                  <a:t>5-brom-4-chlor-3-hydroxy</a:t>
                </a:r>
                <a:r>
                  <a:rPr lang="da-DK" sz="2400" b="1" i="1" u="sng" dirty="0"/>
                  <a:t>indol</a:t>
                </a:r>
                <a:r>
                  <a:rPr lang="da-DK" sz="2400" dirty="0"/>
                  <a:t> af enzymet 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-galactosidase.</a:t>
                </a:r>
              </a:p>
              <a:p>
                <a:endParaRPr lang="da-DK" sz="2400" dirty="0"/>
              </a:p>
              <a:p>
                <a:r>
                  <a:rPr lang="da-DK" sz="2400" dirty="0"/>
                  <a:t>5-brom-4-chlor-3-hydroxyindol (farveløst) vil oxideres og dimeriseres (=2 molekyler sættes sammen) til et blåt farvestof (5,5-dibrom-4,4-dichlorindigo).</a:t>
                </a: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  <a:p>
                <a:pPr marL="0" indent="0">
                  <a:buNone/>
                </a:pPr>
                <a:endParaRPr lang="da-DK" dirty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90" y="256316"/>
                <a:ext cx="11088329" cy="5823002"/>
              </a:xfrm>
              <a:blipFill>
                <a:blip r:embed="rId3"/>
                <a:stretch>
                  <a:fillRect l="-880" t="-19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/>
          <a:srcRect l="1691" t="7761" b="1332"/>
          <a:stretch/>
        </p:blipFill>
        <p:spPr>
          <a:xfrm>
            <a:off x="190428" y="1005525"/>
            <a:ext cx="8829287" cy="2592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5"/>
          <a:srcRect l="19032" r="18629"/>
          <a:stretch/>
        </p:blipFill>
        <p:spPr>
          <a:xfrm>
            <a:off x="9940418" y="256316"/>
            <a:ext cx="1574664" cy="118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kstfelt 5"/>
          <p:cNvSpPr txBox="1"/>
          <p:nvPr/>
        </p:nvSpPr>
        <p:spPr>
          <a:xfrm>
            <a:off x="9818203" y="1482419"/>
            <a:ext cx="181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Indol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0420" y="1943817"/>
            <a:ext cx="193725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kstfelt 8"/>
          <p:cNvSpPr txBox="1"/>
          <p:nvPr/>
        </p:nvSpPr>
        <p:spPr>
          <a:xfrm>
            <a:off x="9818203" y="3088091"/>
            <a:ext cx="181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Indigo</a:t>
            </a:r>
          </a:p>
        </p:txBody>
      </p:sp>
    </p:spTree>
    <p:extLst>
      <p:ext uri="{BB962C8B-B14F-4D97-AF65-F5344CB8AC3E}">
        <p14:creationId xmlns:p14="http://schemas.microsoft.com/office/powerpoint/2010/main" val="32565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275303" y="245806"/>
                <a:ext cx="11078497" cy="5931157"/>
              </a:xfrm>
            </p:spPr>
            <p:txBody>
              <a:bodyPr>
                <a:normAutofit/>
              </a:bodyPr>
              <a:lstStyle/>
              <a:p>
                <a:r>
                  <a:rPr lang="da-DK" sz="2400" dirty="0"/>
                  <a:t>FOR AT KUNNE PRODUCERE DET BLÅ FARVESTOF, SKAL BAKTERIERNE I EN KOLONI VÆRE I STAND TIL AT PRODUCERE ENZYMET 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-GALACTOSIDASE!</a:t>
                </a:r>
              </a:p>
              <a:p>
                <a:endParaRPr lang="da-DK" sz="2400" dirty="0"/>
              </a:p>
              <a:p>
                <a:endParaRPr lang="da-DK" sz="2400" dirty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5303" y="245806"/>
                <a:ext cx="11078497" cy="5931157"/>
              </a:xfrm>
              <a:blipFill>
                <a:blip r:embed="rId2"/>
                <a:stretch>
                  <a:fillRect l="-715" t="-1439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40" y="1236403"/>
            <a:ext cx="4716000" cy="4716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161936" y="2320413"/>
            <a:ext cx="226142" cy="2654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7" name="Lige forbindelse 6"/>
          <p:cNvCxnSpPr>
            <a:stCxn id="5" idx="2"/>
          </p:cNvCxnSpPr>
          <p:nvPr/>
        </p:nvCxnSpPr>
        <p:spPr>
          <a:xfrm flipH="1">
            <a:off x="2418735" y="2453149"/>
            <a:ext cx="2743201" cy="1523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709370" y="2549013"/>
            <a:ext cx="226142" cy="26547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Lige forbindelse 13"/>
          <p:cNvCxnSpPr>
            <a:stCxn id="8" idx="6"/>
            <a:endCxn id="17" idx="1"/>
          </p:cNvCxnSpPr>
          <p:nvPr/>
        </p:nvCxnSpPr>
        <p:spPr>
          <a:xfrm>
            <a:off x="5935512" y="2681749"/>
            <a:ext cx="2483718" cy="6726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felt 14"/>
              <p:cNvSpPr txBox="1"/>
              <p:nvPr/>
            </p:nvSpPr>
            <p:spPr>
              <a:xfrm>
                <a:off x="108155" y="1514168"/>
                <a:ext cx="2310580" cy="280076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sz="1600" b="1" u="sng" dirty="0"/>
                  <a:t>Blå kolonier</a:t>
                </a:r>
              </a:p>
              <a:p>
                <a:r>
                  <a:rPr lang="da-DK" sz="1600" dirty="0"/>
                  <a:t>Består af bakterier, som producerer </a:t>
                </a:r>
                <a14:m>
                  <m:oMath xmlns:m="http://schemas.openxmlformats.org/officeDocument/2006/math">
                    <m:r>
                      <a:rPr lang="da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1600" dirty="0"/>
                  <a:t>-galactosidase. </a:t>
                </a:r>
              </a:p>
              <a:p>
                <a:r>
                  <a:rPr lang="da-DK" sz="1600" dirty="0"/>
                  <a:t>Disse bakterier består derfor af plasmid uden DNA insert i LacZ genet. LacZ genet er fuldt funktionelt og kan derfor producere </a:t>
                </a:r>
                <a14:m>
                  <m:oMath xmlns:m="http://schemas.openxmlformats.org/officeDocument/2006/math">
                    <m:r>
                      <a:rPr lang="da-DK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1600" dirty="0"/>
                  <a:t>-galactosidase.</a:t>
                </a:r>
              </a:p>
            </p:txBody>
          </p:sp>
        </mc:Choice>
        <mc:Fallback xmlns="">
          <p:sp>
            <p:nvSpPr>
              <p:cNvPr id="15" name="Tekstfelt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5" y="1514168"/>
                <a:ext cx="2310580" cy="2800767"/>
              </a:xfrm>
              <a:prstGeom prst="rect">
                <a:avLst/>
              </a:prstGeom>
              <a:blipFill>
                <a:blip r:embed="rId4"/>
                <a:stretch>
                  <a:fillRect l="-779" b="-107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5"/>
          <a:srcRect b="29370"/>
          <a:stretch/>
        </p:blipFill>
        <p:spPr>
          <a:xfrm>
            <a:off x="160309" y="4427418"/>
            <a:ext cx="2328824" cy="172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felt 16"/>
              <p:cNvSpPr txBox="1"/>
              <p:nvPr/>
            </p:nvSpPr>
            <p:spPr>
              <a:xfrm>
                <a:off x="8419230" y="1497406"/>
                <a:ext cx="2934570" cy="230832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sz="1600" b="1" u="sng" dirty="0"/>
                  <a:t>Hvide kolonier</a:t>
                </a:r>
              </a:p>
              <a:p>
                <a:r>
                  <a:rPr lang="da-DK" sz="1600" dirty="0"/>
                  <a:t>Består af bakterier, som </a:t>
                </a:r>
                <a:r>
                  <a:rPr lang="da-DK" sz="1600" u="sng" dirty="0"/>
                  <a:t>IKKE</a:t>
                </a:r>
                <a:r>
                  <a:rPr lang="da-DK" sz="1600" dirty="0"/>
                  <a:t> kan producere </a:t>
                </a:r>
                <a14:m>
                  <m:oMath xmlns:m="http://schemas.openxmlformats.org/officeDocument/2006/math">
                    <m:r>
                      <a:rPr lang="da-DK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1600" dirty="0"/>
                  <a:t>-galactosidase. </a:t>
                </a:r>
              </a:p>
              <a:p>
                <a:r>
                  <a:rPr lang="da-DK" sz="1600" dirty="0"/>
                  <a:t>Disse bakterier består derfor af rekombinant plasmid med DNA insert i LacZ genet. LacZ genet er ikke funktionelt og derfor produceres der ikke </a:t>
                </a:r>
                <a14:m>
                  <m:oMath xmlns:m="http://schemas.openxmlformats.org/officeDocument/2006/math">
                    <m:r>
                      <a:rPr lang="da-DK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1600" dirty="0"/>
                  <a:t>-galactosidase.</a:t>
                </a:r>
              </a:p>
            </p:txBody>
          </p:sp>
        </mc:Choice>
        <mc:Fallback xmlns="">
          <p:sp>
            <p:nvSpPr>
              <p:cNvPr id="17" name="Tekstfelt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230" y="1497406"/>
                <a:ext cx="2934570" cy="2308324"/>
              </a:xfrm>
              <a:prstGeom prst="rect">
                <a:avLst/>
              </a:prstGeom>
              <a:blipFill>
                <a:blip r:embed="rId6"/>
                <a:stretch>
                  <a:fillRect l="-410" r="-410" b="-182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Billede 18"/>
          <p:cNvPicPr>
            <a:picLocks noChangeAspect="1"/>
          </p:cNvPicPr>
          <p:nvPr/>
        </p:nvPicPr>
        <p:blipFill rotWithShape="1">
          <a:blip r:embed="rId7"/>
          <a:srcRect l="5061" r="2170"/>
          <a:stretch/>
        </p:blipFill>
        <p:spPr>
          <a:xfrm>
            <a:off x="8419230" y="3980963"/>
            <a:ext cx="2677815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a-DK" b="1" dirty="0"/>
                  <a:t>Del 3 – måling af </a:t>
                </a:r>
                <a14:m>
                  <m:oMath xmlns:m="http://schemas.openxmlformats.org/officeDocument/2006/math">
                    <m:r>
                      <a:rPr lang="da-DK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da-DK" b="1" dirty="0"/>
                  <a:t>-galactosidase aktiviteten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117826" cy="4351338"/>
              </a:xfrm>
            </p:spPr>
            <p:txBody>
              <a:bodyPr/>
              <a:lstStyle/>
              <a:p>
                <a:r>
                  <a:rPr lang="da-DK" i="1" u="sng" dirty="0"/>
                  <a:t>Kvalitativ screening af kloningsresultatet </a:t>
                </a:r>
                <a:r>
                  <a:rPr lang="da-DK" dirty="0">
                    <a:sym typeface="Wingdings" panose="05000000000000000000" pitchFamily="2" charset="2"/>
                  </a:rPr>
                  <a:t> man tæller antallet af hvide og blå kolonier på pladen.</a:t>
                </a:r>
              </a:p>
              <a:p>
                <a:endParaRPr lang="da-DK" dirty="0">
                  <a:sym typeface="Wingdings" panose="05000000000000000000" pitchFamily="2" charset="2"/>
                </a:endParaRPr>
              </a:p>
              <a:p>
                <a:r>
                  <a:rPr lang="da-DK" i="1" u="sng" dirty="0">
                    <a:sym typeface="Wingdings" panose="05000000000000000000" pitchFamily="2" charset="2"/>
                  </a:rPr>
                  <a:t>Kvantitativ screening af kloningsresultatet </a:t>
                </a:r>
                <a:r>
                  <a:rPr lang="da-DK" dirty="0">
                    <a:sym typeface="Wingdings" panose="05000000000000000000" pitchFamily="2" charset="2"/>
                  </a:rPr>
                  <a:t> man måler enzymaktiviteten af </a:t>
                </a:r>
                <a14:m>
                  <m:oMath xmlns:m="http://schemas.openxmlformats.org/officeDocument/2006/math">
                    <m:r>
                      <a:rPr lang="da-DK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da-DK" dirty="0"/>
                  <a:t>-galactosidase hos de hvide og de blå kolonier på pladen.</a:t>
                </a:r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117826" cy="4351338"/>
              </a:xfrm>
              <a:blipFill>
                <a:blip r:embed="rId3"/>
                <a:stretch>
                  <a:fillRect l="-987" t="-2661" r="-159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5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412955" y="422787"/>
                <a:ext cx="10940845" cy="575417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a-DK" b="1" u="sng" dirty="0"/>
                  <a:t>Sådan måles aktiviteten af </a:t>
                </a:r>
                <a14:m>
                  <m:oMath xmlns:m="http://schemas.openxmlformats.org/officeDocument/2006/math">
                    <m:r>
                      <a:rPr lang="da-DK" b="1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da-DK" b="1" u="sng" dirty="0"/>
                  <a:t>-galactosidase</a:t>
                </a:r>
              </a:p>
              <a:p>
                <a:r>
                  <a:rPr lang="da-DK" sz="2400" dirty="0"/>
                  <a:t>Ekspressionen af LacZ genet i lac operonen, som koder for 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-galactosidase, sættes i gang ved at ”fodre” bakterierne med induceren IPTG. IPTG virker ligesom lactose.</a:t>
                </a:r>
              </a:p>
              <a:p>
                <a:endParaRPr lang="da-DK" sz="2400" dirty="0"/>
              </a:p>
              <a:p>
                <a:pPr marL="0" indent="0">
                  <a:buNone/>
                </a:pPr>
                <a:endParaRPr lang="da-DK" sz="2400" dirty="0"/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2955" y="422787"/>
                <a:ext cx="10940845" cy="5754176"/>
              </a:xfrm>
              <a:blipFill>
                <a:blip r:embed="rId2"/>
                <a:stretch>
                  <a:fillRect l="-1170" t="-169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ladsholder til indhold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4"/>
          <a:stretch/>
        </p:blipFill>
        <p:spPr>
          <a:xfrm>
            <a:off x="540774" y="1871218"/>
            <a:ext cx="7912870" cy="47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7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dsholder til indhold 2"/>
              <p:cNvSpPr>
                <a:spLocks noGrp="1"/>
              </p:cNvSpPr>
              <p:nvPr>
                <p:ph idx="1"/>
              </p:nvPr>
            </p:nvSpPr>
            <p:spPr>
              <a:xfrm>
                <a:off x="294968" y="226142"/>
                <a:ext cx="11651226" cy="653845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a-DK" sz="2400" dirty="0"/>
                  <a:t>Der tilsættes et substrat, som 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-galactosidasen kan omdanne til et ”målbart” produkt (dvs. et farvet produkt, som absorberer lys ved en bestemt bølgelængde). </a:t>
                </a:r>
              </a:p>
              <a:p>
                <a:endParaRPr lang="da-DK" sz="2400" dirty="0"/>
              </a:p>
              <a:p>
                <a:r>
                  <a:rPr lang="da-DK" sz="2400" dirty="0"/>
                  <a:t>I dette tilfælde anvendes ONPG (ortho-nitrophenyl-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-D-</a:t>
                </a:r>
                <a:r>
                  <a:rPr lang="da-DK" sz="2400" dirty="0" err="1"/>
                  <a:t>galactosid</a:t>
                </a:r>
                <a:r>
                  <a:rPr lang="da-DK" sz="2400" dirty="0"/>
                  <a:t>), som hydrolyseres til galactose og nitrophenol (ONP) af </a:t>
                </a:r>
                <a14:m>
                  <m:oMath xmlns:m="http://schemas.openxmlformats.org/officeDocument/2006/math">
                    <m:r>
                      <a:rPr lang="da-DK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a-DK" sz="2400" dirty="0"/>
                  <a:t>-galactosidase.</a:t>
                </a:r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endParaRPr lang="da-DK" sz="2400" dirty="0"/>
              </a:p>
              <a:p>
                <a:r>
                  <a:rPr lang="da-DK" sz="2400" dirty="0"/>
                  <a:t>Idet nitrophenol er et </a:t>
                </a:r>
                <a:r>
                  <a:rPr lang="da-DK" sz="2400"/>
                  <a:t>gult farvestof, </a:t>
                </a:r>
                <a:r>
                  <a:rPr lang="da-DK" sz="2400" dirty="0"/>
                  <a:t>kan mængden af det bestemmes vha. spektrofotometri (absorbans målinger).</a:t>
                </a:r>
              </a:p>
              <a:p>
                <a:endParaRPr lang="da-DK" sz="2400" dirty="0"/>
              </a:p>
              <a:p>
                <a:r>
                  <a:rPr lang="da-DK" sz="2400" dirty="0"/>
                  <a:t>Mængden af nitrophenol er proportional med enzymaktiviteten.</a:t>
                </a:r>
              </a:p>
            </p:txBody>
          </p:sp>
        </mc:Choice>
        <mc:Fallback xmlns="">
          <p:sp>
            <p:nvSpPr>
              <p:cNvPr id="3" name="Pladsholder til ind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968" y="226142"/>
                <a:ext cx="11651226" cy="6538452"/>
              </a:xfrm>
              <a:blipFill>
                <a:blip r:embed="rId2"/>
                <a:stretch>
                  <a:fillRect l="-680" t="-1771" r="-99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6724"/>
          <a:stretch/>
        </p:blipFill>
        <p:spPr>
          <a:xfrm>
            <a:off x="530941" y="2290915"/>
            <a:ext cx="7736517" cy="249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1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Den genetiske arv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K 6</a:t>
            </a:r>
          </a:p>
        </p:txBody>
      </p:sp>
    </p:spTree>
    <p:extLst>
      <p:ext uri="{BB962C8B-B14F-4D97-AF65-F5344CB8AC3E}">
        <p14:creationId xmlns:p14="http://schemas.microsoft.com/office/powerpoint/2010/main" val="121777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374153-27D7-49F1-A32B-36F10CA5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836713"/>
            <a:ext cx="5858966" cy="492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871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1729AD3-BE7E-4B55-BB7C-310C84AA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13" y="1001251"/>
            <a:ext cx="5122775" cy="48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995364"/>
            <a:ext cx="40862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334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9" y="1285875"/>
            <a:ext cx="40862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94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65471" y="314632"/>
            <a:ext cx="11088329" cy="5842666"/>
          </a:xfrm>
        </p:spPr>
        <p:txBody>
          <a:bodyPr/>
          <a:lstStyle/>
          <a:p>
            <a:pPr marL="0" indent="0">
              <a:buNone/>
            </a:pPr>
            <a:r>
              <a:rPr lang="da-DK" b="1" u="sng" dirty="0"/>
              <a:t>DNA kloning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4" y="1181002"/>
            <a:ext cx="5567518" cy="538562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833822" y="1102346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/>
          <p:cNvSpPr txBox="1"/>
          <p:nvPr/>
        </p:nvSpPr>
        <p:spPr>
          <a:xfrm>
            <a:off x="6948450" y="11831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7625452" y="1181002"/>
            <a:ext cx="430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Det gen man ønsker at klone (fx insulin genet) opformeres ved PCR.</a:t>
            </a:r>
          </a:p>
        </p:txBody>
      </p:sp>
      <p:sp>
        <p:nvSpPr>
          <p:cNvPr id="8" name="Ellipse 7"/>
          <p:cNvSpPr/>
          <p:nvPr/>
        </p:nvSpPr>
        <p:spPr>
          <a:xfrm>
            <a:off x="3544932" y="3555495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3659560" y="36363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</a:t>
            </a:r>
          </a:p>
        </p:txBody>
      </p:sp>
      <p:sp>
        <p:nvSpPr>
          <p:cNvPr id="10" name="Ellipse 9"/>
          <p:cNvSpPr/>
          <p:nvPr/>
        </p:nvSpPr>
        <p:spPr>
          <a:xfrm>
            <a:off x="6833822" y="2421003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6948450" y="25018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7625452" y="2499659"/>
            <a:ext cx="4301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Genet indsættes i et plasmid (en vektor). Plasmider med det indsatte gen overføres til bakterieceller ved en proces, der kaldes </a:t>
            </a:r>
            <a:r>
              <a:rPr lang="da-DK" b="1" i="1" dirty="0"/>
              <a:t>transformering</a:t>
            </a:r>
            <a:r>
              <a:rPr lang="da-DK" dirty="0"/>
              <a:t>.</a:t>
            </a:r>
          </a:p>
        </p:txBody>
      </p:sp>
      <p:sp>
        <p:nvSpPr>
          <p:cNvPr id="13" name="Ellipse 12"/>
          <p:cNvSpPr/>
          <p:nvPr/>
        </p:nvSpPr>
        <p:spPr>
          <a:xfrm>
            <a:off x="5324448" y="2695853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/>
          <p:cNvSpPr txBox="1"/>
          <p:nvPr/>
        </p:nvSpPr>
        <p:spPr>
          <a:xfrm>
            <a:off x="5439076" y="27766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</a:t>
            </a:r>
          </a:p>
        </p:txBody>
      </p:sp>
      <p:sp>
        <p:nvSpPr>
          <p:cNvPr id="15" name="Ellipse 14"/>
          <p:cNvSpPr/>
          <p:nvPr/>
        </p:nvSpPr>
        <p:spPr>
          <a:xfrm>
            <a:off x="6833822" y="4511364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felt 15"/>
          <p:cNvSpPr txBox="1"/>
          <p:nvPr/>
        </p:nvSpPr>
        <p:spPr>
          <a:xfrm>
            <a:off x="6948450" y="45921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7576290" y="4592169"/>
            <a:ext cx="43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Ved celledelinger (vækst) dannes der et stort antal kloner af det bestemte gen. </a:t>
            </a:r>
          </a:p>
        </p:txBody>
      </p:sp>
      <p:sp>
        <p:nvSpPr>
          <p:cNvPr id="18" name="Ellipse 17"/>
          <p:cNvSpPr/>
          <p:nvPr/>
        </p:nvSpPr>
        <p:spPr>
          <a:xfrm>
            <a:off x="4537990" y="4880696"/>
            <a:ext cx="530942" cy="5309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4652618" y="49615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831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3789346"/>
            <a:ext cx="3521001" cy="219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1CC8494-0AE0-4646-AFE3-6EB2A4A7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1123826"/>
            <a:ext cx="6724870" cy="230517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FC68334-236C-495B-8C07-6E055C83DC66}"/>
              </a:ext>
            </a:extLst>
          </p:cNvPr>
          <p:cNvSpPr txBox="1"/>
          <p:nvPr/>
        </p:nvSpPr>
        <p:spPr>
          <a:xfrm>
            <a:off x="5231904" y="8367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Dominant eller recessiv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7A07DFC-C962-4B68-B2E4-E548E004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9" y="3716114"/>
            <a:ext cx="2787793" cy="25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44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3F41D3-4E35-4183-BF33-CC03C3DE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206045"/>
            <a:ext cx="7776864" cy="42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F21AA761-247B-43D6-9070-E1487E2D09C9}"/>
              </a:ext>
            </a:extLst>
          </p:cNvPr>
          <p:cNvSpPr txBox="1"/>
          <p:nvPr/>
        </p:nvSpPr>
        <p:spPr>
          <a:xfrm>
            <a:off x="5519936" y="8367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Mutationer i baserne</a:t>
            </a:r>
          </a:p>
        </p:txBody>
      </p:sp>
    </p:spTree>
    <p:extLst>
      <p:ext uri="{BB962C8B-B14F-4D97-AF65-F5344CB8AC3E}">
        <p14:creationId xmlns:p14="http://schemas.microsoft.com/office/powerpoint/2010/main" val="1467375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http://bioaktivator.systime.dk/typo3temp/pics/2dd3478883.png">
            <a:extLst>
              <a:ext uri="{FF2B5EF4-FFF2-40B4-BE49-F238E27FC236}">
                <a16:creationId xmlns:a16="http://schemas.microsoft.com/office/drawing/2014/main" id="{6B868625-887D-43B8-9796-9F06443DB4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2060849"/>
            <a:ext cx="6192688" cy="4011319"/>
          </a:xfrm>
          <a:prstGeom prst="rect">
            <a:avLst/>
          </a:prstGeom>
          <a:noFill/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1DDAAD1-8BDB-475A-AD77-276DCEF6C18B}"/>
              </a:ext>
            </a:extLst>
          </p:cNvPr>
          <p:cNvSpPr txBox="1"/>
          <p:nvPr/>
        </p:nvSpPr>
        <p:spPr>
          <a:xfrm>
            <a:off x="5591944" y="645461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Mutation kan være en: </a:t>
            </a:r>
          </a:p>
          <a:p>
            <a:r>
              <a:rPr lang="da-DK" dirty="0"/>
              <a:t>Substitution</a:t>
            </a:r>
          </a:p>
          <a:p>
            <a:r>
              <a:rPr lang="da-DK" dirty="0" err="1"/>
              <a:t>Deletion</a:t>
            </a:r>
            <a:endParaRPr lang="da-DK" dirty="0"/>
          </a:p>
          <a:p>
            <a:r>
              <a:rPr lang="da-DK" dirty="0" err="1"/>
              <a:t>Insertion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1106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692696"/>
            <a:ext cx="6318647" cy="562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521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070242"/>
            <a:ext cx="5499496" cy="471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C090B8F-096E-41CB-BE0B-B5EB53A46CF4}"/>
              </a:ext>
            </a:extLst>
          </p:cNvPr>
          <p:cNvSpPr txBox="1"/>
          <p:nvPr/>
        </p:nvSpPr>
        <p:spPr>
          <a:xfrm>
            <a:off x="5519936" y="4766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Føllings</a:t>
            </a:r>
            <a:r>
              <a:rPr lang="da-DK" dirty="0"/>
              <a:t> sygdom</a:t>
            </a:r>
          </a:p>
        </p:txBody>
      </p:sp>
    </p:spTree>
    <p:extLst>
      <p:ext uri="{BB962C8B-B14F-4D97-AF65-F5344CB8AC3E}">
        <p14:creationId xmlns:p14="http://schemas.microsoft.com/office/powerpoint/2010/main" val="2466798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48559"/>
            <a:ext cx="5297760" cy="656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229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44625"/>
            <a:ext cx="5544616" cy="686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066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881064"/>
            <a:ext cx="5495925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42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9" y="833439"/>
            <a:ext cx="279082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460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66789"/>
            <a:ext cx="4267200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86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987" y="184765"/>
            <a:ext cx="10515600" cy="1002890"/>
          </a:xfrm>
        </p:spPr>
        <p:txBody>
          <a:bodyPr/>
          <a:lstStyle/>
          <a:p>
            <a:r>
              <a:rPr lang="da-DK" b="1" dirty="0"/>
              <a:t>Overblik over DNA kloning</a:t>
            </a:r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39" y="3657601"/>
            <a:ext cx="11416340" cy="2703870"/>
          </a:xfrm>
        </p:spPr>
      </p:pic>
      <p:cxnSp>
        <p:nvCxnSpPr>
          <p:cNvPr id="6" name="Lige forbindelse 5"/>
          <p:cNvCxnSpPr/>
          <p:nvPr/>
        </p:nvCxnSpPr>
        <p:spPr>
          <a:xfrm flipH="1" flipV="1">
            <a:off x="2035277" y="3165987"/>
            <a:ext cx="9833" cy="17894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kstfelt 6"/>
          <p:cNvSpPr txBox="1"/>
          <p:nvPr/>
        </p:nvSpPr>
        <p:spPr>
          <a:xfrm>
            <a:off x="928777" y="1421493"/>
            <a:ext cx="2212999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Plasmidet og genet kløves med et restriktionsenzym og der dannes ”sticky ends” på genet og plasmidet.</a:t>
            </a:r>
          </a:p>
        </p:txBody>
      </p:sp>
      <p:cxnSp>
        <p:nvCxnSpPr>
          <p:cNvPr id="8" name="Lige forbindelse 7"/>
          <p:cNvCxnSpPr/>
          <p:nvPr/>
        </p:nvCxnSpPr>
        <p:spPr>
          <a:xfrm flipH="1" flipV="1">
            <a:off x="4714568" y="3165988"/>
            <a:ext cx="9833" cy="17894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felt 8"/>
          <p:cNvSpPr txBox="1"/>
          <p:nvPr/>
        </p:nvSpPr>
        <p:spPr>
          <a:xfrm>
            <a:off x="3554356" y="1389946"/>
            <a:ext cx="2157438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Genet sættes ind i plasmidet. Dette sker ved at enzymet ligase ”limer” de sticks ends sammen (ligering).</a:t>
            </a:r>
          </a:p>
        </p:txBody>
      </p:sp>
      <p:cxnSp>
        <p:nvCxnSpPr>
          <p:cNvPr id="11" name="Lige forbindelse 10"/>
          <p:cNvCxnSpPr/>
          <p:nvPr/>
        </p:nvCxnSpPr>
        <p:spPr>
          <a:xfrm flipH="1" flipV="1">
            <a:off x="7211218" y="3165987"/>
            <a:ext cx="9833" cy="17894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felt 11"/>
          <p:cNvSpPr txBox="1"/>
          <p:nvPr/>
        </p:nvSpPr>
        <p:spPr>
          <a:xfrm>
            <a:off x="6093120" y="1409613"/>
            <a:ext cx="2124887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De rekombinante plasmider overføres til bakterieceller (E. coli) ved en proces, der kaldes </a:t>
            </a:r>
            <a:r>
              <a:rPr lang="da-DK" b="1" u="sng" dirty="0"/>
              <a:t>transformering</a:t>
            </a:r>
            <a:r>
              <a:rPr lang="da-DK" b="1" dirty="0"/>
              <a:t>.</a:t>
            </a:r>
            <a:endParaRPr lang="da-DK" b="1" u="sng" dirty="0"/>
          </a:p>
        </p:txBody>
      </p:sp>
      <p:sp>
        <p:nvSpPr>
          <p:cNvPr id="13" name="Tekstfelt 12"/>
          <p:cNvSpPr txBox="1"/>
          <p:nvPr/>
        </p:nvSpPr>
        <p:spPr>
          <a:xfrm>
            <a:off x="5063613" y="6361471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Rekombinante plasmider</a:t>
            </a:r>
          </a:p>
        </p:txBody>
      </p:sp>
      <p:cxnSp>
        <p:nvCxnSpPr>
          <p:cNvPr id="14" name="Lige forbindelse 13"/>
          <p:cNvCxnSpPr/>
          <p:nvPr/>
        </p:nvCxnSpPr>
        <p:spPr>
          <a:xfrm flipH="1" flipV="1">
            <a:off x="9457890" y="3149918"/>
            <a:ext cx="9833" cy="17894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felt 14"/>
          <p:cNvSpPr txBox="1"/>
          <p:nvPr/>
        </p:nvSpPr>
        <p:spPr>
          <a:xfrm>
            <a:off x="8462372" y="1373877"/>
            <a:ext cx="2171215" cy="1754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Ved blue-</a:t>
            </a:r>
            <a:r>
              <a:rPr lang="da-DK" b="1" dirty="0" err="1"/>
              <a:t>white</a:t>
            </a:r>
            <a:r>
              <a:rPr lang="da-DK" b="1" dirty="0"/>
              <a:t> screening udvælges de kolonier (hvide), som indeholder rekombinante plasmider. </a:t>
            </a:r>
            <a:endParaRPr lang="da-DK" b="1" u="sng" dirty="0"/>
          </a:p>
        </p:txBody>
      </p:sp>
      <p:sp>
        <p:nvSpPr>
          <p:cNvPr id="16" name="Afrundet rektangel 15"/>
          <p:cNvSpPr/>
          <p:nvPr/>
        </p:nvSpPr>
        <p:spPr>
          <a:xfrm>
            <a:off x="10304206" y="3609985"/>
            <a:ext cx="1400356" cy="706376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2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692697"/>
            <a:ext cx="5013920" cy="578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309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55 – Bioteknologi </a:t>
            </a:r>
            <a:br>
              <a:rPr lang="da-DK" dirty="0"/>
            </a:br>
            <a:r>
              <a:rPr lang="da-DK" dirty="0"/>
              <a:t>og planteavl</a:t>
            </a:r>
          </a:p>
        </p:txBody>
      </p:sp>
    </p:spTree>
    <p:extLst>
      <p:ext uri="{BB962C8B-B14F-4D97-AF65-F5344CB8AC3E}">
        <p14:creationId xmlns:p14="http://schemas.microsoft.com/office/powerpoint/2010/main" val="1521155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18E99BA-BE09-48C6-9D7A-C6882B4C96BA}"/>
              </a:ext>
            </a:extLst>
          </p:cNvPr>
          <p:cNvSpPr/>
          <p:nvPr/>
        </p:nvSpPr>
        <p:spPr>
          <a:xfrm>
            <a:off x="5187482" y="1760974"/>
            <a:ext cx="1817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>
                <a:hlinkClick r:id="rId2"/>
              </a:rPr>
              <a:t>GMOs</a:t>
            </a:r>
            <a:r>
              <a:rPr lang="da-DK" dirty="0">
                <a:hlinkClick r:id="rId2"/>
              </a:rPr>
              <a:t>! - YouTube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C699FC1-C89B-45D1-867B-06F381D7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832" y="2677368"/>
            <a:ext cx="4679535" cy="262595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733DBB2-7104-40E5-AB7B-D4D00E4487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25242" y="3068320"/>
            <a:ext cx="2464118" cy="147193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03172E8-7607-42AF-940F-3FC98A867D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334452" y="3144520"/>
            <a:ext cx="1967548" cy="14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72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9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720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9" y="571500"/>
            <a:ext cx="38195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145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9" y="571500"/>
            <a:ext cx="41624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978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85814"/>
            <a:ext cx="76200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638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332657"/>
            <a:ext cx="4807421" cy="640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601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Pglo</a:t>
            </a:r>
            <a:r>
              <a:rPr lang="da-DK" dirty="0"/>
              <a:t> - Transformation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453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75" y="990658"/>
            <a:ext cx="3391635" cy="4948884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932" y="1355951"/>
            <a:ext cx="1851262" cy="4218297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7348654" y="89209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Plasmid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043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1391"/>
          </a:xfrm>
        </p:spPr>
        <p:txBody>
          <a:bodyPr/>
          <a:lstStyle/>
          <a:p>
            <a:r>
              <a:rPr lang="da-DK" b="1" dirty="0"/>
              <a:t>Del 1 – dannelse af rekombinante plasmider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Først kløves plasmidet og genet med det samme restriktionsenzym, og herefter ligeres genet ind i plasmidet vha. enzymet DNA ligase </a:t>
            </a:r>
            <a:r>
              <a:rPr lang="da-DK" sz="2400" dirty="0">
                <a:sym typeface="Wingdings" panose="05000000000000000000" pitchFamily="2" charset="2"/>
              </a:rPr>
              <a:t> et rekombinant plasmid.</a:t>
            </a:r>
            <a:endParaRPr lang="da-DK" sz="2400" dirty="0"/>
          </a:p>
          <a:p>
            <a:endParaRPr lang="da-DK" sz="2400" dirty="0"/>
          </a:p>
        </p:txBody>
      </p:sp>
      <p:pic>
        <p:nvPicPr>
          <p:cNvPr id="6" name="Pladsholder til indhol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/>
          <a:stretch/>
        </p:blipFill>
        <p:spPr>
          <a:xfrm>
            <a:off x="1042219" y="2881854"/>
            <a:ext cx="6990846" cy="2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06" y="1554545"/>
            <a:ext cx="4600163" cy="3731921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53" y="1784194"/>
            <a:ext cx="5557648" cy="327262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8D9756D-1FCD-4306-9A51-F91042418C2E}"/>
              </a:ext>
            </a:extLst>
          </p:cNvPr>
          <p:cNvSpPr/>
          <p:nvPr/>
        </p:nvSpPr>
        <p:spPr>
          <a:xfrm>
            <a:off x="3228550" y="797468"/>
            <a:ext cx="497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https://www.youtube.com/watch?v=OZyFX9megs8</a:t>
            </a:r>
          </a:p>
        </p:txBody>
      </p:sp>
    </p:spTree>
    <p:extLst>
      <p:ext uri="{BB962C8B-B14F-4D97-AF65-F5344CB8AC3E}">
        <p14:creationId xmlns:p14="http://schemas.microsoft.com/office/powerpoint/2010/main" val="2764828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9" y="1237787"/>
            <a:ext cx="6464926" cy="445072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948" y="687501"/>
            <a:ext cx="3102197" cy="55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424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23" y="338667"/>
            <a:ext cx="3332454" cy="300686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23" y="3429000"/>
            <a:ext cx="3332454" cy="309033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2845A0A-E030-4E20-BEEE-8FC9DB807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762" y="648402"/>
            <a:ext cx="5072414" cy="51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7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9541142-F973-4179-A5C9-2CA828D9098D}"/>
              </a:ext>
            </a:extLst>
          </p:cNvPr>
          <p:cNvSpPr txBox="1"/>
          <p:nvPr/>
        </p:nvSpPr>
        <p:spPr>
          <a:xfrm>
            <a:off x="5310777" y="981166"/>
            <a:ext cx="1447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Insulin </a:t>
            </a:r>
          </a:p>
          <a:p>
            <a:pPr algn="ctr"/>
            <a:r>
              <a:rPr lang="da-DK" dirty="0"/>
              <a:t>Novo Nordisk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98F28C2-5A5E-4F7C-A2FF-3913A04F4905}"/>
              </a:ext>
            </a:extLst>
          </p:cNvPr>
          <p:cNvSpPr/>
          <p:nvPr/>
        </p:nvSpPr>
        <p:spPr>
          <a:xfrm>
            <a:off x="3948008" y="1866594"/>
            <a:ext cx="4295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2"/>
              </a:rPr>
              <a:t>Sådan producerer Novo insulin | Ingeniøren</a:t>
            </a:r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102B1BA-4256-4746-BD4E-BF6791B77489}"/>
              </a:ext>
            </a:extLst>
          </p:cNvPr>
          <p:cNvSpPr/>
          <p:nvPr/>
        </p:nvSpPr>
        <p:spPr>
          <a:xfrm>
            <a:off x="3433774" y="2370798"/>
            <a:ext cx="5690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3"/>
              </a:rPr>
              <a:t>Gensplejsning af en bakterie – Biologi (detergodtatvide.dk)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A570AC7-7B58-4761-AA3C-5C6478738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157" y="3237411"/>
            <a:ext cx="8675174" cy="27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9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0281A99-F567-4338-A672-5E74B447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60" y="788178"/>
            <a:ext cx="4612640" cy="57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09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66910" y="92867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a-DK" dirty="0"/>
              <a:t>Genetiske analysemetoder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2952728" y="2428868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a-DK" sz="2400" b="1" dirty="0"/>
              <a:t>Gel – </a:t>
            </a:r>
            <a:r>
              <a:rPr lang="da-DK" sz="2400" b="1" dirty="0" err="1"/>
              <a:t>elektroforese</a:t>
            </a:r>
            <a:endParaRPr lang="da-DK" sz="2400" b="1" dirty="0"/>
          </a:p>
          <a:p>
            <a:pPr>
              <a:buFont typeface="Arial" pitchFamily="34" charset="0"/>
              <a:buChar char="•"/>
            </a:pPr>
            <a:r>
              <a:rPr lang="da-DK" sz="2400" b="1" dirty="0"/>
              <a:t>PCR (</a:t>
            </a:r>
            <a:r>
              <a:rPr lang="da-DK" sz="2400" b="1" dirty="0" err="1"/>
              <a:t>polymerase</a:t>
            </a:r>
            <a:r>
              <a:rPr lang="da-DK" sz="2400" b="1" dirty="0"/>
              <a:t> </a:t>
            </a:r>
            <a:r>
              <a:rPr lang="da-DK" sz="2400" b="1" dirty="0" err="1"/>
              <a:t>chain</a:t>
            </a:r>
            <a:r>
              <a:rPr lang="da-DK" sz="2400" b="1" dirty="0"/>
              <a:t> </a:t>
            </a:r>
            <a:r>
              <a:rPr lang="da-DK" sz="2400" b="1" dirty="0" err="1"/>
              <a:t>reaction</a:t>
            </a:r>
            <a:r>
              <a:rPr lang="da-DK" sz="2400" b="1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da-DK" sz="2400" b="1" dirty="0"/>
              <a:t>Southern Blot (analyser for et bestemt DNA/gen)</a:t>
            </a:r>
          </a:p>
          <a:p>
            <a:pPr>
              <a:buFont typeface="Arial" pitchFamily="34" charset="0"/>
              <a:buChar char="•"/>
            </a:pPr>
            <a:r>
              <a:rPr lang="da-DK" sz="2400" b="1" dirty="0"/>
              <a:t>DNA testning (DNA rester)</a:t>
            </a:r>
          </a:p>
          <a:p>
            <a:pPr>
              <a:buFont typeface="Arial" pitchFamily="34" charset="0"/>
              <a:buChar char="•"/>
            </a:pPr>
            <a:r>
              <a:rPr lang="da-DK" sz="2400" b="1" dirty="0"/>
              <a:t>Sekventering</a:t>
            </a:r>
          </a:p>
          <a:p>
            <a:pPr>
              <a:buFont typeface="Arial" pitchFamily="34" charset="0"/>
              <a:buChar char="•"/>
            </a:pPr>
            <a:r>
              <a:rPr lang="da-DK" sz="2400" b="1" dirty="0"/>
              <a:t>CRISPN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ioaktivator.systime.dk/uploads/pics/Figur_1a_-_Gel-elektrofores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10" y="1928802"/>
            <a:ext cx="3929090" cy="2941908"/>
          </a:xfrm>
          <a:prstGeom prst="rect">
            <a:avLst/>
          </a:prstGeom>
          <a:noFill/>
        </p:spPr>
      </p:pic>
      <p:pic>
        <p:nvPicPr>
          <p:cNvPr id="4100" name="Picture 4" descr="http://bioaktivator.systime.dk/uploads/pics/Figur_1b_-_Gel-elektroforese.pn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3" y="1928802"/>
            <a:ext cx="3929089" cy="2945466"/>
          </a:xfrm>
          <a:prstGeom prst="rect">
            <a:avLst/>
          </a:prstGeom>
          <a:noFill/>
        </p:spPr>
      </p:pic>
      <p:sp>
        <p:nvSpPr>
          <p:cNvPr id="6" name="Tekstboks 5"/>
          <p:cNvSpPr txBox="1"/>
          <p:nvPr/>
        </p:nvSpPr>
        <p:spPr>
          <a:xfrm>
            <a:off x="4738678" y="928671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Gel - </a:t>
            </a:r>
            <a:r>
              <a:rPr lang="da-DK" sz="3200" b="1" dirty="0" err="1"/>
              <a:t>elektroforese</a:t>
            </a:r>
            <a:r>
              <a:rPr lang="da-DK" sz="3200" b="1" dirty="0"/>
              <a:t> 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2524100" y="5286389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Kan bruges til at adskille DNA, RNA eller proteiner </a:t>
            </a:r>
            <a:r>
              <a:rPr lang="da-DK" dirty="0" err="1"/>
              <a:t>vha</a:t>
            </a:r>
            <a:r>
              <a:rPr lang="da-DK" dirty="0"/>
              <a:t> et elektrisk felt.</a:t>
            </a:r>
          </a:p>
          <a:p>
            <a:pPr algn="ctr"/>
            <a:r>
              <a:rPr lang="da-DK" dirty="0"/>
              <a:t>(størrelse, ladning og form)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oaktivator.systime.dk/typo3temp/pics/f184785d16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48" y="1714488"/>
            <a:ext cx="7620000" cy="3648076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4667240" y="857232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Gel – </a:t>
            </a:r>
            <a:r>
              <a:rPr lang="da-DK" sz="2000" b="1" dirty="0" err="1"/>
              <a:t>elektroforese</a:t>
            </a:r>
            <a:r>
              <a:rPr lang="da-DK" sz="2000" b="1" dirty="0"/>
              <a:t> (DNA)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aktivator.systime.dk/typo3temp/pics/19e4d796f4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00" y="940812"/>
            <a:ext cx="6929486" cy="4989230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5738810" y="57148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PCR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aktivator.systime.dk/typo3temp/pics/c7f5ef3cd4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52" y="928670"/>
            <a:ext cx="6858048" cy="4672046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4881554" y="428604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/>
              <a:t>Southern Blot - analyse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2881290" y="5929331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Bruges til at undersøge om et givent DNA stykke findes i DNA opløsningen. (bruges til analyserer for et bestemt gen)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17091" y="44910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sz="3200" b="1" u="sng" dirty="0"/>
              <a:t>Restriktionsenzymer og DNA ligase</a:t>
            </a:r>
          </a:p>
          <a:p>
            <a:r>
              <a:rPr lang="da-DK" sz="2400" dirty="0"/>
              <a:t>Restriktionsenzymer er enzymer, der kløver DNA’et ved bestemte sekvenser. Disse sekvenser kaldes </a:t>
            </a:r>
            <a:r>
              <a:rPr lang="da-DK" sz="2400" i="1" u="sng" dirty="0"/>
              <a:t>restriktionssites.</a:t>
            </a:r>
          </a:p>
          <a:p>
            <a:r>
              <a:rPr lang="da-DK" sz="2400" dirty="0"/>
              <a:t>I naturen bruger bakterier restriktionsenzymer til at nedbryde fremmet DNA fra fx virus.</a:t>
            </a:r>
          </a:p>
          <a:p>
            <a:r>
              <a:rPr lang="da-DK" sz="2400" dirty="0"/>
              <a:t>Restriktionssites består af symmetriske sekvenser, som kaldes palidromiske sekvenser. </a:t>
            </a:r>
          </a:p>
          <a:p>
            <a:r>
              <a:rPr lang="da-DK" sz="2400" i="1" u="sng" dirty="0"/>
              <a:t>Palidromisk sekvens </a:t>
            </a:r>
            <a:r>
              <a:rPr lang="da-DK" sz="2400" dirty="0">
                <a:sym typeface="Wingdings" panose="05000000000000000000" pitchFamily="2" charset="2"/>
              </a:rPr>
              <a:t> en dobbeltstrenget DNA (eller RNA) sekvens, hvor begge strenge er identiske, når de læses fra 5’ til 3’ enden.</a:t>
            </a:r>
          </a:p>
          <a:p>
            <a:endParaRPr lang="da-DK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a-DK" sz="2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r="25789"/>
          <a:stretch/>
        </p:blipFill>
        <p:spPr>
          <a:xfrm>
            <a:off x="521109" y="4475982"/>
            <a:ext cx="7483318" cy="17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ioaktivator.systime.dk/typo3temp/pics/21709e8cb4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8414" y="642918"/>
            <a:ext cx="4591050" cy="5715000"/>
          </a:xfrm>
          <a:prstGeom prst="rect">
            <a:avLst/>
          </a:prstGeom>
          <a:noFill/>
        </p:spPr>
      </p:pic>
      <p:sp>
        <p:nvSpPr>
          <p:cNvPr id="5" name="Tekstboks 4"/>
          <p:cNvSpPr txBox="1"/>
          <p:nvPr/>
        </p:nvSpPr>
        <p:spPr>
          <a:xfrm>
            <a:off x="7810512" y="928670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DNA type bestemmelse.</a:t>
            </a:r>
          </a:p>
          <a:p>
            <a:r>
              <a:rPr lang="da-DK" dirty="0"/>
              <a:t>Bruges til opklaring af </a:t>
            </a:r>
          </a:p>
          <a:p>
            <a:r>
              <a:rPr lang="da-DK" dirty="0"/>
              <a:t>voldtægt forbrydelser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0784E39-DF97-43EB-A42E-0C00C15D434A}"/>
              </a:ext>
            </a:extLst>
          </p:cNvPr>
          <p:cNvSpPr/>
          <p:nvPr/>
        </p:nvSpPr>
        <p:spPr>
          <a:xfrm>
            <a:off x="7239000" y="3987970"/>
            <a:ext cx="6096000" cy="237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Se CRISPR i funktion - YouTube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What is CRISPR? - YouTube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CRISPER CAS9 - YouTube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CRISPR - kort fortalt (dansk) - YouTube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4EECC7E-08B2-498A-BD82-D3B4FBEAA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335" y="734527"/>
            <a:ext cx="4204147" cy="293154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B9F07AE-B953-4DFA-8C17-C36869CCF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410" y="660004"/>
            <a:ext cx="3844990" cy="338748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C892107-1BD8-4612-A091-3ECAE6359DEC}"/>
              </a:ext>
            </a:extLst>
          </p:cNvPr>
          <p:cNvSpPr txBox="1"/>
          <p:nvPr/>
        </p:nvSpPr>
        <p:spPr>
          <a:xfrm>
            <a:off x="2463799" y="4529666"/>
            <a:ext cx="145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Sekventering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DC07E66-F820-4DB7-94CD-1FB6207BCF96}"/>
              </a:ext>
            </a:extLst>
          </p:cNvPr>
          <p:cNvSpPr/>
          <p:nvPr/>
        </p:nvSpPr>
        <p:spPr>
          <a:xfrm>
            <a:off x="1414987" y="5173134"/>
            <a:ext cx="5005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https://www.youtube.com/watch?v=m3UFJe_pgPU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7845CF1-4C63-4F9C-A62B-1B5A91FCD12F}"/>
              </a:ext>
            </a:extLst>
          </p:cNvPr>
          <p:cNvSpPr/>
          <p:nvPr/>
        </p:nvSpPr>
        <p:spPr>
          <a:xfrm>
            <a:off x="1414987" y="5655310"/>
            <a:ext cx="493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https://www.youtube.com/watch?v=KTstRrDTmWI</a:t>
            </a:r>
          </a:p>
        </p:txBody>
      </p:sp>
    </p:spTree>
    <p:extLst>
      <p:ext uri="{BB962C8B-B14F-4D97-AF65-F5344CB8AC3E}">
        <p14:creationId xmlns:p14="http://schemas.microsoft.com/office/powerpoint/2010/main" val="3159109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8490" y="383458"/>
            <a:ext cx="11710219" cy="5832834"/>
          </a:xfrm>
        </p:spPr>
        <p:txBody>
          <a:bodyPr>
            <a:noAutofit/>
          </a:bodyPr>
          <a:lstStyle/>
          <a:p>
            <a:r>
              <a:rPr lang="da-DK" sz="2400" dirty="0"/>
              <a:t>De fleste restriktionsenzymer kløver den palidromiske sekvens skævt, så der dannes ”sticky ends”, som har enkeltstrengede ”DNA overhangs”.</a:t>
            </a:r>
          </a:p>
          <a:p>
            <a:endParaRPr lang="da-DK" sz="2400" dirty="0"/>
          </a:p>
          <a:p>
            <a:endParaRPr lang="da-DK" sz="2400" dirty="0"/>
          </a:p>
          <a:p>
            <a:endParaRPr lang="da-DK" sz="2400" dirty="0"/>
          </a:p>
          <a:p>
            <a:endParaRPr lang="da-DK" sz="2400" dirty="0"/>
          </a:p>
          <a:p>
            <a:pPr marL="0" indent="0">
              <a:buNone/>
            </a:pPr>
            <a:endParaRPr lang="da-DK" sz="2400" dirty="0"/>
          </a:p>
          <a:p>
            <a:r>
              <a:rPr lang="da-DK" sz="2400" dirty="0"/>
              <a:t>2 DNA sekvenser (fx plasmidet og genet), der er kløvet med det samme restriktionsenzym, vil have ”sticky ends” som passer sammen, og kan derfor ”limes” sammen med DNA ligase.</a:t>
            </a:r>
          </a:p>
          <a:p>
            <a:endParaRPr lang="da-DK" sz="2400" dirty="0"/>
          </a:p>
          <a:p>
            <a:endParaRPr lang="da-DK" sz="2400" dirty="0"/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5" y="1338992"/>
            <a:ext cx="9950243" cy="183754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7952"/>
          <a:stretch/>
        </p:blipFill>
        <p:spPr>
          <a:xfrm>
            <a:off x="464675" y="4571998"/>
            <a:ext cx="8728485" cy="2202427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934065" y="4916129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00B0F0"/>
                </a:solidFill>
              </a:rPr>
              <a:t>Sekvens 1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3279058" y="5673211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BB3592"/>
                </a:solidFill>
              </a:rPr>
              <a:t>Sekvens 2</a:t>
            </a:r>
          </a:p>
        </p:txBody>
      </p:sp>
      <p:sp>
        <p:nvSpPr>
          <p:cNvPr id="8" name="Højre klammeparentes 7"/>
          <p:cNvSpPr/>
          <p:nvPr/>
        </p:nvSpPr>
        <p:spPr>
          <a:xfrm>
            <a:off x="8850846" y="4571998"/>
            <a:ext cx="481779" cy="187796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9592792" y="4748583"/>
            <a:ext cx="229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I hver streng vil DNA ligasen ”lukke hullet” ved at lave en binding mellem A og G.</a:t>
            </a:r>
          </a:p>
        </p:txBody>
      </p:sp>
      <p:sp>
        <p:nvSpPr>
          <p:cNvPr id="10" name="Ellipse 9"/>
          <p:cNvSpPr/>
          <p:nvPr/>
        </p:nvSpPr>
        <p:spPr>
          <a:xfrm>
            <a:off x="1966452" y="5171768"/>
            <a:ext cx="563722" cy="3539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/>
          <p:cNvSpPr/>
          <p:nvPr/>
        </p:nvSpPr>
        <p:spPr>
          <a:xfrm>
            <a:off x="2809105" y="5449374"/>
            <a:ext cx="563722" cy="32216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497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7317" y="303648"/>
            <a:ext cx="10950677" cy="5881995"/>
          </a:xfrm>
        </p:spPr>
        <p:txBody>
          <a:bodyPr/>
          <a:lstStyle/>
          <a:p>
            <a:pPr marL="0" indent="0">
              <a:buNone/>
            </a:pPr>
            <a:r>
              <a:rPr lang="da-DK" sz="2400" i="1" u="sng" dirty="0"/>
              <a:t>Indsættelse af et gen i et plasmid</a:t>
            </a:r>
          </a:p>
          <a:p>
            <a:r>
              <a:rPr lang="da-DK" sz="2400" dirty="0"/>
              <a:t>Identificer fælles restriktionssites i plasmidet og i begge ender af genet.</a:t>
            </a:r>
          </a:p>
          <a:p>
            <a:endParaRPr lang="da-DK" sz="2400" dirty="0"/>
          </a:p>
          <a:p>
            <a:pPr marL="0" indent="0">
              <a:buNone/>
            </a:pPr>
            <a:endParaRPr lang="da-DK" sz="2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1587779"/>
            <a:ext cx="10294374" cy="4420975"/>
          </a:xfrm>
          <a:prstGeom prst="rect">
            <a:avLst/>
          </a:prstGeom>
        </p:spPr>
      </p:pic>
      <p:cxnSp>
        <p:nvCxnSpPr>
          <p:cNvPr id="6" name="Lige pilforbindelse 5"/>
          <p:cNvCxnSpPr/>
          <p:nvPr/>
        </p:nvCxnSpPr>
        <p:spPr>
          <a:xfrm flipH="1" flipV="1">
            <a:off x="8858867" y="2900518"/>
            <a:ext cx="717754" cy="1917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Lige pilforbindelse 6"/>
          <p:cNvCxnSpPr/>
          <p:nvPr/>
        </p:nvCxnSpPr>
        <p:spPr>
          <a:xfrm flipH="1" flipV="1">
            <a:off x="5147189" y="2945073"/>
            <a:ext cx="4385186" cy="18727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/>
          <p:cNvSpPr txBox="1"/>
          <p:nvPr/>
        </p:nvSpPr>
        <p:spPr>
          <a:xfrm>
            <a:off x="9217744" y="4818427"/>
            <a:ext cx="2851355" cy="1477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Restriktionssites indsættes i genet ved PCR opformeringen, idet de inkorporeres i enderne af primerne.</a:t>
            </a:r>
          </a:p>
        </p:txBody>
      </p:sp>
    </p:spTree>
    <p:extLst>
      <p:ext uri="{BB962C8B-B14F-4D97-AF65-F5344CB8AC3E}">
        <p14:creationId xmlns:p14="http://schemas.microsoft.com/office/powerpoint/2010/main" val="195361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46635" y="265471"/>
            <a:ext cx="11306268" cy="5852498"/>
          </a:xfrm>
        </p:spPr>
        <p:txBody>
          <a:bodyPr>
            <a:normAutofit/>
          </a:bodyPr>
          <a:lstStyle/>
          <a:p>
            <a:r>
              <a:rPr lang="da-DK" sz="2400" dirty="0"/>
              <a:t>Plasmidet og genet kløves nu med det samme restriktionsenzym. Genets ender vil passe sammen med plasmidets ender, fordi deres overhangs er komplimentære.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2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2" y="1473071"/>
            <a:ext cx="9091702" cy="4264548"/>
          </a:xfrm>
          <a:prstGeom prst="rect">
            <a:avLst/>
          </a:prstGeom>
        </p:spPr>
      </p:pic>
      <p:sp>
        <p:nvSpPr>
          <p:cNvPr id="5" name="Afrundet rektangel 4"/>
          <p:cNvSpPr/>
          <p:nvPr/>
        </p:nvSpPr>
        <p:spPr>
          <a:xfrm>
            <a:off x="4513006" y="2283183"/>
            <a:ext cx="855407" cy="44245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Afrundet rektangel 5"/>
          <p:cNvSpPr/>
          <p:nvPr/>
        </p:nvSpPr>
        <p:spPr>
          <a:xfrm>
            <a:off x="5971688" y="4658115"/>
            <a:ext cx="963147" cy="44245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Afrundet rektangel 6"/>
          <p:cNvSpPr/>
          <p:nvPr/>
        </p:nvSpPr>
        <p:spPr>
          <a:xfrm>
            <a:off x="6368115" y="4137889"/>
            <a:ext cx="924026" cy="4424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/>
          <p:cNvSpPr/>
          <p:nvPr/>
        </p:nvSpPr>
        <p:spPr>
          <a:xfrm>
            <a:off x="8333759" y="2512375"/>
            <a:ext cx="953114" cy="4265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80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18478</TotalTime>
  <Words>1669</Words>
  <Application>Microsoft Office PowerPoint</Application>
  <PresentationFormat>Widescreen</PresentationFormat>
  <Paragraphs>251</Paragraphs>
  <Slides>61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Cambria Math</vt:lpstr>
      <vt:lpstr>Times New Roman</vt:lpstr>
      <vt:lpstr>Wingdings</vt:lpstr>
      <vt:lpstr>Office-tema</vt:lpstr>
      <vt:lpstr>Kloning I </vt:lpstr>
      <vt:lpstr>Hvad er kloning?</vt:lpstr>
      <vt:lpstr>PowerPoint-præsentation</vt:lpstr>
      <vt:lpstr>Overblik over DNA kloning</vt:lpstr>
      <vt:lpstr>Del 1 – dannelse af rekombinante plasmider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Del 2 – transformering af E. coli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Del 3 – måling af β-galactosidase aktiviteten</vt:lpstr>
      <vt:lpstr>PowerPoint-præsentation</vt:lpstr>
      <vt:lpstr>PowerPoint-præsentation</vt:lpstr>
      <vt:lpstr>Den genetiske arv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55 – Bioteknologi  og planteavl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Pglo - Transformation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Genetiske analysemetoder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EUC Nordvest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Indhold</dc:title>
  <dc:creator>Freja Karlsen</dc:creator>
  <cp:lastModifiedBy>Jane Dørffler Pedersen</cp:lastModifiedBy>
  <cp:revision>116</cp:revision>
  <cp:lastPrinted>2024-03-01T06:57:23Z</cp:lastPrinted>
  <dcterms:created xsi:type="dcterms:W3CDTF">2019-04-10T08:32:22Z</dcterms:created>
  <dcterms:modified xsi:type="dcterms:W3CDTF">2024-04-09T12:05:18Z</dcterms:modified>
</cp:coreProperties>
</file>