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95" r:id="rId2"/>
    <p:sldId id="432" r:id="rId3"/>
    <p:sldId id="448" r:id="rId4"/>
    <p:sldId id="286" r:id="rId5"/>
    <p:sldId id="443" r:id="rId6"/>
    <p:sldId id="282" r:id="rId7"/>
    <p:sldId id="397" r:id="rId8"/>
    <p:sldId id="445" r:id="rId9"/>
    <p:sldId id="446" r:id="rId10"/>
    <p:sldId id="453" r:id="rId11"/>
    <p:sldId id="292" r:id="rId12"/>
    <p:sldId id="449" r:id="rId13"/>
    <p:sldId id="442" r:id="rId14"/>
    <p:sldId id="451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33D"/>
    <a:srgbClr val="171220"/>
    <a:srgbClr val="1A1333"/>
    <a:srgbClr val="5877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67275" autoAdjust="0"/>
  </p:normalViewPr>
  <p:slideViewPr>
    <p:cSldViewPr snapToGrid="0">
      <p:cViewPr varScale="1">
        <p:scale>
          <a:sx n="46" d="100"/>
          <a:sy n="46" d="100"/>
        </p:scale>
        <p:origin x="12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a Labovic Aaen" userId="dbb63b38-d34a-4847-bed9-631b79f73117" providerId="ADAL" clId="{DDFC1292-751F-4305-8971-A1AFE0BAC5D3}"/>
    <pc:docChg chg="delSld modSld">
      <pc:chgData name="Gina Labovic Aaen" userId="dbb63b38-d34a-4847-bed9-631b79f73117" providerId="ADAL" clId="{DDFC1292-751F-4305-8971-A1AFE0BAC5D3}" dt="2024-10-25T10:02:37.584" v="18" actId="47"/>
      <pc:docMkLst>
        <pc:docMk/>
      </pc:docMkLst>
      <pc:sldChg chg="del">
        <pc:chgData name="Gina Labovic Aaen" userId="dbb63b38-d34a-4847-bed9-631b79f73117" providerId="ADAL" clId="{DDFC1292-751F-4305-8971-A1AFE0BAC5D3}" dt="2024-10-25T10:02:36.838" v="15" actId="47"/>
        <pc:sldMkLst>
          <pc:docMk/>
          <pc:sldMk cId="237276791" sldId="278"/>
        </pc:sldMkLst>
      </pc:sldChg>
      <pc:sldChg chg="modNotesTx">
        <pc:chgData name="Gina Labovic Aaen" userId="dbb63b38-d34a-4847-bed9-631b79f73117" providerId="ADAL" clId="{DDFC1292-751F-4305-8971-A1AFE0BAC5D3}" dt="2024-10-25T10:02:19.590" v="5" actId="20577"/>
        <pc:sldMkLst>
          <pc:docMk/>
          <pc:sldMk cId="1647588840" sldId="282"/>
        </pc:sldMkLst>
      </pc:sldChg>
      <pc:sldChg chg="modNotesTx">
        <pc:chgData name="Gina Labovic Aaen" userId="dbb63b38-d34a-4847-bed9-631b79f73117" providerId="ADAL" clId="{DDFC1292-751F-4305-8971-A1AFE0BAC5D3}" dt="2024-10-25T10:02:16.259" v="3" actId="20577"/>
        <pc:sldMkLst>
          <pc:docMk/>
          <pc:sldMk cId="2709908260" sldId="286"/>
        </pc:sldMkLst>
      </pc:sldChg>
      <pc:sldChg chg="del">
        <pc:chgData name="Gina Labovic Aaen" userId="dbb63b38-d34a-4847-bed9-631b79f73117" providerId="ADAL" clId="{DDFC1292-751F-4305-8971-A1AFE0BAC5D3}" dt="2024-10-25T10:02:37.584" v="18" actId="47"/>
        <pc:sldMkLst>
          <pc:docMk/>
          <pc:sldMk cId="2884381626" sldId="289"/>
        </pc:sldMkLst>
      </pc:sldChg>
      <pc:sldChg chg="modNotesTx">
        <pc:chgData name="Gina Labovic Aaen" userId="dbb63b38-d34a-4847-bed9-631b79f73117" providerId="ADAL" clId="{DDFC1292-751F-4305-8971-A1AFE0BAC5D3}" dt="2024-10-25T10:02:29.140" v="9" actId="20577"/>
        <pc:sldMkLst>
          <pc:docMk/>
          <pc:sldMk cId="1872864571" sldId="292"/>
        </pc:sldMkLst>
      </pc:sldChg>
      <pc:sldChg chg="modNotesTx">
        <pc:chgData name="Gina Labovic Aaen" userId="dbb63b38-d34a-4847-bed9-631b79f73117" providerId="ADAL" clId="{DDFC1292-751F-4305-8971-A1AFE0BAC5D3}" dt="2024-10-25T10:02:10.509" v="0" actId="20577"/>
        <pc:sldMkLst>
          <pc:docMk/>
          <pc:sldMk cId="1659612975" sldId="395"/>
        </pc:sldMkLst>
      </pc:sldChg>
      <pc:sldChg chg="modNotesTx">
        <pc:chgData name="Gina Labovic Aaen" userId="dbb63b38-d34a-4847-bed9-631b79f73117" providerId="ADAL" clId="{DDFC1292-751F-4305-8971-A1AFE0BAC5D3}" dt="2024-10-25T10:02:20.988" v="6" actId="20577"/>
        <pc:sldMkLst>
          <pc:docMk/>
          <pc:sldMk cId="1830801105" sldId="397"/>
        </pc:sldMkLst>
      </pc:sldChg>
      <pc:sldChg chg="modNotesTx">
        <pc:chgData name="Gina Labovic Aaen" userId="dbb63b38-d34a-4847-bed9-631b79f73117" providerId="ADAL" clId="{DDFC1292-751F-4305-8971-A1AFE0BAC5D3}" dt="2024-10-25T10:02:12.909" v="1" actId="20577"/>
        <pc:sldMkLst>
          <pc:docMk/>
          <pc:sldMk cId="201453658" sldId="432"/>
        </pc:sldMkLst>
      </pc:sldChg>
      <pc:sldChg chg="del">
        <pc:chgData name="Gina Labovic Aaen" userId="dbb63b38-d34a-4847-bed9-631b79f73117" providerId="ADAL" clId="{DDFC1292-751F-4305-8971-A1AFE0BAC5D3}" dt="2024-10-25T10:02:37.084" v="17" actId="47"/>
        <pc:sldMkLst>
          <pc:docMk/>
          <pc:sldMk cId="3428061894" sldId="438"/>
        </pc:sldMkLst>
      </pc:sldChg>
      <pc:sldChg chg="modNotesTx">
        <pc:chgData name="Gina Labovic Aaen" userId="dbb63b38-d34a-4847-bed9-631b79f73117" providerId="ADAL" clId="{DDFC1292-751F-4305-8971-A1AFE0BAC5D3}" dt="2024-10-25T10:02:33.043" v="11" actId="20577"/>
        <pc:sldMkLst>
          <pc:docMk/>
          <pc:sldMk cId="3870981334" sldId="442"/>
        </pc:sldMkLst>
      </pc:sldChg>
      <pc:sldChg chg="modNotesTx">
        <pc:chgData name="Gina Labovic Aaen" userId="dbb63b38-d34a-4847-bed9-631b79f73117" providerId="ADAL" clId="{DDFC1292-751F-4305-8971-A1AFE0BAC5D3}" dt="2024-10-25T10:02:17.535" v="4" actId="20577"/>
        <pc:sldMkLst>
          <pc:docMk/>
          <pc:sldMk cId="1586235509" sldId="443"/>
        </pc:sldMkLst>
      </pc:sldChg>
      <pc:sldChg chg="modNotesTx">
        <pc:chgData name="Gina Labovic Aaen" userId="dbb63b38-d34a-4847-bed9-631b79f73117" providerId="ADAL" clId="{DDFC1292-751F-4305-8971-A1AFE0BAC5D3}" dt="2024-10-25T10:02:24.275" v="7" actId="20577"/>
        <pc:sldMkLst>
          <pc:docMk/>
          <pc:sldMk cId="1800552031" sldId="446"/>
        </pc:sldMkLst>
      </pc:sldChg>
      <pc:sldChg chg="del">
        <pc:chgData name="Gina Labovic Aaen" userId="dbb63b38-d34a-4847-bed9-631b79f73117" providerId="ADAL" clId="{DDFC1292-751F-4305-8971-A1AFE0BAC5D3}" dt="2024-10-25T10:02:36.600" v="13" actId="47"/>
        <pc:sldMkLst>
          <pc:docMk/>
          <pc:sldMk cId="235087276" sldId="447"/>
        </pc:sldMkLst>
      </pc:sldChg>
      <pc:sldChg chg="modNotesTx">
        <pc:chgData name="Gina Labovic Aaen" userId="dbb63b38-d34a-4847-bed9-631b79f73117" providerId="ADAL" clId="{DDFC1292-751F-4305-8971-A1AFE0BAC5D3}" dt="2024-10-25T10:02:14.768" v="2" actId="20577"/>
        <pc:sldMkLst>
          <pc:docMk/>
          <pc:sldMk cId="398670846" sldId="448"/>
        </pc:sldMkLst>
      </pc:sldChg>
      <pc:sldChg chg="modNotesTx">
        <pc:chgData name="Gina Labovic Aaen" userId="dbb63b38-d34a-4847-bed9-631b79f73117" providerId="ADAL" clId="{DDFC1292-751F-4305-8971-A1AFE0BAC5D3}" dt="2024-10-25T10:02:31.231" v="10" actId="20577"/>
        <pc:sldMkLst>
          <pc:docMk/>
          <pc:sldMk cId="3835836818" sldId="449"/>
        </pc:sldMkLst>
      </pc:sldChg>
      <pc:sldChg chg="del">
        <pc:chgData name="Gina Labovic Aaen" userId="dbb63b38-d34a-4847-bed9-631b79f73117" providerId="ADAL" clId="{DDFC1292-751F-4305-8971-A1AFE0BAC5D3}" dt="2024-10-25T10:02:36.985" v="16" actId="47"/>
        <pc:sldMkLst>
          <pc:docMk/>
          <pc:sldMk cId="1580114201" sldId="450"/>
        </pc:sldMkLst>
      </pc:sldChg>
      <pc:sldChg chg="modNotesTx">
        <pc:chgData name="Gina Labovic Aaen" userId="dbb63b38-d34a-4847-bed9-631b79f73117" providerId="ADAL" clId="{DDFC1292-751F-4305-8971-A1AFE0BAC5D3}" dt="2024-10-25T10:02:34.726" v="12" actId="20577"/>
        <pc:sldMkLst>
          <pc:docMk/>
          <pc:sldMk cId="2367773773" sldId="451"/>
        </pc:sldMkLst>
      </pc:sldChg>
      <pc:sldChg chg="del">
        <pc:chgData name="Gina Labovic Aaen" userId="dbb63b38-d34a-4847-bed9-631b79f73117" providerId="ADAL" clId="{DDFC1292-751F-4305-8971-A1AFE0BAC5D3}" dt="2024-10-25T10:02:36.713" v="14" actId="47"/>
        <pc:sldMkLst>
          <pc:docMk/>
          <pc:sldMk cId="1380868232" sldId="452"/>
        </pc:sldMkLst>
      </pc:sldChg>
      <pc:sldChg chg="modNotesTx">
        <pc:chgData name="Gina Labovic Aaen" userId="dbb63b38-d34a-4847-bed9-631b79f73117" providerId="ADAL" clId="{DDFC1292-751F-4305-8971-A1AFE0BAC5D3}" dt="2024-10-25T10:02:27.514" v="8" actId="20577"/>
        <pc:sldMkLst>
          <pc:docMk/>
          <pc:sldMk cId="1771394043" sldId="4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120A5-D6CB-44EB-9E87-259969284257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200F6-5809-44EB-9C23-4F7B2BFF2E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292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70AE6-4C82-4269-88A7-15E0D97ED81F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315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823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1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8844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b="0" i="0" dirty="0">
              <a:solidFill>
                <a:srgbClr val="31313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BC1AF-980D-49FD-9B05-A94FB93E97D7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5051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0" i="0" dirty="0">
              <a:solidFill>
                <a:srgbClr val="31313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BC1AF-980D-49FD-9B05-A94FB93E97D7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741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b="0" i="0" dirty="0">
              <a:solidFill>
                <a:srgbClr val="31313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BC1AF-980D-49FD-9B05-A94FB93E97D7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7107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70AE6-4C82-4269-88A7-15E0D97ED81F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872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6716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1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7019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https://www.menti.com/al5zf8vdjvf9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8699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8228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0758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9153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200F6-5809-44EB-9C23-4F7B2BFF2EB7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0095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A600A-D42F-4FA4-BD7B-2B89BEAF9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3C7713-B743-40FC-8370-DA21C0DD0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772CA0-430A-49AB-9AD9-5A7E4D088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F75348-DC1B-4CEF-AEAF-19B75FA6C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1F8702-750C-4853-A00C-24534AD5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69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8CEA3-D7A2-4E98-9C6D-E8AF412FB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2CF593-3778-44AB-8F75-514449A01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556C7D-90E2-4C0E-B3AE-BA7AC0E58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9AF1D53-7DBE-43DB-9210-C38762DAD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B4681A-ED44-4DA5-ACB6-BBF580D1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7315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2EDAAA-FDFA-45EA-81A1-7EFA2467F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C5C394-3D6E-417C-AAF2-12C817CFB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3BB888-1CA3-451C-B19D-6BF5D74DC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D75954-355C-4E43-85D1-DDEDEF318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F8C04F-2ECE-47D9-A71E-D9E975434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03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E02A3-674F-4997-B4BC-7515552E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2ED506-65D8-4C1F-9F1F-F71F5A5D9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7CF0FC-F215-4674-B5AD-EB8119402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5653D03-BB40-4191-961A-9EEE25F9D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8A11BB-8EBF-4853-A282-7D903766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6FC9D0-ED0B-4CF0-8ABD-0EDA54AD7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118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DFE55-4DE3-46BA-A3F6-8C383485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9FB9A4-1AC4-4AA0-852E-188BA197A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9A794EF-1DA9-4C7D-BD56-DF2FA5A70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D59980D-82D6-40B2-825C-69B24CF15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ED22A56-067C-431B-9E7A-DCBFFFFAF5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F959E75-3C46-4F05-A501-DB1AC3DD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2CBE562-C92C-4296-B433-255900070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00D0046-E8F3-40FF-B3E1-28FE70609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039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451D5-B3D9-4AB6-96A1-A8D5CCF8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DCCB016-29E9-4E21-AA92-1A01F546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AB628A1-4F89-4F9F-8F2E-7BAE62C18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45F9E9D-2AB5-4672-AD3B-47368ECE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180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8D83D4E-5D73-41CB-9AFD-BEA791CDE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33FF67B-AA32-4878-A2B8-987240FB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729834-071A-4F46-AD72-DF9AD6E54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210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659EA-9319-4786-903E-41FA6172A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69CA1E-01C7-4A0B-B270-1632C7F60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BBA56B-AF6E-4096-9746-51E63DB4D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350DE3-54C0-4AC3-9447-8F1ADD50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69DA6C-F37F-4F96-8F1B-1657B003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49B54E7-471B-4B89-B30D-CDC3C0CD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199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52CA0-CDE8-4E19-90F0-37BBCCB15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E3D010E-CE32-486F-A5FF-D141FEAD44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BE51C01-9C08-4060-8DDC-907B20A5D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222416D-6AFA-4C0D-84EF-8604BDE6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D454E55-CAEE-43BB-A456-F025A0222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87A33E-86BE-47E5-BF2F-160196DA1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1381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C719E-B117-4D05-AEDF-02D0E096C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F0E942B-06CE-49BA-BB50-0F1D0775D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2AE583-DDE2-4B66-9E56-83FB3CA3F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E35E08-86B5-4414-9253-11A90759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69F0A6-A27D-4277-9253-BE8AA3BE9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8069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C3FEF9-96F9-4C28-ABA8-ED3177673B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2D48CF8-9BEF-4CAE-881F-CA3163E2E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74C4B6-5605-4600-8137-2FD47F841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88757D-8242-4B15-B7F7-EDDCE4598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017690-1232-4C09-84C0-B8303799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7207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1CB6715-7DC8-4711-8980-90BCF46DB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DB758B-B83E-4B06-A98D-E5F37D8D6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DD0102-9C0F-47DF-A2AA-2BDB43FD53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A5C52-E983-4C49-A658-D8EDB6CA9A9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87F465-9715-46A9-B317-9416894746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34D60D-9126-45C3-BDDA-23334DC5D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09C85-D03A-4FF9-88B6-2644FADDB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609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ti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5" name="Rectangle 1084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6" name="Rectangle 1086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53BB304-EF7F-D0A7-C04A-6BCC2D9966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82"/>
          <a:stretch/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B2DF967-EE7B-4B5C-882A-8DECAA79D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91" y="5757007"/>
            <a:ext cx="6931319" cy="75221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Jeremy </a:t>
            </a:r>
            <a:r>
              <a:rPr lang="en-US" sz="36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Benthams</a:t>
            </a:r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36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nytteetik</a:t>
            </a:r>
            <a:endParaRPr lang="en-US" sz="3600" b="1" kern="1200" dirty="0">
              <a:solidFill>
                <a:schemeClr val="tx1">
                  <a:lumMod val="85000"/>
                  <a:lumOff val="1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9" name="Picture 2" descr="The Consequences of No Consequences — Frank Sonnenberg Online">
            <a:extLst>
              <a:ext uri="{FF2B5EF4-FFF2-40B4-BE49-F238E27FC236}">
                <a16:creationId xmlns:a16="http://schemas.microsoft.com/office/drawing/2014/main" id="{FAB3963C-29D0-3E26-E02D-4B8D58ED0B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3" r="16011" b="-1"/>
          <a:stretch/>
        </p:blipFill>
        <p:spPr bwMode="auto"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61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The Consequences of No Consequences — Frank Sonnenberg Online">
            <a:extLst>
              <a:ext uri="{FF2B5EF4-FFF2-40B4-BE49-F238E27FC236}">
                <a16:creationId xmlns:a16="http://schemas.microsoft.com/office/drawing/2014/main" id="{05FA6248-44D3-4773-DBD6-B534DC045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0" r="28209"/>
          <a:stretch/>
        </p:blipFill>
        <p:spPr bwMode="auto"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793854-FCD8-8B3E-415A-5C876E51E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da-DK" sz="2400" b="1" i="1" dirty="0"/>
              <a:t>Dagens formål: At analysere moralske dilemmaer nytteetisk og diskutere om nytteetikken er brugbar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4991D6-6CF3-9E06-8A5E-FEF9984D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sz="2400" dirty="0" err="1"/>
              <a:t>Blooket</a:t>
            </a:r>
            <a:r>
              <a:rPr lang="da-DK" sz="2400" dirty="0"/>
              <a:t>-quizleg</a:t>
            </a:r>
          </a:p>
          <a:p>
            <a:pPr marL="514350" indent="-514350">
              <a:buAutoNum type="arabicPeriod"/>
            </a:pPr>
            <a:r>
              <a:rPr lang="da-DK" sz="2400" dirty="0"/>
              <a:t>Kortfilm: ”Sommersøndag”</a:t>
            </a:r>
          </a:p>
          <a:p>
            <a:pPr marL="514350" indent="-514350">
              <a:buAutoNum type="arabicPeriod"/>
            </a:pPr>
            <a:r>
              <a:rPr lang="da-DK" sz="2400" dirty="0"/>
              <a:t>Analyse af ”Sommersøndag” </a:t>
            </a:r>
          </a:p>
          <a:p>
            <a:pPr marL="514350" indent="-514350">
              <a:buAutoNum type="arabicPeriod"/>
            </a:pPr>
            <a:r>
              <a:rPr lang="da-DK" sz="2400" dirty="0"/>
              <a:t>Opsamling</a:t>
            </a:r>
          </a:p>
          <a:p>
            <a:pPr marL="514350" indent="-514350">
              <a:buAutoNum type="arabicPeriod"/>
            </a:pPr>
            <a:r>
              <a:rPr lang="da-DK" sz="2400" dirty="0"/>
              <a:t>Summeøvelse: Hvad giver dig mest lykke?</a:t>
            </a:r>
          </a:p>
          <a:p>
            <a:pPr marL="514350" indent="-514350">
              <a:buAutoNum type="arabicPeriod"/>
            </a:pPr>
            <a:r>
              <a:rPr lang="da-DK" sz="2400" dirty="0"/>
              <a:t>Løs dit eget dilemma med den hedonistiske kalkule</a:t>
            </a:r>
          </a:p>
          <a:p>
            <a:pPr marL="514350" indent="-514350">
              <a:buAutoNum type="arabicPeriod"/>
            </a:pPr>
            <a:r>
              <a:rPr lang="da-DK" sz="2400" dirty="0"/>
              <a:t>Gruppe-diskussion</a:t>
            </a:r>
          </a:p>
          <a:p>
            <a:pPr marL="514350" indent="-514350">
              <a:buAutoNum type="arabicPeriod"/>
            </a:pPr>
            <a:r>
              <a:rPr lang="da-DK" sz="2400" dirty="0"/>
              <a:t>Filosoffens brevkasse</a:t>
            </a:r>
          </a:p>
          <a:p>
            <a:pPr marL="514350" indent="-514350">
              <a:buAutoNum type="arabicPeriod"/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01453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8" name="Rectangle 1055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xploring the World of Blooket: A Comprehensive Guide">
            <a:extLst>
              <a:ext uri="{FF2B5EF4-FFF2-40B4-BE49-F238E27FC236}">
                <a16:creationId xmlns:a16="http://schemas.microsoft.com/office/drawing/2014/main" id="{5049F1F2-FD14-F9AE-3675-1F1EC91A7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8" r="19920" b="2"/>
          <a:stretch/>
        </p:blipFill>
        <p:spPr bwMode="auto"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69" name="Freeform: Shape 1057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70" name="Freeform: Shape 1059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830294-6C2B-3999-3097-DE449CB28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Quiz om Jeremy Benthams nytteetik og begreber om etik fra sidste gang</a:t>
            </a:r>
          </a:p>
        </p:txBody>
      </p:sp>
      <p:sp>
        <p:nvSpPr>
          <p:cNvPr id="1071" name="Rectangle 106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2" name="Rectangle 106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7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remy Bentham&amp;#39;s Preserved Corpse Will Haunt Your Nightmares">
            <a:extLst>
              <a:ext uri="{FF2B5EF4-FFF2-40B4-BE49-F238E27FC236}">
                <a16:creationId xmlns:a16="http://schemas.microsoft.com/office/drawing/2014/main" id="{89F5D8B2-F36F-49B0-9395-F53E11D6C4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Jeremy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Benthams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nytteetik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34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felt 3">
            <a:extLst>
              <a:ext uri="{FF2B5EF4-FFF2-40B4-BE49-F238E27FC236}">
                <a16:creationId xmlns:a16="http://schemas.microsoft.com/office/drawing/2014/main" id="{84B21A2F-9188-461A-85B8-A78A7F48742F}"/>
              </a:ext>
            </a:extLst>
          </p:cNvPr>
          <p:cNvSpPr txBox="1"/>
          <p:nvPr/>
        </p:nvSpPr>
        <p:spPr>
          <a:xfrm>
            <a:off x="668557" y="370812"/>
            <a:ext cx="6098001" cy="4045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Konsekvensetik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(psykologisk) hedonisme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Målbar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Situationsetik</a:t>
            </a:r>
          </a:p>
        </p:txBody>
      </p:sp>
    </p:spTree>
    <p:extLst>
      <p:ext uri="{BB962C8B-B14F-4D97-AF65-F5344CB8AC3E}">
        <p14:creationId xmlns:p14="http://schemas.microsoft.com/office/powerpoint/2010/main" val="2709908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remy Bentham&amp;#39;s Preserved Corpse Will Haunt Your Nightmares">
            <a:extLst>
              <a:ext uri="{FF2B5EF4-FFF2-40B4-BE49-F238E27FC236}">
                <a16:creationId xmlns:a16="http://schemas.microsoft.com/office/drawing/2014/main" id="{89F5D8B2-F36F-49B0-9395-F53E11D6C4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Jeremy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Benthams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nytteetik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34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felt 3">
            <a:extLst>
              <a:ext uri="{FF2B5EF4-FFF2-40B4-BE49-F238E27FC236}">
                <a16:creationId xmlns:a16="http://schemas.microsoft.com/office/drawing/2014/main" id="{84B21A2F-9188-461A-85B8-A78A7F48742F}"/>
              </a:ext>
            </a:extLst>
          </p:cNvPr>
          <p:cNvSpPr txBox="1"/>
          <p:nvPr/>
        </p:nvSpPr>
        <p:spPr>
          <a:xfrm>
            <a:off x="668557" y="370812"/>
            <a:ext cx="6098001" cy="4045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Konsekvensetik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(psykologisk) hedonisme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Målbar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4400" dirty="0">
                <a:solidFill>
                  <a:schemeClr val="bg1"/>
                </a:solidFill>
                <a:latin typeface="Tw Cen MT" panose="020B0602020104020603" pitchFamily="34" charset="0"/>
              </a:rPr>
              <a:t>Situationsetik</a:t>
            </a:r>
          </a:p>
        </p:txBody>
      </p:sp>
      <p:sp>
        <p:nvSpPr>
          <p:cNvPr id="3" name="Taleboble: oval 2">
            <a:extLst>
              <a:ext uri="{FF2B5EF4-FFF2-40B4-BE49-F238E27FC236}">
                <a16:creationId xmlns:a16="http://schemas.microsoft.com/office/drawing/2014/main" id="{2EA9E978-FCE1-10C9-766A-AE583B13D4BE}"/>
              </a:ext>
            </a:extLst>
          </p:cNvPr>
          <p:cNvSpPr/>
          <p:nvPr/>
        </p:nvSpPr>
        <p:spPr>
          <a:xfrm flipH="1" flipV="1">
            <a:off x="4236072" y="3892850"/>
            <a:ext cx="4480560" cy="3000106"/>
          </a:xfrm>
          <a:prstGeom prst="wedgeEllipseCallout">
            <a:avLst>
              <a:gd name="adj1" fmla="val -33511"/>
              <a:gd name="adj2" fmla="val 592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4C94AD1-B51F-824B-AD85-1475CBEDC697}"/>
              </a:ext>
            </a:extLst>
          </p:cNvPr>
          <p:cNvSpPr txBox="1"/>
          <p:nvPr/>
        </p:nvSpPr>
        <p:spPr>
          <a:xfrm>
            <a:off x="4680109" y="4583622"/>
            <a:ext cx="359248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b="1" i="1" dirty="0">
                <a:solidFill>
                  <a:srgbClr val="7030A0"/>
                </a:solidFill>
                <a:latin typeface="Tw Cen MT" panose="020B0602020104020603" pitchFamily="34" charset="0"/>
              </a:rPr>
              <a:t>Størst mulig lykke for det størst mulige antal individer!</a:t>
            </a:r>
          </a:p>
          <a:p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158623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edonism - Ethics Unwrapped">
            <a:extLst>
              <a:ext uri="{FF2B5EF4-FFF2-40B4-BE49-F238E27FC236}">
                <a16:creationId xmlns:a16="http://schemas.microsoft.com/office/drawing/2014/main" id="{F9AEB74D-FA98-4189-A348-FE999AC8EA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/>
              <a:t>Jeremy Benthams nytteetik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3E1512-E8CD-4915-B77F-851CE0CEC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285750"/>
            <a:r>
              <a:rPr lang="en-US" sz="3200" b="1" dirty="0" err="1"/>
              <a:t>Psykologisk</a:t>
            </a:r>
            <a:r>
              <a:rPr lang="en-US" sz="3200" dirty="0"/>
              <a:t> </a:t>
            </a:r>
            <a:r>
              <a:rPr lang="en-US" sz="3200" b="1" dirty="0" err="1"/>
              <a:t>hedonisme</a:t>
            </a:r>
            <a:endParaRPr lang="en-US" sz="3200" b="1" dirty="0"/>
          </a:p>
          <a:p>
            <a:pPr marL="285750"/>
            <a:r>
              <a:rPr lang="en-US" sz="3200" dirty="0"/>
              <a:t>gr. </a:t>
            </a:r>
            <a:r>
              <a:rPr lang="en-US" sz="3200" i="1" dirty="0" err="1"/>
              <a:t>hedoné</a:t>
            </a:r>
            <a:r>
              <a:rPr lang="en-US" sz="3200" dirty="0"/>
              <a:t> = </a:t>
            </a:r>
            <a:r>
              <a:rPr lang="en-US" sz="3200" dirty="0" err="1"/>
              <a:t>lyst</a:t>
            </a:r>
            <a:endParaRPr lang="en-US" sz="3200" dirty="0"/>
          </a:p>
          <a:p>
            <a:pPr marL="57150" indent="0">
              <a:buNone/>
            </a:pPr>
            <a:r>
              <a:rPr lang="en-US" sz="3200" b="1" dirty="0" err="1"/>
              <a:t>Nydelse</a:t>
            </a:r>
            <a:r>
              <a:rPr lang="en-US" sz="3200" b="1" dirty="0"/>
              <a:t> er det </a:t>
            </a:r>
            <a:r>
              <a:rPr lang="en-US" sz="3200" b="1" dirty="0" err="1"/>
              <a:t>højeste</a:t>
            </a:r>
            <a:r>
              <a:rPr lang="en-US" sz="3200" b="1" dirty="0"/>
              <a:t> </a:t>
            </a:r>
            <a:r>
              <a:rPr lang="en-US" sz="3200" b="1" dirty="0" err="1"/>
              <a:t>gode</a:t>
            </a:r>
            <a:r>
              <a:rPr lang="en-US" sz="3200" b="1" dirty="0"/>
              <a:t> </a:t>
            </a:r>
            <a:r>
              <a:rPr lang="en-US" sz="3200" b="1" dirty="0">
                <a:sym typeface="Wingdings" panose="05000000000000000000" pitchFamily="2" charset="2"/>
              </a:rPr>
              <a:t> </a:t>
            </a:r>
            <a:r>
              <a:rPr lang="en-US" sz="3200" b="1" dirty="0" err="1"/>
              <a:t>intrinsisk</a:t>
            </a:r>
            <a:r>
              <a:rPr lang="en-US" sz="3200" b="1" dirty="0"/>
              <a:t> </a:t>
            </a:r>
            <a:r>
              <a:rPr lang="en-US" sz="3200" b="1" dirty="0" err="1"/>
              <a:t>værdi</a:t>
            </a:r>
            <a:endParaRPr lang="en-US" sz="3200" b="1" dirty="0"/>
          </a:p>
          <a:p>
            <a:pPr marL="285750"/>
            <a:r>
              <a:rPr lang="en-US" sz="3200" dirty="0" err="1"/>
              <a:t>Målbart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</a:t>
            </a:r>
            <a:r>
              <a:rPr lang="en-US" sz="3200" dirty="0" err="1"/>
              <a:t>afhænger</a:t>
            </a:r>
            <a:r>
              <a:rPr lang="en-US" sz="3200" dirty="0"/>
              <a:t> </a:t>
            </a:r>
            <a:r>
              <a:rPr lang="en-US" sz="3200" dirty="0" err="1"/>
              <a:t>af</a:t>
            </a:r>
            <a:r>
              <a:rPr lang="en-US" sz="3200" dirty="0"/>
              <a:t> </a:t>
            </a:r>
            <a:r>
              <a:rPr lang="en-US" sz="3200" dirty="0" err="1"/>
              <a:t>situationen</a:t>
            </a:r>
            <a:r>
              <a:rPr lang="en-US" sz="3200" dirty="0"/>
              <a:t> (</a:t>
            </a:r>
            <a:r>
              <a:rPr lang="en-US" sz="3200" dirty="0" err="1"/>
              <a:t>situationsetik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758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7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Sommersøndag | Det Danske Filminstitut">
            <a:extLst>
              <a:ext uri="{FF2B5EF4-FFF2-40B4-BE49-F238E27FC236}">
                <a16:creationId xmlns:a16="http://schemas.microsoft.com/office/drawing/2014/main" id="{5D60BF41-B9B5-45FC-AEF1-EA64C1115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" r="22296" b="909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Rectangle 308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2DF967-EE7B-4B5C-882A-8DECAA79D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pc="200">
                <a:solidFill>
                  <a:schemeClr val="bg1"/>
                </a:solidFill>
              </a:rPr>
              <a:t>Sommersøndag</a:t>
            </a:r>
          </a:p>
        </p:txBody>
      </p:sp>
      <p:sp>
        <p:nvSpPr>
          <p:cNvPr id="3088" name="Rectangle 308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80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0935A7-2AAE-703E-2701-7DA942D9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 af ”Sommersøndag” (2008)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0FAE3F-CFB0-A99A-9B35-01BD013C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da-DK" b="1" dirty="0"/>
              <a:t>Hent arbejdsarket på </a:t>
            </a:r>
            <a:r>
              <a:rPr lang="da-DK" b="1" dirty="0" err="1"/>
              <a:t>lectio</a:t>
            </a:r>
            <a:r>
              <a:rPr lang="da-DK" b="1" dirty="0"/>
              <a:t> og besvar spørgsmålene 2 og 2. Aflevér på elevfeedback. 10 minutter.</a:t>
            </a:r>
          </a:p>
          <a:p>
            <a:pPr marL="514350" indent="-514350" rtl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a-DK" dirty="0"/>
              <a:t>Hvad synes I om filmen? Kunne I lide den?</a:t>
            </a:r>
          </a:p>
          <a:p>
            <a:pPr marL="514350" indent="-514350" rtl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a-DK" dirty="0"/>
              <a:t>Hvad var farens moralske dilemma (hvilket valg stod han overfor)?</a:t>
            </a:r>
          </a:p>
          <a:p>
            <a:pPr marL="514350" indent="-514350" rtl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a-DK" dirty="0"/>
              <a:t>Hvilke elementer af nytteetik kan I se i filmen? (Konsekvensetik, Målbar, Hedonisme, </a:t>
            </a:r>
          </a:p>
          <a:p>
            <a:pPr marL="514350" indent="-514350" rtl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a-DK" dirty="0"/>
              <a:t>Hvad ville Bentham argumentere for, at faren skulle gøre og hvorfor?</a:t>
            </a:r>
          </a:p>
          <a:p>
            <a:pPr marL="514350" indent="-514350" rtl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a-DK" dirty="0"/>
              <a:t>Hvad synes I selv – gjorde faren det rigtige? Hvorfor/hvorfor ikke?</a:t>
            </a:r>
          </a:p>
          <a:p>
            <a:pPr marL="0" indent="0" rtl="0">
              <a:spcBef>
                <a:spcPts val="1200"/>
              </a:spcBef>
              <a:spcAft>
                <a:spcPts val="1200"/>
              </a:spcAft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0113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A8B85A-A218-6474-DFC5-236EC047A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Opsamling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755FB84-CB96-1745-CF28-BB8A0EEBE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184" y="1459907"/>
            <a:ext cx="10175630" cy="7679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R="0" lvl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da-DK" sz="2800" b="1" i="1" u="none" strike="noStrike" cap="none" normalizeH="0" baseline="0">
                <a:ln>
                  <a:noFill/>
                </a:ln>
                <a:effectLst/>
              </a:rPr>
              <a:t>Hvilke elementer af</a:t>
            </a:r>
            <a:r>
              <a:rPr lang="en-US" altLang="da-DK" sz="2800" b="1" i="1"/>
              <a:t> nytteetik kunne I se i kortfilmen?</a:t>
            </a:r>
            <a:r>
              <a:rPr kumimoji="0" lang="en-US" altLang="da-DK" sz="2800" b="1" i="1" u="none" strike="noStrike" cap="none" normalizeH="0" baseline="0">
                <a:ln>
                  <a:noFill/>
                </a:ln>
                <a:effectLst/>
              </a:rPr>
              <a:t> </a:t>
            </a:r>
            <a:endParaRPr kumimoji="0" lang="en-US" altLang="da-DK" sz="2800" b="1" i="1" u="none" strike="noStrike" cap="none" normalizeH="0" baseline="0" dirty="0">
              <a:ln>
                <a:noFill/>
              </a:ln>
              <a:effectLst/>
            </a:endParaRP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AD3B14A9-4084-31EC-0529-AE796E530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431562"/>
              </p:ext>
            </p:extLst>
          </p:nvPr>
        </p:nvGraphicFramePr>
        <p:xfrm>
          <a:off x="498764" y="2569671"/>
          <a:ext cx="11305309" cy="3570349"/>
        </p:xfrm>
        <a:graphic>
          <a:graphicData uri="http://schemas.openxmlformats.org/drawingml/2006/table">
            <a:tbl>
              <a:tblPr firstRow="1" bandRow="1"/>
              <a:tblGrid>
                <a:gridCol w="2978727">
                  <a:extLst>
                    <a:ext uri="{9D8B030D-6E8A-4147-A177-3AD203B41FA5}">
                      <a16:colId xmlns:a16="http://schemas.microsoft.com/office/drawing/2014/main" val="645436835"/>
                    </a:ext>
                  </a:extLst>
                </a:gridCol>
                <a:gridCol w="2646218">
                  <a:extLst>
                    <a:ext uri="{9D8B030D-6E8A-4147-A177-3AD203B41FA5}">
                      <a16:colId xmlns:a16="http://schemas.microsoft.com/office/drawing/2014/main" val="3166581785"/>
                    </a:ext>
                  </a:extLst>
                </a:gridCol>
                <a:gridCol w="2576583">
                  <a:extLst>
                    <a:ext uri="{9D8B030D-6E8A-4147-A177-3AD203B41FA5}">
                      <a16:colId xmlns:a16="http://schemas.microsoft.com/office/drawing/2014/main" val="1600465207"/>
                    </a:ext>
                  </a:extLst>
                </a:gridCol>
                <a:gridCol w="3103781">
                  <a:extLst>
                    <a:ext uri="{9D8B030D-6E8A-4147-A177-3AD203B41FA5}">
                      <a16:colId xmlns:a16="http://schemas.microsoft.com/office/drawing/2014/main" val="3205156747"/>
                    </a:ext>
                  </a:extLst>
                </a:gridCol>
              </a:tblGrid>
              <a:tr h="89740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Konsekvensetik</a:t>
                      </a:r>
                      <a:endParaRPr lang="da-DK" sz="4800" dirty="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Målbar</a:t>
                      </a:r>
                      <a:endParaRPr lang="da-DK" sz="480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Hedonisme</a:t>
                      </a:r>
                      <a:endParaRPr lang="da-DK" sz="480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Situationsetik</a:t>
                      </a:r>
                      <a:endParaRPr lang="da-DK" sz="480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907672"/>
                  </a:ext>
                </a:extLst>
              </a:tr>
              <a:tr h="2672944">
                <a:tc>
                  <a:txBody>
                    <a:bodyPr/>
                    <a:lstStyle/>
                    <a:p>
                      <a:pPr fontAlgn="t"/>
                      <a:br>
                        <a:rPr lang="da-DK" sz="1100" dirty="0">
                          <a:effectLst/>
                        </a:rPr>
                      </a:br>
                      <a:endParaRPr lang="da-DK" sz="1100" dirty="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da-DK" sz="1100" dirty="0">
                          <a:effectLst/>
                        </a:rPr>
                      </a:br>
                      <a:endParaRPr lang="da-DK" sz="1100" dirty="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da-DK" sz="1100" dirty="0">
                          <a:effectLst/>
                        </a:rPr>
                      </a:br>
                      <a:endParaRPr lang="da-DK" sz="1100" dirty="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da-DK" sz="1100" dirty="0">
                          <a:effectLst/>
                        </a:rPr>
                      </a:br>
                      <a:br>
                        <a:rPr lang="da-DK" sz="1100" dirty="0">
                          <a:effectLst/>
                        </a:rPr>
                      </a:br>
                      <a:endParaRPr lang="da-DK" sz="1100" dirty="0">
                        <a:effectLst/>
                      </a:endParaRPr>
                    </a:p>
                  </a:txBody>
                  <a:tcPr marL="172048" marR="172048" marT="172048" marB="17204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971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552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047371-1821-241D-D53F-74E1A5EE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563" y="3220274"/>
            <a:ext cx="7644627" cy="27510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Svar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menti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hvordan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du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personligt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ville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rangere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handlinger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forhold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hvor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meget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lykke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det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ville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give dig</a:t>
            </a:r>
            <a:b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700" b="1" i="1" dirty="0">
                <a:hlinkClick r:id="rId3"/>
              </a:rPr>
              <a:t>www.menti.com</a:t>
            </a:r>
            <a:r>
              <a:rPr lang="en-US" sz="4700" b="1" i="1" dirty="0"/>
              <a:t> </a:t>
            </a:r>
            <a:r>
              <a:rPr lang="en-US" sz="4700" b="1" i="1" dirty="0">
                <a:sym typeface="Wingdings" panose="05000000000000000000" pitchFamily="2" charset="2"/>
              </a:rPr>
              <a:t> </a:t>
            </a:r>
            <a:r>
              <a:rPr lang="da-DK" b="1" i="1" dirty="0"/>
              <a:t>6678 8445</a:t>
            </a:r>
            <a:endParaRPr lang="en-US" sz="4700" b="1" i="1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9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A4BCE-729A-456A-A6DF-9D5D385DD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051" y="2255014"/>
            <a:ext cx="4087306" cy="288911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dirty="0" err="1">
                <a:solidFill>
                  <a:schemeClr val="bg1"/>
                </a:solidFill>
              </a:rPr>
              <a:t>Løs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dit</a:t>
            </a:r>
            <a:r>
              <a:rPr lang="en-US" sz="4800" dirty="0">
                <a:solidFill>
                  <a:schemeClr val="bg1"/>
                </a:solidFill>
              </a:rPr>
              <a:t> dilemma med </a:t>
            </a:r>
            <a:r>
              <a:rPr lang="en-US" sz="4800" dirty="0" err="1">
                <a:solidFill>
                  <a:schemeClr val="bg1"/>
                </a:solidFill>
              </a:rPr>
              <a:t>Benthams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hedonistiske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kalkule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8" descr="How to Calculate Net Promoter Score (NPS) Manually or With Tools - Acquire">
            <a:extLst>
              <a:ext uri="{FF2B5EF4-FFF2-40B4-BE49-F238E27FC236}">
                <a16:creationId xmlns:a16="http://schemas.microsoft.com/office/drawing/2014/main" id="{4C6A14DC-FE02-4B94-B3BE-94BF9540F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2" r="25895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8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CE0CE0-E3FD-9D4B-F101-16E22C36F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Gruppediskussion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86E58B-590B-DC45-9C21-FC046628E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4857" cy="4351338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Præsentér jeres dilemma for hinanden og hvilket resultat, I fik af kalkulen.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b="1" u="sng" dirty="0"/>
              <a:t>Diskutér:</a:t>
            </a:r>
          </a:p>
          <a:p>
            <a:r>
              <a:rPr lang="da-DK" dirty="0"/>
              <a:t>Er det her en god måde at lave etik på? </a:t>
            </a:r>
          </a:p>
          <a:p>
            <a:r>
              <a:rPr lang="da-DK" dirty="0"/>
              <a:t>Kan man måle/beregne lykke?</a:t>
            </a:r>
          </a:p>
          <a:p>
            <a:r>
              <a:rPr lang="da-DK" dirty="0"/>
              <a:t>Er at spise en is samme slags lykke som at finde sit livs kærlighed?</a:t>
            </a:r>
          </a:p>
          <a:p>
            <a:r>
              <a:rPr lang="da-DK" dirty="0"/>
              <a:t>Bentham mener, at lykke=glæde og ulykke=smerte. Men er dét lykke? Kan man føle smerte/ubehag og stadig være lykkelig?</a:t>
            </a:r>
          </a:p>
          <a:p>
            <a:r>
              <a:rPr lang="da-DK" dirty="0"/>
              <a:t>Find to fordele og to ulemper ved Benthams nytteetik.</a:t>
            </a:r>
          </a:p>
        </p:txBody>
      </p:sp>
      <p:pic>
        <p:nvPicPr>
          <p:cNvPr id="2050" name="Picture 2" descr="Utilitarian Memes for Utopian Teens">
            <a:extLst>
              <a:ext uri="{FF2B5EF4-FFF2-40B4-BE49-F238E27FC236}">
                <a16:creationId xmlns:a16="http://schemas.microsoft.com/office/drawing/2014/main" id="{F5DD615B-A81C-1D0E-6DFF-83BBA9DD0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057" y="3097790"/>
            <a:ext cx="2960743" cy="30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836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F0D11DAF-9830-46C6-A7CA-27B8CD5E4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1" name="Tabel 12">
            <a:extLst>
              <a:ext uri="{FF2B5EF4-FFF2-40B4-BE49-F238E27FC236}">
                <a16:creationId xmlns:a16="http://schemas.microsoft.com/office/drawing/2014/main" id="{95281279-BAE4-467B-AD1D-549ED1703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6495"/>
              </p:ext>
            </p:extLst>
          </p:nvPr>
        </p:nvGraphicFramePr>
        <p:xfrm>
          <a:off x="1034321" y="206770"/>
          <a:ext cx="9638675" cy="1097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72300">
                  <a:extLst>
                    <a:ext uri="{9D8B030D-6E8A-4147-A177-3AD203B41FA5}">
                      <a16:colId xmlns:a16="http://schemas.microsoft.com/office/drawing/2014/main" val="2338052172"/>
                    </a:ext>
                  </a:extLst>
                </a:gridCol>
                <a:gridCol w="4866375">
                  <a:extLst>
                    <a:ext uri="{9D8B030D-6E8A-4147-A177-3AD203B41FA5}">
                      <a16:colId xmlns:a16="http://schemas.microsoft.com/office/drawing/2014/main" val="1343074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FORDELE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ULEMPER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64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69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981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C01EAD62-9CFF-AC4E-0803-22C13D558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111241" y="0"/>
            <a:ext cx="14725393" cy="719050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6B3C1CD-5404-62A0-217E-2AC5D3E2C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100" y="372581"/>
            <a:ext cx="7139051" cy="1325563"/>
          </a:xfrm>
        </p:spPr>
        <p:txBody>
          <a:bodyPr/>
          <a:lstStyle/>
          <a:p>
            <a:r>
              <a:rPr lang="da-DK" dirty="0"/>
              <a:t>Filosoffens brevkasse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62DBD0-FD8B-429E-D254-8E24C71E0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8" y="1605876"/>
            <a:ext cx="4781538" cy="4351338"/>
          </a:xfrm>
        </p:spPr>
        <p:txBody>
          <a:bodyPr/>
          <a:lstStyle/>
          <a:p>
            <a:r>
              <a:rPr lang="da-DK" dirty="0"/>
              <a:t>Skriv et brev til Bentham. </a:t>
            </a:r>
          </a:p>
          <a:p>
            <a:r>
              <a:rPr lang="da-DK" dirty="0"/>
              <a:t>Det kan være hvad som helst, du kan komme i tanke om: Ros/ris, noget som er svært at forstå, eller noget som du undrer du dig over ved hans filosofi?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2CA0A1E-B606-DB58-A95D-53A880E24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55" y="4265060"/>
            <a:ext cx="4953000" cy="329057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4C91B562-D7FB-0478-3971-43C3B8DBC4E1}"/>
              </a:ext>
            </a:extLst>
          </p:cNvPr>
          <p:cNvSpPr txBox="1"/>
          <p:nvPr/>
        </p:nvSpPr>
        <p:spPr>
          <a:xfrm flipH="1">
            <a:off x="2923308" y="5052892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/>
              <a:t>?</a:t>
            </a:r>
          </a:p>
        </p:txBody>
      </p:sp>
      <p:sp>
        <p:nvSpPr>
          <p:cNvPr id="4" name="Taleboble: oval 3">
            <a:extLst>
              <a:ext uri="{FF2B5EF4-FFF2-40B4-BE49-F238E27FC236}">
                <a16:creationId xmlns:a16="http://schemas.microsoft.com/office/drawing/2014/main" id="{ADAAD0FD-11C1-91CE-5FD7-BA8205D01F4B}"/>
              </a:ext>
            </a:extLst>
          </p:cNvPr>
          <p:cNvSpPr/>
          <p:nvPr/>
        </p:nvSpPr>
        <p:spPr>
          <a:xfrm>
            <a:off x="5422918" y="3058780"/>
            <a:ext cx="2238233" cy="1502888"/>
          </a:xfrm>
          <a:prstGeom prst="wedgeEllipseCallout">
            <a:avLst>
              <a:gd name="adj1" fmla="val 66575"/>
              <a:gd name="adj2" fmla="val -3125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>
                <a:solidFill>
                  <a:schemeClr val="accent1">
                    <a:lumMod val="75000"/>
                  </a:schemeClr>
                </a:solidFill>
              </a:rPr>
              <a:t>Spørg mig!</a:t>
            </a:r>
          </a:p>
        </p:txBody>
      </p:sp>
    </p:spTree>
    <p:extLst>
      <p:ext uri="{BB962C8B-B14F-4D97-AF65-F5344CB8AC3E}">
        <p14:creationId xmlns:p14="http://schemas.microsoft.com/office/powerpoint/2010/main" val="236777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431</Words>
  <Application>Microsoft Office PowerPoint</Application>
  <PresentationFormat>Widescreen</PresentationFormat>
  <Paragraphs>78</Paragraphs>
  <Slides>14</Slides>
  <Notes>14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Source Sans Pro</vt:lpstr>
      <vt:lpstr>Tw Cen MT</vt:lpstr>
      <vt:lpstr>Wingdings</vt:lpstr>
      <vt:lpstr>Office-tema</vt:lpstr>
      <vt:lpstr>Jeremy Benthams nytteetik</vt:lpstr>
      <vt:lpstr>Dagens formål: At analysere moralske dilemmaer nytteetisk og diskutere om nytteetikken er brugbar</vt:lpstr>
      <vt:lpstr>Quiz om Jeremy Benthams nytteetik og begreber om etik fra sidste gang</vt:lpstr>
      <vt:lpstr>Jeremy Benthams nytteetik</vt:lpstr>
      <vt:lpstr>Jeremy Benthams nytteetik</vt:lpstr>
      <vt:lpstr>Jeremy Benthams nytteetik</vt:lpstr>
      <vt:lpstr>Sommersøndag</vt:lpstr>
      <vt:lpstr>Analyse af ”Sommersøndag” (2008)</vt:lpstr>
      <vt:lpstr>Opsamling</vt:lpstr>
      <vt:lpstr>Svar i menti, hvordan du personligt ville rangere handlinger, i forhold til hvor meget lykke det ville give dig  www.menti.com  6678 8445</vt:lpstr>
      <vt:lpstr>Løs dit dilemma med Benthams hedonistiske kalkule</vt:lpstr>
      <vt:lpstr>Gruppediskussion </vt:lpstr>
      <vt:lpstr>PowerPoint-præsentation</vt:lpstr>
      <vt:lpstr>Filosoffens brevkasse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</dc:title>
  <dc:creator>Johanna Lundström</dc:creator>
  <cp:lastModifiedBy>Gina Labovic Aaen</cp:lastModifiedBy>
  <cp:revision>20</cp:revision>
  <dcterms:created xsi:type="dcterms:W3CDTF">2021-08-25T09:30:07Z</dcterms:created>
  <dcterms:modified xsi:type="dcterms:W3CDTF">2024-10-25T10:02:37Z</dcterms:modified>
</cp:coreProperties>
</file>