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84" r:id="rId5"/>
    <p:sldId id="405" r:id="rId6"/>
    <p:sldId id="421" r:id="rId7"/>
    <p:sldId id="262" r:id="rId8"/>
    <p:sldId id="258" r:id="rId9"/>
    <p:sldId id="570" r:id="rId10"/>
    <p:sldId id="571" r:id="rId11"/>
    <p:sldId id="573" r:id="rId12"/>
    <p:sldId id="356" r:id="rId13"/>
    <p:sldId id="556" r:id="rId14"/>
    <p:sldId id="554" r:id="rId15"/>
    <p:sldId id="564" r:id="rId16"/>
    <p:sldId id="585" r:id="rId17"/>
    <p:sldId id="261" r:id="rId18"/>
    <p:sldId id="562" r:id="rId19"/>
    <p:sldId id="355" r:id="rId20"/>
    <p:sldId id="568" r:id="rId21"/>
    <p:sldId id="541" r:id="rId22"/>
    <p:sldId id="553" r:id="rId23"/>
    <p:sldId id="538" r:id="rId24"/>
    <p:sldId id="584" r:id="rId25"/>
    <p:sldId id="586" r:id="rId2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200"/>
    <a:srgbClr val="53636D"/>
    <a:srgbClr val="020107"/>
    <a:srgbClr val="FFCCCC"/>
    <a:srgbClr val="004E6C"/>
    <a:srgbClr val="00131A"/>
    <a:srgbClr val="FDE9FC"/>
    <a:srgbClr val="FCF2FB"/>
    <a:srgbClr val="FFDDFF"/>
    <a:srgbClr val="FFEE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yst layout 2 - Marker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4555" autoAdjust="0"/>
  </p:normalViewPr>
  <p:slideViewPr>
    <p:cSldViewPr snapToGrid="0">
      <p:cViewPr varScale="1">
        <p:scale>
          <a:sx n="44" d="100"/>
          <a:sy n="44" d="100"/>
        </p:scale>
        <p:origin x="14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na Labovic Aaen" userId="dbb63b38-d34a-4847-bed9-631b79f73117" providerId="ADAL" clId="{89BC9DFB-DB8C-478B-BBBD-F1B9A2F43779}"/>
    <pc:docChg chg="custSel delSld modSld">
      <pc:chgData name="Gina Labovic Aaen" userId="dbb63b38-d34a-4847-bed9-631b79f73117" providerId="ADAL" clId="{89BC9DFB-DB8C-478B-BBBD-F1B9A2F43779}" dt="2024-10-25T07:07:18.195" v="137" actId="20577"/>
      <pc:docMkLst>
        <pc:docMk/>
      </pc:docMkLst>
      <pc:sldChg chg="modNotesTx">
        <pc:chgData name="Gina Labovic Aaen" userId="dbb63b38-d34a-4847-bed9-631b79f73117" providerId="ADAL" clId="{89BC9DFB-DB8C-478B-BBBD-F1B9A2F43779}" dt="2024-10-25T07:05:57.456" v="1" actId="20577"/>
        <pc:sldMkLst>
          <pc:docMk/>
          <pc:sldMk cId="1761530340" sldId="258"/>
        </pc:sldMkLst>
      </pc:sldChg>
      <pc:sldChg chg="modNotesTx">
        <pc:chgData name="Gina Labovic Aaen" userId="dbb63b38-d34a-4847-bed9-631b79f73117" providerId="ADAL" clId="{89BC9DFB-DB8C-478B-BBBD-F1B9A2F43779}" dt="2024-10-25T07:06:12.844" v="9" actId="20577"/>
        <pc:sldMkLst>
          <pc:docMk/>
          <pc:sldMk cId="2362473290" sldId="261"/>
        </pc:sldMkLst>
      </pc:sldChg>
      <pc:sldChg chg="modNotesTx">
        <pc:chgData name="Gina Labovic Aaen" userId="dbb63b38-d34a-4847-bed9-631b79f73117" providerId="ADAL" clId="{89BC9DFB-DB8C-478B-BBBD-F1B9A2F43779}" dt="2024-10-25T07:06:15.878" v="11" actId="20577"/>
        <pc:sldMkLst>
          <pc:docMk/>
          <pc:sldMk cId="3807827018" sldId="355"/>
        </pc:sldMkLst>
      </pc:sldChg>
      <pc:sldChg chg="modNotesTx">
        <pc:chgData name="Gina Labovic Aaen" userId="dbb63b38-d34a-4847-bed9-631b79f73117" providerId="ADAL" clId="{89BC9DFB-DB8C-478B-BBBD-F1B9A2F43779}" dt="2024-10-25T07:06:03.542" v="4" actId="20577"/>
        <pc:sldMkLst>
          <pc:docMk/>
          <pc:sldMk cId="418908641" sldId="356"/>
        </pc:sldMkLst>
      </pc:sldChg>
      <pc:sldChg chg="modNotesTx">
        <pc:chgData name="Gina Labovic Aaen" userId="dbb63b38-d34a-4847-bed9-631b79f73117" providerId="ADAL" clId="{89BC9DFB-DB8C-478B-BBBD-F1B9A2F43779}" dt="2024-10-25T07:05:42.841" v="0" actId="20577"/>
        <pc:sldMkLst>
          <pc:docMk/>
          <pc:sldMk cId="4048763251" sldId="405"/>
        </pc:sldMkLst>
      </pc:sldChg>
      <pc:sldChg chg="modNotesTx">
        <pc:chgData name="Gina Labovic Aaen" userId="dbb63b38-d34a-4847-bed9-631b79f73117" providerId="ADAL" clId="{89BC9DFB-DB8C-478B-BBBD-F1B9A2F43779}" dt="2024-10-25T07:07:18.195" v="137" actId="20577"/>
        <pc:sldMkLst>
          <pc:docMk/>
          <pc:sldMk cId="1878697733" sldId="538"/>
        </pc:sldMkLst>
      </pc:sldChg>
      <pc:sldChg chg="modNotesTx">
        <pc:chgData name="Gina Labovic Aaen" userId="dbb63b38-d34a-4847-bed9-631b79f73117" providerId="ADAL" clId="{89BC9DFB-DB8C-478B-BBBD-F1B9A2F43779}" dt="2024-10-25T07:06:20.794" v="12" actId="20577"/>
        <pc:sldMkLst>
          <pc:docMk/>
          <pc:sldMk cId="2758020415" sldId="541"/>
        </pc:sldMkLst>
      </pc:sldChg>
      <pc:sldChg chg="modNotesTx">
        <pc:chgData name="Gina Labovic Aaen" userId="dbb63b38-d34a-4847-bed9-631b79f73117" providerId="ADAL" clId="{89BC9DFB-DB8C-478B-BBBD-F1B9A2F43779}" dt="2024-10-25T07:06:22.623" v="13" actId="20577"/>
        <pc:sldMkLst>
          <pc:docMk/>
          <pc:sldMk cId="2040790245" sldId="553"/>
        </pc:sldMkLst>
      </pc:sldChg>
      <pc:sldChg chg="modNotesTx">
        <pc:chgData name="Gina Labovic Aaen" userId="dbb63b38-d34a-4847-bed9-631b79f73117" providerId="ADAL" clId="{89BC9DFB-DB8C-478B-BBBD-F1B9A2F43779}" dt="2024-10-25T07:06:07.099" v="6" actId="20577"/>
        <pc:sldMkLst>
          <pc:docMk/>
          <pc:sldMk cId="618814969" sldId="554"/>
        </pc:sldMkLst>
      </pc:sldChg>
      <pc:sldChg chg="modNotesTx">
        <pc:chgData name="Gina Labovic Aaen" userId="dbb63b38-d34a-4847-bed9-631b79f73117" providerId="ADAL" clId="{89BC9DFB-DB8C-478B-BBBD-F1B9A2F43779}" dt="2024-10-25T07:06:05.445" v="5" actId="20577"/>
        <pc:sldMkLst>
          <pc:docMk/>
          <pc:sldMk cId="74907202" sldId="556"/>
        </pc:sldMkLst>
      </pc:sldChg>
      <pc:sldChg chg="modNotesTx">
        <pc:chgData name="Gina Labovic Aaen" userId="dbb63b38-d34a-4847-bed9-631b79f73117" providerId="ADAL" clId="{89BC9DFB-DB8C-478B-BBBD-F1B9A2F43779}" dt="2024-10-25T07:06:14.508" v="10" actId="20577"/>
        <pc:sldMkLst>
          <pc:docMk/>
          <pc:sldMk cId="1091518107" sldId="562"/>
        </pc:sldMkLst>
      </pc:sldChg>
      <pc:sldChg chg="modNotesTx">
        <pc:chgData name="Gina Labovic Aaen" userId="dbb63b38-d34a-4847-bed9-631b79f73117" providerId="ADAL" clId="{89BC9DFB-DB8C-478B-BBBD-F1B9A2F43779}" dt="2024-10-25T07:06:08.992" v="7" actId="20577"/>
        <pc:sldMkLst>
          <pc:docMk/>
          <pc:sldMk cId="683889036" sldId="564"/>
        </pc:sldMkLst>
      </pc:sldChg>
      <pc:sldChg chg="modNotesTx">
        <pc:chgData name="Gina Labovic Aaen" userId="dbb63b38-d34a-4847-bed9-631b79f73117" providerId="ADAL" clId="{89BC9DFB-DB8C-478B-BBBD-F1B9A2F43779}" dt="2024-10-25T07:06:00.422" v="2" actId="20577"/>
        <pc:sldMkLst>
          <pc:docMk/>
          <pc:sldMk cId="2181647662" sldId="571"/>
        </pc:sldMkLst>
      </pc:sldChg>
      <pc:sldChg chg="modNotesTx">
        <pc:chgData name="Gina Labovic Aaen" userId="dbb63b38-d34a-4847-bed9-631b79f73117" providerId="ADAL" clId="{89BC9DFB-DB8C-478B-BBBD-F1B9A2F43779}" dt="2024-10-25T07:06:01.882" v="3" actId="20577"/>
        <pc:sldMkLst>
          <pc:docMk/>
          <pc:sldMk cId="3105638742" sldId="573"/>
        </pc:sldMkLst>
      </pc:sldChg>
      <pc:sldChg chg="del">
        <pc:chgData name="Gina Labovic Aaen" userId="dbb63b38-d34a-4847-bed9-631b79f73117" providerId="ADAL" clId="{89BC9DFB-DB8C-478B-BBBD-F1B9A2F43779}" dt="2024-10-25T07:06:50.879" v="24" actId="47"/>
        <pc:sldMkLst>
          <pc:docMk/>
          <pc:sldMk cId="515016139" sldId="574"/>
        </pc:sldMkLst>
      </pc:sldChg>
      <pc:sldChg chg="del">
        <pc:chgData name="Gina Labovic Aaen" userId="dbb63b38-d34a-4847-bed9-631b79f73117" providerId="ADAL" clId="{89BC9DFB-DB8C-478B-BBBD-F1B9A2F43779}" dt="2024-10-25T07:06:29.560" v="16" actId="47"/>
        <pc:sldMkLst>
          <pc:docMk/>
          <pc:sldMk cId="3754092596" sldId="575"/>
        </pc:sldMkLst>
      </pc:sldChg>
      <pc:sldChg chg="del">
        <pc:chgData name="Gina Labovic Aaen" userId="dbb63b38-d34a-4847-bed9-631b79f73117" providerId="ADAL" clId="{89BC9DFB-DB8C-478B-BBBD-F1B9A2F43779}" dt="2024-10-25T07:06:41.911" v="18" actId="47"/>
        <pc:sldMkLst>
          <pc:docMk/>
          <pc:sldMk cId="3952187779" sldId="583"/>
        </pc:sldMkLst>
      </pc:sldChg>
      <pc:sldChg chg="modNotesTx">
        <pc:chgData name="Gina Labovic Aaen" userId="dbb63b38-d34a-4847-bed9-631b79f73117" providerId="ADAL" clId="{89BC9DFB-DB8C-478B-BBBD-F1B9A2F43779}" dt="2024-10-25T07:06:48.786" v="23" actId="20577"/>
        <pc:sldMkLst>
          <pc:docMk/>
          <pc:sldMk cId="3704252085" sldId="584"/>
        </pc:sldMkLst>
      </pc:sldChg>
      <pc:sldChg chg="modNotesTx">
        <pc:chgData name="Gina Labovic Aaen" userId="dbb63b38-d34a-4847-bed9-631b79f73117" providerId="ADAL" clId="{89BC9DFB-DB8C-478B-BBBD-F1B9A2F43779}" dt="2024-10-25T07:06:10.602" v="8" actId="20577"/>
        <pc:sldMkLst>
          <pc:docMk/>
          <pc:sldMk cId="1053430786" sldId="58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B80D7E-ACA3-4D78-91C1-DF4CDBAF39D9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2" csCatId="colorful" phldr="1"/>
      <dgm:spPr/>
    </dgm:pt>
    <dgm:pt modelId="{9F30F45F-9A94-470D-A4C6-5244EE30E136}">
      <dgm:prSet phldrT="[Teks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da-DK" sz="1600" b="1" dirty="0"/>
            <a:t>Det politiske system i USA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da-DK" sz="1600" dirty="0"/>
            <a:t>Føderalisme, </a:t>
          </a:r>
          <a:r>
            <a:rPr lang="da-DK" sz="1600" dirty="0" err="1"/>
            <a:t>Præsidentialisme</a:t>
          </a:r>
          <a:br>
            <a:rPr lang="da-DK" sz="1600" dirty="0"/>
          </a:br>
          <a:r>
            <a:rPr lang="da-DK" sz="1600" dirty="0"/>
            <a:t>USA som liberalt demokrati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da-DK" sz="1600" dirty="0"/>
            <a:t>Checks and balances</a:t>
          </a:r>
        </a:p>
      </dgm:t>
    </dgm:pt>
    <dgm:pt modelId="{88290DB4-4A0C-4808-96F8-F4877FC8712D}" type="parTrans" cxnId="{7892D7F5-50D6-4628-9B15-5C512C016A9A}">
      <dgm:prSet/>
      <dgm:spPr/>
      <dgm:t>
        <a:bodyPr/>
        <a:lstStyle/>
        <a:p>
          <a:endParaRPr lang="da-DK"/>
        </a:p>
      </dgm:t>
    </dgm:pt>
    <dgm:pt modelId="{7852A46D-FD0C-4971-A867-9CDB7632D4F7}" type="sibTrans" cxnId="{7892D7F5-50D6-4628-9B15-5C512C016A9A}">
      <dgm:prSet/>
      <dgm:spPr/>
      <dgm:t>
        <a:bodyPr/>
        <a:lstStyle/>
        <a:p>
          <a:endParaRPr lang="da-DK"/>
        </a:p>
      </dgm:t>
    </dgm:pt>
    <dgm:pt modelId="{0E919449-1275-4D72-B18B-41A72E094FE2}">
      <dgm:prSet phldrT="[Tekst]" custT="1"/>
      <dgm:spPr/>
      <dgm:t>
        <a:bodyPr/>
        <a:lstStyle/>
        <a:p>
          <a:r>
            <a:rPr lang="da-DK" sz="1600" b="1" dirty="0"/>
            <a:t>Præsidentdebat: Harris og Trump</a:t>
          </a:r>
          <a:endParaRPr lang="da-DK" sz="1600" dirty="0"/>
        </a:p>
        <a:p>
          <a:r>
            <a:rPr lang="da-DK" sz="1600" dirty="0"/>
            <a:t>Hvem er præsidentkandidaterne og hvad går de ind for?</a:t>
          </a:r>
        </a:p>
        <a:p>
          <a:r>
            <a:rPr lang="da-DK" sz="1600" dirty="0"/>
            <a:t>Vejen til det hvide hus</a:t>
          </a:r>
        </a:p>
      </dgm:t>
    </dgm:pt>
    <dgm:pt modelId="{09B48F1E-7D51-45F7-866B-87AC7A551716}" type="parTrans" cxnId="{C3CE9C6D-3861-47D8-8DE3-994B267648D9}">
      <dgm:prSet/>
      <dgm:spPr/>
      <dgm:t>
        <a:bodyPr/>
        <a:lstStyle/>
        <a:p>
          <a:endParaRPr lang="da-DK"/>
        </a:p>
      </dgm:t>
    </dgm:pt>
    <dgm:pt modelId="{457B42AA-44D0-49E1-A9B8-A1E09D4E1E8E}" type="sibTrans" cxnId="{C3CE9C6D-3861-47D8-8DE3-994B267648D9}">
      <dgm:prSet/>
      <dgm:spPr/>
      <dgm:t>
        <a:bodyPr/>
        <a:lstStyle/>
        <a:p>
          <a:endParaRPr lang="da-DK"/>
        </a:p>
      </dgm:t>
    </dgm:pt>
    <dgm:pt modelId="{8DAFE365-B9B6-4340-AF0A-DEECE4C74ECE}">
      <dgm:prSet phldrT="[Tekst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da-DK" sz="1600" b="1" dirty="0"/>
            <a:t>De to partier og valgmetoden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da-DK" sz="1600" dirty="0"/>
            <a:t>To-parti-systemet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da-DK" sz="1600" dirty="0"/>
            <a:t>Partiernes mærkesager og ideologier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da-DK" sz="1600" dirty="0"/>
            <a:t>Svingstaternes betydning</a:t>
          </a:r>
        </a:p>
      </dgm:t>
    </dgm:pt>
    <dgm:pt modelId="{E288CE75-D07F-484E-9059-E2370E2EBBA7}" type="parTrans" cxnId="{391D540A-1212-4653-8B49-2DA24128F0FC}">
      <dgm:prSet/>
      <dgm:spPr/>
      <dgm:t>
        <a:bodyPr/>
        <a:lstStyle/>
        <a:p>
          <a:endParaRPr lang="da-DK"/>
        </a:p>
      </dgm:t>
    </dgm:pt>
    <dgm:pt modelId="{BE8CC22E-5D63-4981-B0AB-626D4CA3A4AB}" type="sibTrans" cxnId="{391D540A-1212-4653-8B49-2DA24128F0FC}">
      <dgm:prSet/>
      <dgm:spPr/>
      <dgm:t>
        <a:bodyPr/>
        <a:lstStyle/>
        <a:p>
          <a:endParaRPr lang="da-DK"/>
        </a:p>
      </dgm:t>
    </dgm:pt>
    <dgm:pt modelId="{FB21CD2E-3E4D-43A9-A4D0-293090863462}">
      <dgm:prSet phldrT="[Tekst]" custT="1"/>
      <dgm:spPr/>
      <dgm:t>
        <a:bodyPr/>
        <a:lstStyle/>
        <a:p>
          <a:pPr>
            <a:spcAft>
              <a:spcPct val="35000"/>
            </a:spcAft>
          </a:pPr>
          <a:r>
            <a:rPr lang="da-DK" sz="1600" b="1" dirty="0"/>
            <a:t>Den amerikanske vælger</a:t>
          </a:r>
        </a:p>
        <a:p>
          <a:pPr>
            <a:spcAft>
              <a:spcPct val="35000"/>
            </a:spcAft>
          </a:pPr>
          <a:r>
            <a:rPr lang="da-DK" sz="1600" dirty="0"/>
            <a:t>Parti- og vælgeradfærd</a:t>
          </a:r>
        </a:p>
        <a:p>
          <a:pPr>
            <a:spcAft>
              <a:spcPct val="35000"/>
            </a:spcAft>
          </a:pPr>
          <a:r>
            <a:rPr lang="da-DK" sz="1600" dirty="0"/>
            <a:t>Vind en svingstat: Kampagnevideo</a:t>
          </a:r>
        </a:p>
      </dgm:t>
    </dgm:pt>
    <dgm:pt modelId="{AA0859F4-0999-4F6D-890B-8023230FAA9D}" type="parTrans" cxnId="{567C7713-0982-4084-8637-3AD45A54337D}">
      <dgm:prSet/>
      <dgm:spPr/>
      <dgm:t>
        <a:bodyPr/>
        <a:lstStyle/>
        <a:p>
          <a:endParaRPr lang="da-DK"/>
        </a:p>
      </dgm:t>
    </dgm:pt>
    <dgm:pt modelId="{C9FC7557-2B65-40F3-A4A0-26414BB248EB}" type="sibTrans" cxnId="{567C7713-0982-4084-8637-3AD45A54337D}">
      <dgm:prSet/>
      <dgm:spPr/>
      <dgm:t>
        <a:bodyPr/>
        <a:lstStyle/>
        <a:p>
          <a:endParaRPr lang="da-DK"/>
        </a:p>
      </dgm:t>
    </dgm:pt>
    <dgm:pt modelId="{C78D1BCD-8807-4B07-9861-95A7083C6332}">
      <dgm:prSet phldrT="[Tekst]" custT="1"/>
      <dgm:spPr/>
      <dgm:t>
        <a:bodyPr/>
        <a:lstStyle/>
        <a:p>
          <a:pPr>
            <a:spcAft>
              <a:spcPct val="35000"/>
            </a:spcAft>
          </a:pPr>
          <a:r>
            <a:rPr lang="da-DK" sz="1400" b="1" dirty="0"/>
            <a:t>Valgsystemet og de udemokratiske elementer</a:t>
          </a:r>
        </a:p>
        <a:p>
          <a:pPr>
            <a:spcAft>
              <a:spcPct val="35000"/>
            </a:spcAft>
          </a:pPr>
          <a:r>
            <a:rPr lang="da-DK" sz="1400" b="0" dirty="0"/>
            <a:t>Valgmetoden i USA og Danmark</a:t>
          </a:r>
        </a:p>
        <a:p>
          <a:pPr>
            <a:spcAft>
              <a:spcPct val="35000"/>
            </a:spcAft>
          </a:pPr>
          <a:r>
            <a:rPr lang="da-DK" sz="1400" b="0" dirty="0" err="1"/>
            <a:t>Gerrymandering</a:t>
          </a:r>
          <a:endParaRPr lang="da-DK" sz="1400" b="0" dirty="0"/>
        </a:p>
        <a:p>
          <a:pPr>
            <a:spcAft>
              <a:spcPct val="35000"/>
            </a:spcAft>
          </a:pPr>
          <a:endParaRPr lang="da-DK" sz="1400" b="1" dirty="0"/>
        </a:p>
      </dgm:t>
    </dgm:pt>
    <dgm:pt modelId="{E0ECADFD-B808-40FF-9661-A1C1A8F275B0}" type="parTrans" cxnId="{2517AABE-481E-45C1-8746-2EFC6EDBA3D7}">
      <dgm:prSet/>
      <dgm:spPr/>
      <dgm:t>
        <a:bodyPr/>
        <a:lstStyle/>
        <a:p>
          <a:endParaRPr lang="da-DK"/>
        </a:p>
      </dgm:t>
    </dgm:pt>
    <dgm:pt modelId="{485D6781-168D-4485-A060-A262A3D88CA7}" type="sibTrans" cxnId="{2517AABE-481E-45C1-8746-2EFC6EDBA3D7}">
      <dgm:prSet/>
      <dgm:spPr/>
      <dgm:t>
        <a:bodyPr/>
        <a:lstStyle/>
        <a:p>
          <a:endParaRPr lang="da-DK"/>
        </a:p>
      </dgm:t>
    </dgm:pt>
    <dgm:pt modelId="{986987D6-93EE-4B63-AA31-8E64F9A1666B}">
      <dgm:prSet phldrT="[Tekst]" custT="1"/>
      <dgm:spPr/>
      <dgm:t>
        <a:bodyPr/>
        <a:lstStyle/>
        <a:p>
          <a:r>
            <a:rPr lang="da-DK" sz="1600" b="1" dirty="0"/>
            <a:t>6. Skriftlighed</a:t>
          </a:r>
        </a:p>
        <a:p>
          <a:r>
            <a:rPr lang="da-DK" sz="1600" dirty="0"/>
            <a:t>Skriftlig opgave</a:t>
          </a:r>
        </a:p>
      </dgm:t>
    </dgm:pt>
    <dgm:pt modelId="{CA776496-7470-4FD7-B36A-7DFBDFFE8EC8}" type="parTrans" cxnId="{E33CB529-7C56-453E-91E4-1EA9D6113186}">
      <dgm:prSet/>
      <dgm:spPr/>
      <dgm:t>
        <a:bodyPr/>
        <a:lstStyle/>
        <a:p>
          <a:endParaRPr lang="da-DK"/>
        </a:p>
      </dgm:t>
    </dgm:pt>
    <dgm:pt modelId="{7E2FE27C-236F-4A37-9E91-10876B8B1A21}" type="sibTrans" cxnId="{E33CB529-7C56-453E-91E4-1EA9D6113186}">
      <dgm:prSet/>
      <dgm:spPr/>
      <dgm:t>
        <a:bodyPr/>
        <a:lstStyle/>
        <a:p>
          <a:endParaRPr lang="da-DK"/>
        </a:p>
      </dgm:t>
    </dgm:pt>
    <dgm:pt modelId="{CCE821D9-B143-4717-82C6-4B84E76D765D}">
      <dgm:prSet phldrT="[Tekst]" custT="1"/>
      <dgm:spPr/>
      <dgm:t>
        <a:bodyPr/>
        <a:lstStyle/>
        <a:p>
          <a:r>
            <a:rPr lang="da-DK" sz="1600" b="1" dirty="0"/>
            <a:t>Valgaften på skolen</a:t>
          </a:r>
        </a:p>
        <a:p>
          <a:r>
            <a:rPr lang="da-DK" sz="1600" b="0" dirty="0"/>
            <a:t>Hvordan gik valget?</a:t>
          </a:r>
        </a:p>
      </dgm:t>
    </dgm:pt>
    <dgm:pt modelId="{F7582979-CB78-4B93-9BCF-5FFE99405D7D}" type="parTrans" cxnId="{D96807E6-878A-4E41-A697-155DC7C9FFB6}">
      <dgm:prSet/>
      <dgm:spPr/>
      <dgm:t>
        <a:bodyPr/>
        <a:lstStyle/>
        <a:p>
          <a:endParaRPr lang="da-DK"/>
        </a:p>
      </dgm:t>
    </dgm:pt>
    <dgm:pt modelId="{FE6CD6E5-EC0E-4AA0-912A-B706B7EB38E3}" type="sibTrans" cxnId="{D96807E6-878A-4E41-A697-155DC7C9FFB6}">
      <dgm:prSet/>
      <dgm:spPr/>
      <dgm:t>
        <a:bodyPr/>
        <a:lstStyle/>
        <a:p>
          <a:endParaRPr lang="da-DK"/>
        </a:p>
      </dgm:t>
    </dgm:pt>
    <dgm:pt modelId="{BDFEC191-0931-4185-9DEC-9BD7D608A117}">
      <dgm:prSet phldrT="[Tekst]"/>
      <dgm:spPr/>
      <dgm:t>
        <a:bodyPr/>
        <a:lstStyle/>
        <a:p>
          <a:r>
            <a:rPr lang="da-DK" b="1" dirty="0"/>
            <a:t>Udfordringer for det amerikanske demokrati</a:t>
          </a:r>
        </a:p>
        <a:p>
          <a:r>
            <a:rPr lang="da-DK" dirty="0"/>
            <a:t>Demokratiopfattelser</a:t>
          </a:r>
        </a:p>
        <a:p>
          <a:r>
            <a:rPr lang="da-DK" dirty="0"/>
            <a:t>Polarisering</a:t>
          </a:r>
        </a:p>
        <a:p>
          <a:r>
            <a:rPr lang="da-DK" dirty="0"/>
            <a:t>Tillidskrise</a:t>
          </a:r>
        </a:p>
        <a:p>
          <a:r>
            <a:rPr lang="da-DK" dirty="0"/>
            <a:t>Fake news og misinformation</a:t>
          </a:r>
        </a:p>
      </dgm:t>
    </dgm:pt>
    <dgm:pt modelId="{A39028A8-7300-4957-B232-F7417E7EC49E}" type="parTrans" cxnId="{D3EB3AB5-69EE-4C6D-9AEF-65B8C701350C}">
      <dgm:prSet/>
      <dgm:spPr/>
      <dgm:t>
        <a:bodyPr/>
        <a:lstStyle/>
        <a:p>
          <a:endParaRPr lang="da-DK"/>
        </a:p>
      </dgm:t>
    </dgm:pt>
    <dgm:pt modelId="{CD68F1AC-7346-4988-B714-A138799A1178}" type="sibTrans" cxnId="{D3EB3AB5-69EE-4C6D-9AEF-65B8C701350C}">
      <dgm:prSet/>
      <dgm:spPr/>
      <dgm:t>
        <a:bodyPr/>
        <a:lstStyle/>
        <a:p>
          <a:endParaRPr lang="da-DK"/>
        </a:p>
      </dgm:t>
    </dgm:pt>
    <dgm:pt modelId="{2F6E4376-DB5C-4355-8AB4-11B4CBD81362}" type="pres">
      <dgm:prSet presAssocID="{DCB80D7E-ACA3-4D78-91C1-DF4CDBAF39D9}" presName="Name0" presStyleCnt="0">
        <dgm:presLayoutVars>
          <dgm:dir/>
          <dgm:resizeHandles val="exact"/>
        </dgm:presLayoutVars>
      </dgm:prSet>
      <dgm:spPr/>
    </dgm:pt>
    <dgm:pt modelId="{DB91AB9B-6C6E-442D-9A8D-A43DDD9776B6}" type="pres">
      <dgm:prSet presAssocID="{9F30F45F-9A94-470D-A4C6-5244EE30E136}" presName="node" presStyleLbl="node1" presStyleIdx="0" presStyleCnt="8" custScaleY="110888">
        <dgm:presLayoutVars>
          <dgm:bulletEnabled val="1"/>
        </dgm:presLayoutVars>
      </dgm:prSet>
      <dgm:spPr/>
    </dgm:pt>
    <dgm:pt modelId="{8AB6CBAB-C822-4390-A5B2-24F79AD887AF}" type="pres">
      <dgm:prSet presAssocID="{7852A46D-FD0C-4971-A867-9CDB7632D4F7}" presName="sibTrans" presStyleLbl="sibTrans1D1" presStyleIdx="0" presStyleCnt="7"/>
      <dgm:spPr/>
    </dgm:pt>
    <dgm:pt modelId="{CDAEE8BF-0B01-429C-BABE-578A7A91DD5A}" type="pres">
      <dgm:prSet presAssocID="{7852A46D-FD0C-4971-A867-9CDB7632D4F7}" presName="connectorText" presStyleLbl="sibTrans1D1" presStyleIdx="0" presStyleCnt="7"/>
      <dgm:spPr/>
    </dgm:pt>
    <dgm:pt modelId="{C08AF909-41D9-463C-8EA1-EC9A220646DA}" type="pres">
      <dgm:prSet presAssocID="{0E919449-1275-4D72-B18B-41A72E094FE2}" presName="node" presStyleLbl="node1" presStyleIdx="1" presStyleCnt="8" custScaleY="120574">
        <dgm:presLayoutVars>
          <dgm:bulletEnabled val="1"/>
        </dgm:presLayoutVars>
      </dgm:prSet>
      <dgm:spPr/>
    </dgm:pt>
    <dgm:pt modelId="{0F19D776-B1BE-4BA0-A6A7-D10EE79626C5}" type="pres">
      <dgm:prSet presAssocID="{457B42AA-44D0-49E1-A9B8-A1E09D4E1E8E}" presName="sibTrans" presStyleLbl="sibTrans1D1" presStyleIdx="1" presStyleCnt="7"/>
      <dgm:spPr/>
    </dgm:pt>
    <dgm:pt modelId="{6C0ED463-8D75-4DAB-93BE-7034107A49F4}" type="pres">
      <dgm:prSet presAssocID="{457B42AA-44D0-49E1-A9B8-A1E09D4E1E8E}" presName="connectorText" presStyleLbl="sibTrans1D1" presStyleIdx="1" presStyleCnt="7"/>
      <dgm:spPr/>
    </dgm:pt>
    <dgm:pt modelId="{F10F71B1-4305-4240-BB07-9808229D4829}" type="pres">
      <dgm:prSet presAssocID="{8DAFE365-B9B6-4340-AF0A-DEECE4C74ECE}" presName="node" presStyleLbl="node1" presStyleIdx="2" presStyleCnt="8" custScaleY="128647">
        <dgm:presLayoutVars>
          <dgm:bulletEnabled val="1"/>
        </dgm:presLayoutVars>
      </dgm:prSet>
      <dgm:spPr/>
    </dgm:pt>
    <dgm:pt modelId="{2DCEF1D5-B04A-430A-890A-A16D89656014}" type="pres">
      <dgm:prSet presAssocID="{BE8CC22E-5D63-4981-B0AB-626D4CA3A4AB}" presName="sibTrans" presStyleLbl="sibTrans1D1" presStyleIdx="2" presStyleCnt="7"/>
      <dgm:spPr/>
    </dgm:pt>
    <dgm:pt modelId="{CC2DB69C-A273-48F1-9E33-78B425A56CA2}" type="pres">
      <dgm:prSet presAssocID="{BE8CC22E-5D63-4981-B0AB-626D4CA3A4AB}" presName="connectorText" presStyleLbl="sibTrans1D1" presStyleIdx="2" presStyleCnt="7"/>
      <dgm:spPr/>
    </dgm:pt>
    <dgm:pt modelId="{7FBF9BF7-0204-442E-BFE4-6910730CF0E1}" type="pres">
      <dgm:prSet presAssocID="{FB21CD2E-3E4D-43A9-A4D0-293090863462}" presName="node" presStyleLbl="node1" presStyleIdx="3" presStyleCnt="8">
        <dgm:presLayoutVars>
          <dgm:bulletEnabled val="1"/>
        </dgm:presLayoutVars>
      </dgm:prSet>
      <dgm:spPr/>
    </dgm:pt>
    <dgm:pt modelId="{7E9E70A7-E8F0-4E3E-89ED-559C8EA69E84}" type="pres">
      <dgm:prSet presAssocID="{C9FC7557-2B65-40F3-A4A0-26414BB248EB}" presName="sibTrans" presStyleLbl="sibTrans1D1" presStyleIdx="3" presStyleCnt="7"/>
      <dgm:spPr/>
    </dgm:pt>
    <dgm:pt modelId="{9238F91F-FE01-4104-9CC2-ACCB3F9DD92B}" type="pres">
      <dgm:prSet presAssocID="{C9FC7557-2B65-40F3-A4A0-26414BB248EB}" presName="connectorText" presStyleLbl="sibTrans1D1" presStyleIdx="3" presStyleCnt="7"/>
      <dgm:spPr/>
    </dgm:pt>
    <dgm:pt modelId="{54DF631B-293F-4314-B70F-13DC244AAC9C}" type="pres">
      <dgm:prSet presAssocID="{CCE821D9-B143-4717-82C6-4B84E76D765D}" presName="node" presStyleLbl="node1" presStyleIdx="4" presStyleCnt="8">
        <dgm:presLayoutVars>
          <dgm:bulletEnabled val="1"/>
        </dgm:presLayoutVars>
      </dgm:prSet>
      <dgm:spPr/>
    </dgm:pt>
    <dgm:pt modelId="{015CDF2E-F163-4EFE-861B-30F7817B1F29}" type="pres">
      <dgm:prSet presAssocID="{FE6CD6E5-EC0E-4AA0-912A-B706B7EB38E3}" presName="sibTrans" presStyleLbl="sibTrans1D1" presStyleIdx="4" presStyleCnt="7"/>
      <dgm:spPr/>
    </dgm:pt>
    <dgm:pt modelId="{F370ABA3-D9EC-4C4C-B8D4-FAA29AC3A2E6}" type="pres">
      <dgm:prSet presAssocID="{FE6CD6E5-EC0E-4AA0-912A-B706B7EB38E3}" presName="connectorText" presStyleLbl="sibTrans1D1" presStyleIdx="4" presStyleCnt="7"/>
      <dgm:spPr/>
    </dgm:pt>
    <dgm:pt modelId="{7FA8E0B0-8CF5-49AD-8FE7-DED7173D53E5}" type="pres">
      <dgm:prSet presAssocID="{C78D1BCD-8807-4B07-9861-95A7083C6332}" presName="node" presStyleLbl="node1" presStyleIdx="5" presStyleCnt="8">
        <dgm:presLayoutVars>
          <dgm:bulletEnabled val="1"/>
        </dgm:presLayoutVars>
      </dgm:prSet>
      <dgm:spPr/>
    </dgm:pt>
    <dgm:pt modelId="{A3F73A6F-390C-4453-BBB4-1FDAE8D686EB}" type="pres">
      <dgm:prSet presAssocID="{485D6781-168D-4485-A060-A262A3D88CA7}" presName="sibTrans" presStyleLbl="sibTrans1D1" presStyleIdx="5" presStyleCnt="7"/>
      <dgm:spPr/>
    </dgm:pt>
    <dgm:pt modelId="{9FCFA892-366F-40C4-AEB2-F35D208E990D}" type="pres">
      <dgm:prSet presAssocID="{485D6781-168D-4485-A060-A262A3D88CA7}" presName="connectorText" presStyleLbl="sibTrans1D1" presStyleIdx="5" presStyleCnt="7"/>
      <dgm:spPr/>
    </dgm:pt>
    <dgm:pt modelId="{28B3EC96-4F5E-4261-A137-ABF36346A0DF}" type="pres">
      <dgm:prSet presAssocID="{BDFEC191-0931-4185-9DEC-9BD7D608A117}" presName="node" presStyleLbl="node1" presStyleIdx="6" presStyleCnt="8">
        <dgm:presLayoutVars>
          <dgm:bulletEnabled val="1"/>
        </dgm:presLayoutVars>
      </dgm:prSet>
      <dgm:spPr/>
    </dgm:pt>
    <dgm:pt modelId="{5FEBD183-4E8E-4895-B341-1E0FD97BF946}" type="pres">
      <dgm:prSet presAssocID="{CD68F1AC-7346-4988-B714-A138799A1178}" presName="sibTrans" presStyleLbl="sibTrans1D1" presStyleIdx="6" presStyleCnt="7"/>
      <dgm:spPr/>
    </dgm:pt>
    <dgm:pt modelId="{AAB64D48-B00E-4197-9642-EF38A68F0766}" type="pres">
      <dgm:prSet presAssocID="{CD68F1AC-7346-4988-B714-A138799A1178}" presName="connectorText" presStyleLbl="sibTrans1D1" presStyleIdx="6" presStyleCnt="7"/>
      <dgm:spPr/>
    </dgm:pt>
    <dgm:pt modelId="{F8D83CB3-DF53-473C-9CCF-0C3DC22CEBB1}" type="pres">
      <dgm:prSet presAssocID="{986987D6-93EE-4B63-AA31-8E64F9A1666B}" presName="node" presStyleLbl="node1" presStyleIdx="7" presStyleCnt="8">
        <dgm:presLayoutVars>
          <dgm:bulletEnabled val="1"/>
        </dgm:presLayoutVars>
      </dgm:prSet>
      <dgm:spPr/>
    </dgm:pt>
  </dgm:ptLst>
  <dgm:cxnLst>
    <dgm:cxn modelId="{0F15670A-973F-4AC4-A40E-C4D91D41B3C9}" type="presOf" srcId="{7852A46D-FD0C-4971-A867-9CDB7632D4F7}" destId="{CDAEE8BF-0B01-429C-BABE-578A7A91DD5A}" srcOrd="1" destOrd="0" presId="urn:microsoft.com/office/officeart/2016/7/layout/RepeatingBendingProcessNew"/>
    <dgm:cxn modelId="{391D540A-1212-4653-8B49-2DA24128F0FC}" srcId="{DCB80D7E-ACA3-4D78-91C1-DF4CDBAF39D9}" destId="{8DAFE365-B9B6-4340-AF0A-DEECE4C74ECE}" srcOrd="2" destOrd="0" parTransId="{E288CE75-D07F-484E-9059-E2370E2EBBA7}" sibTransId="{BE8CC22E-5D63-4981-B0AB-626D4CA3A4AB}"/>
    <dgm:cxn modelId="{13F5E411-A7A4-4DBC-B434-F953D634C348}" type="presOf" srcId="{8DAFE365-B9B6-4340-AF0A-DEECE4C74ECE}" destId="{F10F71B1-4305-4240-BB07-9808229D4829}" srcOrd="0" destOrd="0" presId="urn:microsoft.com/office/officeart/2016/7/layout/RepeatingBendingProcessNew"/>
    <dgm:cxn modelId="{567C7713-0982-4084-8637-3AD45A54337D}" srcId="{DCB80D7E-ACA3-4D78-91C1-DF4CDBAF39D9}" destId="{FB21CD2E-3E4D-43A9-A4D0-293090863462}" srcOrd="3" destOrd="0" parTransId="{AA0859F4-0999-4F6D-890B-8023230FAA9D}" sibTransId="{C9FC7557-2B65-40F3-A4A0-26414BB248EB}"/>
    <dgm:cxn modelId="{E4820519-58FB-45AC-81BD-DBA75E488E40}" type="presOf" srcId="{BE8CC22E-5D63-4981-B0AB-626D4CA3A4AB}" destId="{2DCEF1D5-B04A-430A-890A-A16D89656014}" srcOrd="0" destOrd="0" presId="urn:microsoft.com/office/officeart/2016/7/layout/RepeatingBendingProcessNew"/>
    <dgm:cxn modelId="{CB36841D-FC7C-415D-AF9F-4E1D849EB4F0}" type="presOf" srcId="{FB21CD2E-3E4D-43A9-A4D0-293090863462}" destId="{7FBF9BF7-0204-442E-BFE4-6910730CF0E1}" srcOrd="0" destOrd="0" presId="urn:microsoft.com/office/officeart/2016/7/layout/RepeatingBendingProcessNew"/>
    <dgm:cxn modelId="{7605581F-937F-49C1-A802-4A9164C4F4A5}" type="presOf" srcId="{CD68F1AC-7346-4988-B714-A138799A1178}" destId="{5FEBD183-4E8E-4895-B341-1E0FD97BF946}" srcOrd="0" destOrd="0" presId="urn:microsoft.com/office/officeart/2016/7/layout/RepeatingBendingProcessNew"/>
    <dgm:cxn modelId="{8186E823-DA45-4C6F-9F13-D934FB768E5C}" type="presOf" srcId="{C9FC7557-2B65-40F3-A4A0-26414BB248EB}" destId="{9238F91F-FE01-4104-9CC2-ACCB3F9DD92B}" srcOrd="1" destOrd="0" presId="urn:microsoft.com/office/officeart/2016/7/layout/RepeatingBendingProcessNew"/>
    <dgm:cxn modelId="{E33CB529-7C56-453E-91E4-1EA9D6113186}" srcId="{DCB80D7E-ACA3-4D78-91C1-DF4CDBAF39D9}" destId="{986987D6-93EE-4B63-AA31-8E64F9A1666B}" srcOrd="7" destOrd="0" parTransId="{CA776496-7470-4FD7-B36A-7DFBDFFE8EC8}" sibTransId="{7E2FE27C-236F-4A37-9E91-10876B8B1A21}"/>
    <dgm:cxn modelId="{8847085F-5BFD-46ED-83E8-81AE4CB07C07}" type="presOf" srcId="{CCE821D9-B143-4717-82C6-4B84E76D765D}" destId="{54DF631B-293F-4314-B70F-13DC244AAC9C}" srcOrd="0" destOrd="0" presId="urn:microsoft.com/office/officeart/2016/7/layout/RepeatingBendingProcessNew"/>
    <dgm:cxn modelId="{AE252F42-13A5-40DA-ABB6-F815CC07F572}" type="presOf" srcId="{7852A46D-FD0C-4971-A867-9CDB7632D4F7}" destId="{8AB6CBAB-C822-4390-A5B2-24F79AD887AF}" srcOrd="0" destOrd="0" presId="urn:microsoft.com/office/officeart/2016/7/layout/RepeatingBendingProcessNew"/>
    <dgm:cxn modelId="{1A399843-93C2-49C6-A998-DC9FA9A4631F}" type="presOf" srcId="{9F30F45F-9A94-470D-A4C6-5244EE30E136}" destId="{DB91AB9B-6C6E-442D-9A8D-A43DDD9776B6}" srcOrd="0" destOrd="0" presId="urn:microsoft.com/office/officeart/2016/7/layout/RepeatingBendingProcessNew"/>
    <dgm:cxn modelId="{C3CE9C6D-3861-47D8-8DE3-994B267648D9}" srcId="{DCB80D7E-ACA3-4D78-91C1-DF4CDBAF39D9}" destId="{0E919449-1275-4D72-B18B-41A72E094FE2}" srcOrd="1" destOrd="0" parTransId="{09B48F1E-7D51-45F7-866B-87AC7A551716}" sibTransId="{457B42AA-44D0-49E1-A9B8-A1E09D4E1E8E}"/>
    <dgm:cxn modelId="{078B684E-AACF-4BE7-B531-5DADD3F197A8}" type="presOf" srcId="{C9FC7557-2B65-40F3-A4A0-26414BB248EB}" destId="{7E9E70A7-E8F0-4E3E-89ED-559C8EA69E84}" srcOrd="0" destOrd="0" presId="urn:microsoft.com/office/officeart/2016/7/layout/RepeatingBendingProcessNew"/>
    <dgm:cxn modelId="{AAD40078-DB5F-44D9-A37D-DD12EF0DAE74}" type="presOf" srcId="{BDFEC191-0931-4185-9DEC-9BD7D608A117}" destId="{28B3EC96-4F5E-4261-A137-ABF36346A0DF}" srcOrd="0" destOrd="0" presId="urn:microsoft.com/office/officeart/2016/7/layout/RepeatingBendingProcessNew"/>
    <dgm:cxn modelId="{881A7E79-CEF8-42AE-B26D-0CB9F8DE2561}" type="presOf" srcId="{C78D1BCD-8807-4B07-9861-95A7083C6332}" destId="{7FA8E0B0-8CF5-49AD-8FE7-DED7173D53E5}" srcOrd="0" destOrd="0" presId="urn:microsoft.com/office/officeart/2016/7/layout/RepeatingBendingProcessNew"/>
    <dgm:cxn modelId="{845B307C-1C1D-40C5-AB71-D6A6B29CB6BC}" type="presOf" srcId="{485D6781-168D-4485-A060-A262A3D88CA7}" destId="{9FCFA892-366F-40C4-AEB2-F35D208E990D}" srcOrd="1" destOrd="0" presId="urn:microsoft.com/office/officeart/2016/7/layout/RepeatingBendingProcessNew"/>
    <dgm:cxn modelId="{28A2737D-72A8-443F-BC76-B391211F8393}" type="presOf" srcId="{CD68F1AC-7346-4988-B714-A138799A1178}" destId="{AAB64D48-B00E-4197-9642-EF38A68F0766}" srcOrd="1" destOrd="0" presId="urn:microsoft.com/office/officeart/2016/7/layout/RepeatingBendingProcessNew"/>
    <dgm:cxn modelId="{E8039AA1-2E78-4934-8010-81EBAAC63768}" type="presOf" srcId="{485D6781-168D-4485-A060-A262A3D88CA7}" destId="{A3F73A6F-390C-4453-BBB4-1FDAE8D686EB}" srcOrd="0" destOrd="0" presId="urn:microsoft.com/office/officeart/2016/7/layout/RepeatingBendingProcessNew"/>
    <dgm:cxn modelId="{D3EB3AB5-69EE-4C6D-9AEF-65B8C701350C}" srcId="{DCB80D7E-ACA3-4D78-91C1-DF4CDBAF39D9}" destId="{BDFEC191-0931-4185-9DEC-9BD7D608A117}" srcOrd="6" destOrd="0" parTransId="{A39028A8-7300-4957-B232-F7417E7EC49E}" sibTransId="{CD68F1AC-7346-4988-B714-A138799A1178}"/>
    <dgm:cxn modelId="{9E9C5ABB-0BD2-48D4-9456-79A78C367223}" type="presOf" srcId="{457B42AA-44D0-49E1-A9B8-A1E09D4E1E8E}" destId="{0F19D776-B1BE-4BA0-A6A7-D10EE79626C5}" srcOrd="0" destOrd="0" presId="urn:microsoft.com/office/officeart/2016/7/layout/RepeatingBendingProcessNew"/>
    <dgm:cxn modelId="{2517AABE-481E-45C1-8746-2EFC6EDBA3D7}" srcId="{DCB80D7E-ACA3-4D78-91C1-DF4CDBAF39D9}" destId="{C78D1BCD-8807-4B07-9861-95A7083C6332}" srcOrd="5" destOrd="0" parTransId="{E0ECADFD-B808-40FF-9661-A1C1A8F275B0}" sibTransId="{485D6781-168D-4485-A060-A262A3D88CA7}"/>
    <dgm:cxn modelId="{44628EC0-4EE9-4AA4-9454-7AE6553C671C}" type="presOf" srcId="{BE8CC22E-5D63-4981-B0AB-626D4CA3A4AB}" destId="{CC2DB69C-A273-48F1-9E33-78B425A56CA2}" srcOrd="1" destOrd="0" presId="urn:microsoft.com/office/officeart/2016/7/layout/RepeatingBendingProcessNew"/>
    <dgm:cxn modelId="{65A8FDC9-A0CE-43E8-BBD5-1F048C5F8850}" type="presOf" srcId="{FE6CD6E5-EC0E-4AA0-912A-B706B7EB38E3}" destId="{015CDF2E-F163-4EFE-861B-30F7817B1F29}" srcOrd="0" destOrd="0" presId="urn:microsoft.com/office/officeart/2016/7/layout/RepeatingBendingProcessNew"/>
    <dgm:cxn modelId="{9988FBCF-2684-45E2-885E-578E1F335F4F}" type="presOf" srcId="{DCB80D7E-ACA3-4D78-91C1-DF4CDBAF39D9}" destId="{2F6E4376-DB5C-4355-8AB4-11B4CBD81362}" srcOrd="0" destOrd="0" presId="urn:microsoft.com/office/officeart/2016/7/layout/RepeatingBendingProcessNew"/>
    <dgm:cxn modelId="{D62020E2-2126-464E-90F7-EC779F7D1EF0}" type="presOf" srcId="{0E919449-1275-4D72-B18B-41A72E094FE2}" destId="{C08AF909-41D9-463C-8EA1-EC9A220646DA}" srcOrd="0" destOrd="0" presId="urn:microsoft.com/office/officeart/2016/7/layout/RepeatingBendingProcessNew"/>
    <dgm:cxn modelId="{01988FE5-9FFF-469C-8330-2F31DCCC348F}" type="presOf" srcId="{FE6CD6E5-EC0E-4AA0-912A-B706B7EB38E3}" destId="{F370ABA3-D9EC-4C4C-B8D4-FAA29AC3A2E6}" srcOrd="1" destOrd="0" presId="urn:microsoft.com/office/officeart/2016/7/layout/RepeatingBendingProcessNew"/>
    <dgm:cxn modelId="{D96807E6-878A-4E41-A697-155DC7C9FFB6}" srcId="{DCB80D7E-ACA3-4D78-91C1-DF4CDBAF39D9}" destId="{CCE821D9-B143-4717-82C6-4B84E76D765D}" srcOrd="4" destOrd="0" parTransId="{F7582979-CB78-4B93-9BCF-5FFE99405D7D}" sibTransId="{FE6CD6E5-EC0E-4AA0-912A-B706B7EB38E3}"/>
    <dgm:cxn modelId="{7892D7F5-50D6-4628-9B15-5C512C016A9A}" srcId="{DCB80D7E-ACA3-4D78-91C1-DF4CDBAF39D9}" destId="{9F30F45F-9A94-470D-A4C6-5244EE30E136}" srcOrd="0" destOrd="0" parTransId="{88290DB4-4A0C-4808-96F8-F4877FC8712D}" sibTransId="{7852A46D-FD0C-4971-A867-9CDB7632D4F7}"/>
    <dgm:cxn modelId="{834E57F7-AC91-4021-98EA-911AA207F4C0}" type="presOf" srcId="{457B42AA-44D0-49E1-A9B8-A1E09D4E1E8E}" destId="{6C0ED463-8D75-4DAB-93BE-7034107A49F4}" srcOrd="1" destOrd="0" presId="urn:microsoft.com/office/officeart/2016/7/layout/RepeatingBendingProcessNew"/>
    <dgm:cxn modelId="{33CB52FC-DA2C-4A10-84FF-6F9FD21B31A3}" type="presOf" srcId="{986987D6-93EE-4B63-AA31-8E64F9A1666B}" destId="{F8D83CB3-DF53-473C-9CCF-0C3DC22CEBB1}" srcOrd="0" destOrd="0" presId="urn:microsoft.com/office/officeart/2016/7/layout/RepeatingBendingProcessNew"/>
    <dgm:cxn modelId="{462E1EEB-56C0-4A12-891D-CA73467B9350}" type="presParOf" srcId="{2F6E4376-DB5C-4355-8AB4-11B4CBD81362}" destId="{DB91AB9B-6C6E-442D-9A8D-A43DDD9776B6}" srcOrd="0" destOrd="0" presId="urn:microsoft.com/office/officeart/2016/7/layout/RepeatingBendingProcessNew"/>
    <dgm:cxn modelId="{E8E273E5-A0C6-4C00-9C4F-DC5D08929548}" type="presParOf" srcId="{2F6E4376-DB5C-4355-8AB4-11B4CBD81362}" destId="{8AB6CBAB-C822-4390-A5B2-24F79AD887AF}" srcOrd="1" destOrd="0" presId="urn:microsoft.com/office/officeart/2016/7/layout/RepeatingBendingProcessNew"/>
    <dgm:cxn modelId="{0FCEBE03-893C-4759-9A33-35AC433D1270}" type="presParOf" srcId="{8AB6CBAB-C822-4390-A5B2-24F79AD887AF}" destId="{CDAEE8BF-0B01-429C-BABE-578A7A91DD5A}" srcOrd="0" destOrd="0" presId="urn:microsoft.com/office/officeart/2016/7/layout/RepeatingBendingProcessNew"/>
    <dgm:cxn modelId="{13A8D623-3A80-4595-8717-2DD302D7D897}" type="presParOf" srcId="{2F6E4376-DB5C-4355-8AB4-11B4CBD81362}" destId="{C08AF909-41D9-463C-8EA1-EC9A220646DA}" srcOrd="2" destOrd="0" presId="urn:microsoft.com/office/officeart/2016/7/layout/RepeatingBendingProcessNew"/>
    <dgm:cxn modelId="{71B13342-82C0-4D3C-8A75-63CBF4EB7DAE}" type="presParOf" srcId="{2F6E4376-DB5C-4355-8AB4-11B4CBD81362}" destId="{0F19D776-B1BE-4BA0-A6A7-D10EE79626C5}" srcOrd="3" destOrd="0" presId="urn:microsoft.com/office/officeart/2016/7/layout/RepeatingBendingProcessNew"/>
    <dgm:cxn modelId="{BEC33CB3-BE8B-42C1-BB34-DF8EAFD120DB}" type="presParOf" srcId="{0F19D776-B1BE-4BA0-A6A7-D10EE79626C5}" destId="{6C0ED463-8D75-4DAB-93BE-7034107A49F4}" srcOrd="0" destOrd="0" presId="urn:microsoft.com/office/officeart/2016/7/layout/RepeatingBendingProcessNew"/>
    <dgm:cxn modelId="{FAD39098-C3D1-49C4-B523-87B9406129BA}" type="presParOf" srcId="{2F6E4376-DB5C-4355-8AB4-11B4CBD81362}" destId="{F10F71B1-4305-4240-BB07-9808229D4829}" srcOrd="4" destOrd="0" presId="urn:microsoft.com/office/officeart/2016/7/layout/RepeatingBendingProcessNew"/>
    <dgm:cxn modelId="{DAAA843E-BD22-4638-8D9E-C842796FD2CE}" type="presParOf" srcId="{2F6E4376-DB5C-4355-8AB4-11B4CBD81362}" destId="{2DCEF1D5-B04A-430A-890A-A16D89656014}" srcOrd="5" destOrd="0" presId="urn:microsoft.com/office/officeart/2016/7/layout/RepeatingBendingProcessNew"/>
    <dgm:cxn modelId="{3CD599AE-6183-4B93-969C-78EDA838AAD9}" type="presParOf" srcId="{2DCEF1D5-B04A-430A-890A-A16D89656014}" destId="{CC2DB69C-A273-48F1-9E33-78B425A56CA2}" srcOrd="0" destOrd="0" presId="urn:microsoft.com/office/officeart/2016/7/layout/RepeatingBendingProcessNew"/>
    <dgm:cxn modelId="{14E7CFD8-3BAD-4F0E-AFFC-0A7C44B88DF6}" type="presParOf" srcId="{2F6E4376-DB5C-4355-8AB4-11B4CBD81362}" destId="{7FBF9BF7-0204-442E-BFE4-6910730CF0E1}" srcOrd="6" destOrd="0" presId="urn:microsoft.com/office/officeart/2016/7/layout/RepeatingBendingProcessNew"/>
    <dgm:cxn modelId="{067045CB-5188-46D3-B313-1C372F93CCC1}" type="presParOf" srcId="{2F6E4376-DB5C-4355-8AB4-11B4CBD81362}" destId="{7E9E70A7-E8F0-4E3E-89ED-559C8EA69E84}" srcOrd="7" destOrd="0" presId="urn:microsoft.com/office/officeart/2016/7/layout/RepeatingBendingProcessNew"/>
    <dgm:cxn modelId="{62A5A589-4153-49AD-BA95-68C5BCB6BCDC}" type="presParOf" srcId="{7E9E70A7-E8F0-4E3E-89ED-559C8EA69E84}" destId="{9238F91F-FE01-4104-9CC2-ACCB3F9DD92B}" srcOrd="0" destOrd="0" presId="urn:microsoft.com/office/officeart/2016/7/layout/RepeatingBendingProcessNew"/>
    <dgm:cxn modelId="{8391E81B-0572-4684-ADB7-97B8D6EECE7D}" type="presParOf" srcId="{2F6E4376-DB5C-4355-8AB4-11B4CBD81362}" destId="{54DF631B-293F-4314-B70F-13DC244AAC9C}" srcOrd="8" destOrd="0" presId="urn:microsoft.com/office/officeart/2016/7/layout/RepeatingBendingProcessNew"/>
    <dgm:cxn modelId="{5EEFC70D-14A9-4845-AECE-7EC8270D1B86}" type="presParOf" srcId="{2F6E4376-DB5C-4355-8AB4-11B4CBD81362}" destId="{015CDF2E-F163-4EFE-861B-30F7817B1F29}" srcOrd="9" destOrd="0" presId="urn:microsoft.com/office/officeart/2016/7/layout/RepeatingBendingProcessNew"/>
    <dgm:cxn modelId="{C6AB4AD2-1784-4C81-9B38-4B6D15017792}" type="presParOf" srcId="{015CDF2E-F163-4EFE-861B-30F7817B1F29}" destId="{F370ABA3-D9EC-4C4C-B8D4-FAA29AC3A2E6}" srcOrd="0" destOrd="0" presId="urn:microsoft.com/office/officeart/2016/7/layout/RepeatingBendingProcessNew"/>
    <dgm:cxn modelId="{6D51F28B-375D-472B-913E-370082E1A0C1}" type="presParOf" srcId="{2F6E4376-DB5C-4355-8AB4-11B4CBD81362}" destId="{7FA8E0B0-8CF5-49AD-8FE7-DED7173D53E5}" srcOrd="10" destOrd="0" presId="urn:microsoft.com/office/officeart/2016/7/layout/RepeatingBendingProcessNew"/>
    <dgm:cxn modelId="{762F779D-70DE-4787-9B18-7C34580EACE2}" type="presParOf" srcId="{2F6E4376-DB5C-4355-8AB4-11B4CBD81362}" destId="{A3F73A6F-390C-4453-BBB4-1FDAE8D686EB}" srcOrd="11" destOrd="0" presId="urn:microsoft.com/office/officeart/2016/7/layout/RepeatingBendingProcessNew"/>
    <dgm:cxn modelId="{871328E3-4094-45BC-A1BF-65D731724D1A}" type="presParOf" srcId="{A3F73A6F-390C-4453-BBB4-1FDAE8D686EB}" destId="{9FCFA892-366F-40C4-AEB2-F35D208E990D}" srcOrd="0" destOrd="0" presId="urn:microsoft.com/office/officeart/2016/7/layout/RepeatingBendingProcessNew"/>
    <dgm:cxn modelId="{FBBD8B36-369D-40A5-BA89-814C49C6C684}" type="presParOf" srcId="{2F6E4376-DB5C-4355-8AB4-11B4CBD81362}" destId="{28B3EC96-4F5E-4261-A137-ABF36346A0DF}" srcOrd="12" destOrd="0" presId="urn:microsoft.com/office/officeart/2016/7/layout/RepeatingBendingProcessNew"/>
    <dgm:cxn modelId="{B80583B0-A1A2-4F7B-AF9B-A69CEFC94315}" type="presParOf" srcId="{2F6E4376-DB5C-4355-8AB4-11B4CBD81362}" destId="{5FEBD183-4E8E-4895-B341-1E0FD97BF946}" srcOrd="13" destOrd="0" presId="urn:microsoft.com/office/officeart/2016/7/layout/RepeatingBendingProcessNew"/>
    <dgm:cxn modelId="{453718A1-4A5C-45AD-B980-4FE734C38395}" type="presParOf" srcId="{5FEBD183-4E8E-4895-B341-1E0FD97BF946}" destId="{AAB64D48-B00E-4197-9642-EF38A68F0766}" srcOrd="0" destOrd="0" presId="urn:microsoft.com/office/officeart/2016/7/layout/RepeatingBendingProcessNew"/>
    <dgm:cxn modelId="{E5D275DE-5E21-403B-A8DD-C3595A5D2AE7}" type="presParOf" srcId="{2F6E4376-DB5C-4355-8AB4-11B4CBD81362}" destId="{F8D83CB3-DF53-473C-9CCF-0C3DC22CEBB1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B6CBAB-C822-4390-A5B2-24F79AD887AF}">
      <dsp:nvSpPr>
        <dsp:cNvPr id="0" name=""/>
        <dsp:cNvSpPr/>
      </dsp:nvSpPr>
      <dsp:spPr>
        <a:xfrm>
          <a:off x="2557705" y="1863917"/>
          <a:ext cx="5561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6192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2821131" y="1906700"/>
        <a:ext cx="29339" cy="5873"/>
      </dsp:txXfrm>
    </dsp:sp>
    <dsp:sp modelId="{DB91AB9B-6C6E-442D-9A8D-A43DDD9776B6}">
      <dsp:nvSpPr>
        <dsp:cNvPr id="0" name=""/>
        <dsp:cNvSpPr/>
      </dsp:nvSpPr>
      <dsp:spPr>
        <a:xfrm>
          <a:off x="8232" y="1060920"/>
          <a:ext cx="2551272" cy="169743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015" tIns="131225" rIns="125015" bIns="131225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1600" b="1" kern="1200" dirty="0"/>
            <a:t>Det politiske system i USA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1600" kern="1200" dirty="0"/>
            <a:t>Føderalisme, </a:t>
          </a:r>
          <a:r>
            <a:rPr lang="da-DK" sz="1600" kern="1200" dirty="0" err="1"/>
            <a:t>Præsidentialisme</a:t>
          </a:r>
          <a:br>
            <a:rPr lang="da-DK" sz="1600" kern="1200" dirty="0"/>
          </a:br>
          <a:r>
            <a:rPr lang="da-DK" sz="1600" kern="1200" dirty="0"/>
            <a:t>USA som liberalt demokrati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1600" kern="1200" dirty="0"/>
            <a:t>Checks and balances</a:t>
          </a:r>
        </a:p>
      </dsp:txBody>
      <dsp:txXfrm>
        <a:off x="8232" y="1060920"/>
        <a:ext cx="2551272" cy="1697433"/>
      </dsp:txXfrm>
    </dsp:sp>
    <dsp:sp modelId="{0F19D776-B1BE-4BA0-A6A7-D10EE79626C5}">
      <dsp:nvSpPr>
        <dsp:cNvPr id="0" name=""/>
        <dsp:cNvSpPr/>
      </dsp:nvSpPr>
      <dsp:spPr>
        <a:xfrm>
          <a:off x="5695771" y="1863917"/>
          <a:ext cx="5561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6192" y="45720"/>
              </a:lnTo>
            </a:path>
          </a:pathLst>
        </a:custGeom>
        <a:noFill/>
        <a:ln w="6350" cap="flat" cmpd="sng" algn="ctr">
          <a:solidFill>
            <a:schemeClr val="accent2">
              <a:hueOff val="-242561"/>
              <a:satOff val="-13988"/>
              <a:lumOff val="143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5959197" y="1906700"/>
        <a:ext cx="29339" cy="5873"/>
      </dsp:txXfrm>
    </dsp:sp>
    <dsp:sp modelId="{C08AF909-41D9-463C-8EA1-EC9A220646DA}">
      <dsp:nvSpPr>
        <dsp:cNvPr id="0" name=""/>
        <dsp:cNvSpPr/>
      </dsp:nvSpPr>
      <dsp:spPr>
        <a:xfrm>
          <a:off x="3146298" y="986785"/>
          <a:ext cx="2551272" cy="1845703"/>
        </a:xfrm>
        <a:prstGeom prst="rect">
          <a:avLst/>
        </a:prstGeom>
        <a:gradFill rotWithShape="0">
          <a:gsLst>
            <a:gs pos="0">
              <a:schemeClr val="accent2">
                <a:hueOff val="-207909"/>
                <a:satOff val="-11990"/>
                <a:lumOff val="12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07909"/>
                <a:satOff val="-11990"/>
                <a:lumOff val="12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07909"/>
                <a:satOff val="-11990"/>
                <a:lumOff val="12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015" tIns="131225" rIns="125015" bIns="13122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Præsidentdebat: Harris og Trump</a:t>
          </a:r>
          <a:endParaRPr lang="da-DK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Hvem er præsidentkandidaterne og hvad går de ind for?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Vejen til det hvide hus</a:t>
          </a:r>
        </a:p>
      </dsp:txBody>
      <dsp:txXfrm>
        <a:off x="3146298" y="986785"/>
        <a:ext cx="2551272" cy="1845703"/>
      </dsp:txXfrm>
    </dsp:sp>
    <dsp:sp modelId="{2DCEF1D5-B04A-430A-890A-A16D89656014}">
      <dsp:nvSpPr>
        <dsp:cNvPr id="0" name=""/>
        <dsp:cNvSpPr/>
      </dsp:nvSpPr>
      <dsp:spPr>
        <a:xfrm>
          <a:off x="8833836" y="1863917"/>
          <a:ext cx="5561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6192" y="45720"/>
              </a:lnTo>
            </a:path>
          </a:pathLst>
        </a:custGeom>
        <a:noFill/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9097263" y="1906700"/>
        <a:ext cx="29339" cy="5873"/>
      </dsp:txXfrm>
    </dsp:sp>
    <dsp:sp modelId="{F10F71B1-4305-4240-BB07-9808229D4829}">
      <dsp:nvSpPr>
        <dsp:cNvPr id="0" name=""/>
        <dsp:cNvSpPr/>
      </dsp:nvSpPr>
      <dsp:spPr>
        <a:xfrm>
          <a:off x="6284363" y="924996"/>
          <a:ext cx="2551272" cy="1969281"/>
        </a:xfrm>
        <a:prstGeom prst="rect">
          <a:avLst/>
        </a:prstGeom>
        <a:gradFill rotWithShape="0">
          <a:gsLst>
            <a:gs pos="0">
              <a:schemeClr val="accent2">
                <a:hueOff val="-415818"/>
                <a:satOff val="-23979"/>
                <a:lumOff val="24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15818"/>
                <a:satOff val="-23979"/>
                <a:lumOff val="24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15818"/>
                <a:satOff val="-23979"/>
                <a:lumOff val="24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015" tIns="131225" rIns="125015" bIns="13122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De to partier og valgmetoden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1600" kern="1200" dirty="0"/>
            <a:t>To-parti-systemet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1600" kern="1200" dirty="0"/>
            <a:t>Partiernes mærkesager og ideologier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1600" kern="1200" dirty="0"/>
            <a:t>Svingstaternes betydning</a:t>
          </a:r>
        </a:p>
      </dsp:txBody>
      <dsp:txXfrm>
        <a:off x="6284363" y="924996"/>
        <a:ext cx="2551272" cy="1969281"/>
      </dsp:txXfrm>
    </dsp:sp>
    <dsp:sp modelId="{7E9E70A7-E8F0-4E3E-89ED-559C8EA69E84}">
      <dsp:nvSpPr>
        <dsp:cNvPr id="0" name=""/>
        <dsp:cNvSpPr/>
      </dsp:nvSpPr>
      <dsp:spPr>
        <a:xfrm>
          <a:off x="1283868" y="2673219"/>
          <a:ext cx="9414197" cy="775451"/>
        </a:xfrm>
        <a:custGeom>
          <a:avLst/>
          <a:gdLst/>
          <a:ahLst/>
          <a:cxnLst/>
          <a:rect l="0" t="0" r="0" b="0"/>
          <a:pathLst>
            <a:path>
              <a:moveTo>
                <a:pt x="9414197" y="0"/>
              </a:moveTo>
              <a:lnTo>
                <a:pt x="9414197" y="404825"/>
              </a:lnTo>
              <a:lnTo>
                <a:pt x="0" y="404825"/>
              </a:lnTo>
              <a:lnTo>
                <a:pt x="0" y="775451"/>
              </a:lnTo>
            </a:path>
          </a:pathLst>
        </a:custGeom>
        <a:noFill/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5754751" y="3058008"/>
        <a:ext cx="472432" cy="5873"/>
      </dsp:txXfrm>
    </dsp:sp>
    <dsp:sp modelId="{7FBF9BF7-0204-442E-BFE4-6910730CF0E1}">
      <dsp:nvSpPr>
        <dsp:cNvPr id="0" name=""/>
        <dsp:cNvSpPr/>
      </dsp:nvSpPr>
      <dsp:spPr>
        <a:xfrm>
          <a:off x="9422429" y="1144255"/>
          <a:ext cx="2551272" cy="1530763"/>
        </a:xfrm>
        <a:prstGeom prst="rect">
          <a:avLst/>
        </a:prstGeom>
        <a:gradFill rotWithShape="0">
          <a:gsLst>
            <a:gs pos="0">
              <a:schemeClr val="accent2">
                <a:hueOff val="-623727"/>
                <a:satOff val="-35969"/>
                <a:lumOff val="36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623727"/>
                <a:satOff val="-35969"/>
                <a:lumOff val="36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623727"/>
                <a:satOff val="-35969"/>
                <a:lumOff val="36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015" tIns="131225" rIns="125015" bIns="13122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Den amerikanske vælger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Parti- og vælgeradfærd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Vind en svingstat: Kampagnevideo</a:t>
          </a:r>
        </a:p>
      </dsp:txBody>
      <dsp:txXfrm>
        <a:off x="9422429" y="1144255"/>
        <a:ext cx="2551272" cy="1530763"/>
      </dsp:txXfrm>
    </dsp:sp>
    <dsp:sp modelId="{015CDF2E-F163-4EFE-861B-30F7817B1F29}">
      <dsp:nvSpPr>
        <dsp:cNvPr id="0" name=""/>
        <dsp:cNvSpPr/>
      </dsp:nvSpPr>
      <dsp:spPr>
        <a:xfrm>
          <a:off x="2557705" y="4200732"/>
          <a:ext cx="5561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6192" y="45720"/>
              </a:lnTo>
            </a:path>
          </a:pathLst>
        </a:custGeom>
        <a:noFill/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2821131" y="4243515"/>
        <a:ext cx="29339" cy="5873"/>
      </dsp:txXfrm>
    </dsp:sp>
    <dsp:sp modelId="{54DF631B-293F-4314-B70F-13DC244AAC9C}">
      <dsp:nvSpPr>
        <dsp:cNvPr id="0" name=""/>
        <dsp:cNvSpPr/>
      </dsp:nvSpPr>
      <dsp:spPr>
        <a:xfrm>
          <a:off x="8232" y="3481070"/>
          <a:ext cx="2551272" cy="1530763"/>
        </a:xfrm>
        <a:prstGeom prst="rect">
          <a:avLst/>
        </a:prstGeom>
        <a:gradFill rotWithShape="0">
          <a:gsLst>
            <a:gs pos="0">
              <a:schemeClr val="accent2">
                <a:hueOff val="-831636"/>
                <a:satOff val="-47959"/>
                <a:lumOff val="49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31636"/>
                <a:satOff val="-47959"/>
                <a:lumOff val="49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31636"/>
                <a:satOff val="-47959"/>
                <a:lumOff val="49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015" tIns="131225" rIns="125015" bIns="13122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Valgaften på skolen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0" kern="1200" dirty="0"/>
            <a:t>Hvordan gik valget?</a:t>
          </a:r>
        </a:p>
      </dsp:txBody>
      <dsp:txXfrm>
        <a:off x="8232" y="3481070"/>
        <a:ext cx="2551272" cy="1530763"/>
      </dsp:txXfrm>
    </dsp:sp>
    <dsp:sp modelId="{A3F73A6F-390C-4453-BBB4-1FDAE8D686EB}">
      <dsp:nvSpPr>
        <dsp:cNvPr id="0" name=""/>
        <dsp:cNvSpPr/>
      </dsp:nvSpPr>
      <dsp:spPr>
        <a:xfrm>
          <a:off x="5695771" y="4200732"/>
          <a:ext cx="5561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6192" y="45720"/>
              </a:lnTo>
            </a:path>
          </a:pathLst>
        </a:custGeom>
        <a:noFill/>
        <a:ln w="6350" cap="flat" cmpd="sng" algn="ctr">
          <a:solidFill>
            <a:schemeClr val="accent2">
              <a:hueOff val="-1212803"/>
              <a:satOff val="-69940"/>
              <a:lumOff val="719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5959197" y="4243515"/>
        <a:ext cx="29339" cy="5873"/>
      </dsp:txXfrm>
    </dsp:sp>
    <dsp:sp modelId="{7FA8E0B0-8CF5-49AD-8FE7-DED7173D53E5}">
      <dsp:nvSpPr>
        <dsp:cNvPr id="0" name=""/>
        <dsp:cNvSpPr/>
      </dsp:nvSpPr>
      <dsp:spPr>
        <a:xfrm>
          <a:off x="3146298" y="3481070"/>
          <a:ext cx="2551272" cy="1530763"/>
        </a:xfrm>
        <a:prstGeom prst="rect">
          <a:avLst/>
        </a:prstGeom>
        <a:gradFill rotWithShape="0">
          <a:gsLst>
            <a:gs pos="0">
              <a:schemeClr val="accent2">
                <a:hueOff val="-1039545"/>
                <a:satOff val="-59949"/>
                <a:lumOff val="61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39545"/>
                <a:satOff val="-59949"/>
                <a:lumOff val="61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39545"/>
                <a:satOff val="-59949"/>
                <a:lumOff val="61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015" tIns="131225" rIns="125015" bIns="131225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b="1" kern="1200" dirty="0"/>
            <a:t>Valgsystemet og de udemokratiske elementer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b="0" kern="1200" dirty="0"/>
            <a:t>Valgmetoden i USA og Danmark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b="0" kern="1200" dirty="0" err="1"/>
            <a:t>Gerrymandering</a:t>
          </a:r>
          <a:endParaRPr lang="da-DK" sz="14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b="1" kern="1200" dirty="0"/>
        </a:p>
      </dsp:txBody>
      <dsp:txXfrm>
        <a:off x="3146298" y="3481070"/>
        <a:ext cx="2551272" cy="1530763"/>
      </dsp:txXfrm>
    </dsp:sp>
    <dsp:sp modelId="{5FEBD183-4E8E-4895-B341-1E0FD97BF946}">
      <dsp:nvSpPr>
        <dsp:cNvPr id="0" name=""/>
        <dsp:cNvSpPr/>
      </dsp:nvSpPr>
      <dsp:spPr>
        <a:xfrm>
          <a:off x="8833836" y="4200732"/>
          <a:ext cx="5561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6192" y="45720"/>
              </a:lnTo>
            </a:path>
          </a:pathLst>
        </a:custGeom>
        <a:noFill/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500" kern="1200"/>
        </a:p>
      </dsp:txBody>
      <dsp:txXfrm>
        <a:off x="9097263" y="4243515"/>
        <a:ext cx="29339" cy="5873"/>
      </dsp:txXfrm>
    </dsp:sp>
    <dsp:sp modelId="{28B3EC96-4F5E-4261-A137-ABF36346A0DF}">
      <dsp:nvSpPr>
        <dsp:cNvPr id="0" name=""/>
        <dsp:cNvSpPr/>
      </dsp:nvSpPr>
      <dsp:spPr>
        <a:xfrm>
          <a:off x="6284363" y="3481070"/>
          <a:ext cx="2551272" cy="1530763"/>
        </a:xfrm>
        <a:prstGeom prst="rect">
          <a:avLst/>
        </a:prstGeom>
        <a:gradFill rotWithShape="0">
          <a:gsLst>
            <a:gs pos="0">
              <a:schemeClr val="accent2">
                <a:hueOff val="-1247454"/>
                <a:satOff val="-71938"/>
                <a:lumOff val="73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47454"/>
                <a:satOff val="-71938"/>
                <a:lumOff val="73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47454"/>
                <a:satOff val="-71938"/>
                <a:lumOff val="73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015" tIns="131225" rIns="125015" bIns="131225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b="1" kern="1200" dirty="0"/>
            <a:t>Udfordringer for det amerikanske demokrati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Demokratiopfattelser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Polarisering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Tillidskrise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Fake news og misinformation</a:t>
          </a:r>
        </a:p>
      </dsp:txBody>
      <dsp:txXfrm>
        <a:off x="6284363" y="3481070"/>
        <a:ext cx="2551272" cy="1530763"/>
      </dsp:txXfrm>
    </dsp:sp>
    <dsp:sp modelId="{F8D83CB3-DF53-473C-9CCF-0C3DC22CEBB1}">
      <dsp:nvSpPr>
        <dsp:cNvPr id="0" name=""/>
        <dsp:cNvSpPr/>
      </dsp:nvSpPr>
      <dsp:spPr>
        <a:xfrm>
          <a:off x="9422429" y="3481070"/>
          <a:ext cx="2551272" cy="1530763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015" tIns="131225" rIns="125015" bIns="13122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6. Skriftlighed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Skriftlig opgave</a:t>
          </a:r>
        </a:p>
      </dsp:txBody>
      <dsp:txXfrm>
        <a:off x="9422429" y="3481070"/>
        <a:ext cx="2551272" cy="15307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AD539-3693-4CDA-A405-3474ECB94A7E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CA0EC-07F4-49D4-A7BE-531E01CAD4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577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4685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1D828-0014-0B39-7BFD-CB33C8284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4904076-CF30-3E3F-1421-DA6D990C92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D0549AFC-5D6E-D149-1161-A75A686FCA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1F38DDE-975E-783B-9EA7-F5F05992E9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515230-2636-4831-B100-1D6A49CA7A1D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7878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5257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https://www.youtube.com/watch?v=3BrCvZmSnKA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8588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2645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Summeøvelse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til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lektien</a:t>
            </a:r>
            <a:r>
              <a:rPr lang="en-US" sz="1200" dirty="0">
                <a:solidFill>
                  <a:srgbClr val="FFFFFF"/>
                </a:solidFill>
              </a:rPr>
              <a:t>:</a:t>
            </a:r>
            <a:r>
              <a:rPr lang="en-US" sz="1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3125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0496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803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2293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0425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70324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7086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498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25E77-84B4-4521-A096-1B7B6185C444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3240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31136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87294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638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3566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41946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1. Arizona</a:t>
            </a:r>
          </a:p>
          <a:p>
            <a:r>
              <a:rPr lang="da-DK" dirty="0"/>
              <a:t>2. Georgia</a:t>
            </a:r>
          </a:p>
          <a:p>
            <a:r>
              <a:rPr lang="da-DK" dirty="0"/>
              <a:t>3. Nevada</a:t>
            </a:r>
          </a:p>
          <a:p>
            <a:r>
              <a:rPr lang="da-DK" dirty="0"/>
              <a:t>4. North Carina</a:t>
            </a:r>
          </a:p>
          <a:p>
            <a:r>
              <a:rPr lang="da-DK" dirty="0"/>
              <a:t>5. Pennsylvania</a:t>
            </a:r>
          </a:p>
          <a:p>
            <a:r>
              <a:rPr lang="da-DK" dirty="0"/>
              <a:t>6. Wisconsin</a:t>
            </a:r>
          </a:p>
          <a:p>
            <a:endParaRPr lang="da-DK" dirty="0"/>
          </a:p>
          <a:p>
            <a:r>
              <a:rPr lang="da-DK"/>
              <a:t>Michigan </a:t>
            </a:r>
            <a:r>
              <a:rPr lang="da-DK" dirty="0"/>
              <a:t>springer vi over pga. gruppestørrelse – men læreren holder øje.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45624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03419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CA0EC-07F4-49D4-A7BE-531E01CAD4AB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5224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CFF2B3-F34D-428D-9CB2-8CEDF385E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CD399C8-78CC-4677-AE0A-17A24C3B9D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CEF3DB2-CC64-4FD0-8DD1-B9A118EC8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BA0A9-C6C0-4695-A548-5E1476AC7EF9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D55FB0F-1A28-44F9-9067-29D3564C2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7C912CE-03FE-4A0C-860A-AE245AA7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3C29-F8A6-4C7D-A723-6C63F8CFA0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8058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522477-46E6-4CD8-B1DD-F04F34B46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944BB6-C6BD-49E5-B7C4-A64FE2EFD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D740AD2-F7AD-482D-AA56-D46533348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BA0A9-C6C0-4695-A548-5E1476AC7EF9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F80FDF-2630-4B97-9AF4-88965AE82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8456D78-B627-48C9-95E3-F0F241643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3C29-F8A6-4C7D-A723-6C63F8CFA0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0878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176262-3E17-4C49-B37A-22A0AAA01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9770986-B7FE-4EC4-88CD-5A27E43EE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16C713-A966-4777-A846-D4D1997C1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BA0A9-C6C0-4695-A548-5E1476AC7EF9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EFFEE0F-4118-4D2E-838D-B67CA1758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95CE079-0602-4C1E-BC11-E282B7E2D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3C29-F8A6-4C7D-A723-6C63F8CFA0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56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425A0-CCC2-4357-9F44-687FA663F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E8BD07-7901-41FA-AB30-EE5D2E2C9A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3FB508E-056E-4BD9-98E3-A9CFD9E73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4EEE1F0-F3F6-4A75-97BE-7374D0617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BA0A9-C6C0-4695-A548-5E1476AC7EF9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943AE2B-A5B1-4DCB-ABA9-45D6C143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CF2E8DE-AF05-46B9-8236-92EC2DB2F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3C29-F8A6-4C7D-A723-6C63F8CFA0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1405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4BCA20-CF8E-4890-8184-D9D7D6E3E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D16F5FC-1422-4C25-BF25-D572FA695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28D2138-ABB5-41B5-9B79-97C69DA87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107B2AE-432B-4662-A15B-05146AE66F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D975BC0-EFDC-4101-81B3-D4062A866A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D55A6E2-2380-4E55-9F8A-FFB3FD20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BA0A9-C6C0-4695-A548-5E1476AC7EF9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C97BB55-4A74-469F-AB54-205BEDEE8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D023E8F-E5F4-48C0-92D1-E22C4EEE9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3C29-F8A6-4C7D-A723-6C63F8CFA0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563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44BE20-0F16-45AE-BE82-9EE35F954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FCC1E85-11F0-4A75-A937-3BA7822E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BA0A9-C6C0-4695-A548-5E1476AC7EF9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0807B7F-6950-4CF2-8BF8-697D85B4B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C29A50C-8079-40F1-9216-0F4F5F075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3C29-F8A6-4C7D-A723-6C63F8CFA0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3187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72E321B-D2A4-43EA-8044-C076ADE17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BA0A9-C6C0-4695-A548-5E1476AC7EF9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2BF0870-C6A4-4457-9FFF-110817376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C44118E-0BE8-4733-9B45-278CC5FE2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3C29-F8A6-4C7D-A723-6C63F8CFA0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9550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FC4756-7F10-4A3D-8B2D-53C724557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E2CC54-82F5-4A57-B3B1-6F36642E0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3608C9F-4A84-4163-8AEC-2CBA8A4D1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54B7407-58F8-4A0A-AC0A-0745D97E0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BA0A9-C6C0-4695-A548-5E1476AC7EF9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705382A-D4FE-431F-BD67-995310F36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883AD88-C49C-4784-87DB-D73F7054A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3C29-F8A6-4C7D-A723-6C63F8CFA0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8315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6AE1A-6DC6-4B73-B53D-3E7E68204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4045073-4857-4017-B117-33903034B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089D01-5FDF-47FD-94AC-DB29D7DBFF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877C6E5-BD6C-487D-95E6-1FDB0EBC9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BA0A9-C6C0-4695-A548-5E1476AC7EF9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21FCD35-69CB-4B60-8DC5-761671A3D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15E1138-A7A8-4377-A6DB-C9B72C848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3C29-F8A6-4C7D-A723-6C63F8CFA0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5810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562992-14D9-43DA-8BE6-9401F9EBF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1729258-EFE4-40E6-90F1-D0B1C8104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A60506A-C3F3-4900-8E42-0D6544E9C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BA0A9-C6C0-4695-A548-5E1476AC7EF9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02BC865-2390-4A96-84C8-11C803D96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6EFECD-2FF1-4C7F-B218-F52DF6BC9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3C29-F8A6-4C7D-A723-6C63F8CFA0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2215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1145A61-82A0-48E8-BAFA-AFB608CE61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BE3A096-B139-4F90-9C41-157CA4868E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93DF72-5944-4603-A798-B83C2B462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BA0A9-C6C0-4695-A548-5E1476AC7EF9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F7F963D-BE5C-484E-A41C-3594E94C3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83A96CB-FF4E-49A8-AF36-0FDB5F85C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E3C29-F8A6-4C7D-A723-6C63F8CFA0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0395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95CEF17-5938-42D8-9F5B-2FD643850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932032D-86A9-40E3-91A5-105D9F7D5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21FDF5A-9A6E-4DAA-805D-04C0F8E791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BA0A9-C6C0-4695-A548-5E1476AC7EF9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9149C2C-38F1-47A0-B615-B446167FBD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5EDC4E-AA75-4F67-9488-A055289A8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E3C29-F8A6-4C7D-A723-6C63F8CFA05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4711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BrCvZmSnKA?feature=oembed" TargetMode="Externa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F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7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19" name="Rectangle 4118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lede 6" descr="Et billede, der indeholder Ansigt, tøj, person, jakkesæt&#10;&#10;Automatisk genereret beskrivelse">
            <a:extLst>
              <a:ext uri="{FF2B5EF4-FFF2-40B4-BE49-F238E27FC236}">
                <a16:creationId xmlns:a16="http://schemas.microsoft.com/office/drawing/2014/main" id="{DE9D8364-B1AA-DC73-2691-F8E83F722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7940"/>
            <a:ext cx="12192000" cy="6828157"/>
          </a:xfrm>
          <a:prstGeom prst="rect">
            <a:avLst/>
          </a:prstGeom>
        </p:spPr>
      </p:pic>
      <p:sp>
        <p:nvSpPr>
          <p:cNvPr id="9" name="Undertitel 8">
            <a:extLst>
              <a:ext uri="{FF2B5EF4-FFF2-40B4-BE49-F238E27FC236}">
                <a16:creationId xmlns:a16="http://schemas.microsoft.com/office/drawing/2014/main" id="{BDC2A6B4-122B-6758-C711-6883E1BAD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917992"/>
            <a:ext cx="12192000" cy="1458094"/>
          </a:xfrm>
          <a:solidFill>
            <a:srgbClr val="00000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a-DK" sz="3200" b="1" dirty="0">
                <a:solidFill>
                  <a:schemeClr val="bg1"/>
                </a:solidFill>
                <a:latin typeface="Georgia" panose="02040502050405020303" pitchFamily="18" charset="0"/>
                <a:cs typeface="Aharoni" panose="02010803020104030203" pitchFamily="2" charset="-79"/>
              </a:rPr>
              <a:t>Præsidentvalg i USA 2024</a:t>
            </a:r>
          </a:p>
          <a:p>
            <a:pPr>
              <a:lnSpc>
                <a:spcPct val="100000"/>
              </a:lnSpc>
            </a:pPr>
            <a:r>
              <a:rPr lang="da-DK" sz="2000" dirty="0">
                <a:solidFill>
                  <a:schemeClr val="bg1"/>
                </a:solidFill>
                <a:latin typeface="Georgia" panose="02040502050405020303" pitchFamily="18" charset="0"/>
                <a:cs typeface="Aharoni" panose="02010803020104030203" pitchFamily="2" charset="-79"/>
              </a:rPr>
              <a:t>3x SA</a:t>
            </a:r>
            <a:endParaRPr lang="da-DK" sz="3200" b="1" dirty="0">
              <a:latin typeface="Georgia" panose="02040502050405020303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3626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86EE4C-7510-A71F-DEA2-67C2414D7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1" name="Rectangle 5130">
            <a:extLst>
              <a:ext uri="{FF2B5EF4-FFF2-40B4-BE49-F238E27FC236}">
                <a16:creationId xmlns:a16="http://schemas.microsoft.com/office/drawing/2014/main" id="{3BA513B0-82FF-4F41-8178-885375D1C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 descr="Et billede, der indeholder Ansigt, tøj, person, jakkesæt&#10;&#10;Automatisk genereret beskrivelse">
            <a:extLst>
              <a:ext uri="{FF2B5EF4-FFF2-40B4-BE49-F238E27FC236}">
                <a16:creationId xmlns:a16="http://schemas.microsoft.com/office/drawing/2014/main" id="{A2309FEA-0FEC-4310-DE6D-79E5608882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16" r="-1" b="28431"/>
          <a:stretch/>
        </p:blipFill>
        <p:spPr>
          <a:xfrm>
            <a:off x="-1" y="10"/>
            <a:ext cx="12228129" cy="4666928"/>
          </a:xfrm>
          <a:prstGeom prst="rect">
            <a:avLst/>
          </a:prstGeom>
        </p:spPr>
      </p:pic>
      <p:grpSp>
        <p:nvGrpSpPr>
          <p:cNvPr id="5133" name="Group 5132">
            <a:extLst>
              <a:ext uri="{FF2B5EF4-FFF2-40B4-BE49-F238E27FC236}">
                <a16:creationId xmlns:a16="http://schemas.microsoft.com/office/drawing/2014/main" id="{93DB8501-F9F2-4ACD-B56A-9019CD500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2987478"/>
            <a:ext cx="12228128" cy="1828800"/>
            <a:chOff x="-305" y="2987478"/>
            <a:chExt cx="12188952" cy="1828800"/>
          </a:xfrm>
        </p:grpSpPr>
        <p:sp>
          <p:nvSpPr>
            <p:cNvPr id="5134" name="Freeform: Shape 5133">
              <a:extLst>
                <a:ext uri="{FF2B5EF4-FFF2-40B4-BE49-F238E27FC236}">
                  <a16:creationId xmlns:a16="http://schemas.microsoft.com/office/drawing/2014/main" id="{DD03A94A-ADF5-4334-86B1-DBA5F70AC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35" name="Freeform: Shape 5134">
              <a:extLst>
                <a:ext uri="{FF2B5EF4-FFF2-40B4-BE49-F238E27FC236}">
                  <a16:creationId xmlns:a16="http://schemas.microsoft.com/office/drawing/2014/main" id="{385A18E1-CBE3-4BBD-B1B7-CDBCA685E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36" name="Freeform: Shape 5135">
              <a:extLst>
                <a:ext uri="{FF2B5EF4-FFF2-40B4-BE49-F238E27FC236}">
                  <a16:creationId xmlns:a16="http://schemas.microsoft.com/office/drawing/2014/main" id="{133EDCAA-1D6C-4710-9DA1-C7FC946D8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5137" name="Freeform: Shape 5136">
              <a:extLst>
                <a:ext uri="{FF2B5EF4-FFF2-40B4-BE49-F238E27FC236}">
                  <a16:creationId xmlns:a16="http://schemas.microsoft.com/office/drawing/2014/main" id="{3916FBF2-1CC9-460D-A42B-FB77E515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D2B702C4-154B-CEA2-B5AA-64960A72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51037"/>
            <a:ext cx="5021782" cy="1509931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chemeClr val="bg1"/>
                </a:solidFill>
                <a:latin typeface="Georgia" panose="02040502050405020303" pitchFamily="18" charset="0"/>
              </a:rPr>
              <a:t>Dagens 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DA2FD1-78F3-011E-FC41-8A1E3117C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0247" y="4551037"/>
            <a:ext cx="4926411" cy="1509935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r>
              <a:rPr lang="da-DK" sz="2400" b="1" i="1" dirty="0">
                <a:solidFill>
                  <a:schemeClr val="bg1"/>
                </a:solidFill>
                <a:cs typeface="Calibri Light"/>
              </a:rPr>
              <a:t>Hvorfor dominerer to partier i USA, hvad er de to partiers ideologier og mærkesager?</a:t>
            </a:r>
          </a:p>
          <a:p>
            <a:pPr marL="0" indent="0">
              <a:buNone/>
            </a:pPr>
            <a:r>
              <a:rPr lang="da-DK" sz="2400" b="1" i="1" dirty="0">
                <a:solidFill>
                  <a:schemeClr val="bg1"/>
                </a:solidFill>
                <a:cs typeface="Calibri Light"/>
              </a:rPr>
              <a:t>Hvorfor er svingstaterne vigtige?</a:t>
            </a:r>
          </a:p>
        </p:txBody>
      </p:sp>
    </p:spTree>
    <p:extLst>
      <p:ext uri="{BB962C8B-B14F-4D97-AF65-F5344CB8AC3E}">
        <p14:creationId xmlns:p14="http://schemas.microsoft.com/office/powerpoint/2010/main" val="4048763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6A2B76-153F-D72C-4A34-C1C5AEE4CE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t="1758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53A6C85-0026-4D3E-AD98-CB98D2AA8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55061"/>
            <a:ext cx="10515600" cy="169845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da-DK" sz="2800" i="1" dirty="0">
                <a:solidFill>
                  <a:srgbClr val="FFFFFF"/>
                </a:solidFill>
                <a:latin typeface="Georgia" panose="02040502050405020303" pitchFamily="18" charset="0"/>
              </a:rPr>
              <a:t>”Hvem bliver USA’s næste præsident og hvorvidt er det amerikanske demokrati i krise?”</a:t>
            </a:r>
            <a:br>
              <a:rPr lang="da-DK" sz="2800" b="1" i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br>
              <a:rPr lang="da-DK" sz="28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da-DK" sz="2800" b="1" dirty="0">
                <a:solidFill>
                  <a:srgbClr val="FFFFFF"/>
                </a:solidFill>
                <a:latin typeface="Georgia" panose="02040502050405020303" pitchFamily="18" charset="0"/>
              </a:rPr>
              <a:t>Sådan gør vi:</a:t>
            </a:r>
            <a:endParaRPr lang="da-DK" sz="3600" b="1" dirty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133BA75-0C9E-B124-78B0-D1CA1446A6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0610780"/>
              </p:ext>
            </p:extLst>
          </p:nvPr>
        </p:nvGraphicFramePr>
        <p:xfrm>
          <a:off x="105032" y="1146385"/>
          <a:ext cx="11981935" cy="5936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58096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medier 3" title="The Kiffness - Eating the Cats ft. Donald Trump (Debate Remix)">
            <a:hlinkClick r:id="" action="ppaction://media"/>
            <a:extLst>
              <a:ext uri="{FF2B5EF4-FFF2-40B4-BE49-F238E27FC236}">
                <a16:creationId xmlns:a16="http://schemas.microsoft.com/office/drawing/2014/main" id="{02F4F620-27EA-DD1D-DA29-461F4EF8587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2477" y="37010"/>
            <a:ext cx="12007045" cy="678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0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5F95CD-4DE2-66DA-2F34-F0B4797D9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ellipse">
            <a:avLst/>
          </a:prstGeo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Dagens plan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01B171-B01E-3B2E-925E-2736EC43B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2600" b="1" dirty="0">
                <a:effectLst/>
                <a:ea typeface="Arial" panose="020B0604020202020204" pitchFamily="34" charset="0"/>
              </a:rPr>
              <a:t>Hvorfor dominerer to partier i USA og hvad er deres ideologi og mærkesager?</a:t>
            </a:r>
            <a:r>
              <a:rPr lang="da-DK" sz="2600" dirty="0">
                <a:effectLst/>
                <a:ea typeface="Arial" panose="020B0604020202020204" pitchFamily="34" charset="0"/>
              </a:rPr>
              <a:t> </a:t>
            </a:r>
            <a:endParaRPr lang="da-DK" sz="2600" dirty="0"/>
          </a:p>
          <a:p>
            <a:pPr marL="342900" indent="-342900">
              <a:buAutoNum type="arabicParenR"/>
            </a:pPr>
            <a:r>
              <a:rPr lang="da-DK" sz="2600" dirty="0"/>
              <a:t>Lektiespørgsmål om </a:t>
            </a:r>
            <a:r>
              <a:rPr lang="da-DK" sz="2600" dirty="0" err="1"/>
              <a:t>to-partisystemet</a:t>
            </a:r>
            <a:endParaRPr lang="da-DK" sz="2600" dirty="0"/>
          </a:p>
          <a:p>
            <a:pPr marL="342900" indent="-342900">
              <a:buAutoNum type="arabicParenR"/>
            </a:pPr>
            <a:r>
              <a:rPr lang="da-DK" sz="2600" dirty="0"/>
              <a:t>Øvelse 1: Rollelæsning og arbejde med partiernes politiske værdier</a:t>
            </a:r>
          </a:p>
          <a:p>
            <a:pPr marL="342900" indent="-342900">
              <a:buAutoNum type="arabicParenR"/>
            </a:pPr>
            <a:r>
              <a:rPr lang="da-DK" sz="2600" dirty="0"/>
              <a:t>Fælles opsamling</a:t>
            </a:r>
          </a:p>
          <a:p>
            <a:pPr marL="342900" indent="-342900">
              <a:buAutoNum type="arabicParenR"/>
            </a:pPr>
            <a:r>
              <a:rPr lang="da-DK" sz="2600" dirty="0"/>
              <a:t>”Hvad mener kandidaterne” bevægelsesleg</a:t>
            </a:r>
          </a:p>
          <a:p>
            <a:pPr marL="0" indent="0">
              <a:buNone/>
            </a:pPr>
            <a:r>
              <a:rPr lang="da-DK" sz="2600" b="1" dirty="0">
                <a:effectLst/>
                <a:ea typeface="Arial" panose="020B0604020202020204" pitchFamily="34" charset="0"/>
              </a:rPr>
              <a:t>Optakt til kampagnevideo: Valgsystemet og svingstaternes betydning</a:t>
            </a:r>
          </a:p>
          <a:p>
            <a:pPr marL="0" indent="0">
              <a:buNone/>
            </a:pPr>
            <a:r>
              <a:rPr lang="da-DK" sz="2600" dirty="0"/>
              <a:t>5) Videoklip fra TV2 og multiple </a:t>
            </a:r>
            <a:r>
              <a:rPr lang="da-DK" sz="2600" dirty="0" err="1"/>
              <a:t>choice</a:t>
            </a:r>
            <a:endParaRPr lang="da-DK" sz="2600" dirty="0"/>
          </a:p>
          <a:p>
            <a:pPr marL="0" indent="0">
              <a:buNone/>
            </a:pPr>
            <a:r>
              <a:rPr lang="da-DK" sz="2600" dirty="0"/>
              <a:t>6) Kort opsamling</a:t>
            </a:r>
          </a:p>
          <a:p>
            <a:pPr marL="0" indent="0">
              <a:buNone/>
            </a:pPr>
            <a:r>
              <a:rPr lang="da-DK" sz="2600" dirty="0"/>
              <a:t>7) Brevkassen: Skriv spørgsmål!</a:t>
            </a:r>
          </a:p>
        </p:txBody>
      </p:sp>
    </p:spTree>
    <p:extLst>
      <p:ext uri="{BB962C8B-B14F-4D97-AF65-F5344CB8AC3E}">
        <p14:creationId xmlns:p14="http://schemas.microsoft.com/office/powerpoint/2010/main" val="1761530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87" name="Rectangle 2089">
            <a:extLst>
              <a:ext uri="{FF2B5EF4-FFF2-40B4-BE49-F238E27FC236}">
                <a16:creationId xmlns:a16="http://schemas.microsoft.com/office/drawing/2014/main" id="{BCC81228-CEA3-402B-B8E5-688F5BFA7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89" name="Arc 2091">
            <a:extLst>
              <a:ext uri="{FF2B5EF4-FFF2-40B4-BE49-F238E27FC236}">
                <a16:creationId xmlns:a16="http://schemas.microsoft.com/office/drawing/2014/main" id="{BC0916B8-FF7A-4ECB-9FD7-C7668658D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011959" flipH="1">
            <a:off x="548353" y="314719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726166-48EA-7278-FA51-64C5920FD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15" y="2322864"/>
            <a:ext cx="549109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Hvorfor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dominerer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to partier </a:t>
            </a:r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USA’s </a:t>
            </a:r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flerparti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-system?</a:t>
            </a:r>
          </a:p>
        </p:txBody>
      </p:sp>
      <p:pic>
        <p:nvPicPr>
          <p:cNvPr id="2054" name="Picture 6" descr="The Two-Party System in American Politics: A Look at This Year's Candidates  – The Westminster Bi-Line">
            <a:extLst>
              <a:ext uri="{FF2B5EF4-FFF2-40B4-BE49-F238E27FC236}">
                <a16:creationId xmlns:a16="http://schemas.microsoft.com/office/drawing/2014/main" id="{0D30BA09-F6E6-B293-6310-E91957BCC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7733" y="654567"/>
            <a:ext cx="5169282" cy="3528034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4" name="Rectangle 2093">
            <a:extLst>
              <a:ext uri="{FF2B5EF4-FFF2-40B4-BE49-F238E27FC236}">
                <a16:creationId xmlns:a16="http://schemas.microsoft.com/office/drawing/2014/main" id="{9DC011D4-C95F-4B2E-9A3C-A46DCDE95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8584" y="447363"/>
            <a:ext cx="734141" cy="734141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476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54ED2EE-A66B-0E97-AC9A-14425DE3A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Den strukturelle forklaring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D7EE0DA-DB9F-A65B-B85B-E4B481E39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da-DK" sz="2000" dirty="0"/>
              <a:t>Valgmetoden </a:t>
            </a:r>
            <a:r>
              <a:rPr lang="da-DK" sz="2000" b="1" dirty="0"/>
              <a:t>"flertalsvalg i enkeltmandskredse," </a:t>
            </a:r>
            <a:r>
              <a:rPr lang="da-DK" sz="2000" dirty="0"/>
              <a:t>også kendt som </a:t>
            </a:r>
            <a:r>
              <a:rPr lang="da-DK" sz="2000" b="1" dirty="0"/>
              <a:t>"The Winner Takes It All” </a:t>
            </a:r>
            <a:r>
              <a:rPr lang="da-DK" sz="2000" b="1" dirty="0">
                <a:sym typeface="Wingdings" panose="05000000000000000000" pitchFamily="2" charset="2"/>
              </a:rPr>
              <a:t> </a:t>
            </a:r>
            <a:r>
              <a:rPr lang="da-DK" sz="2000" dirty="0">
                <a:sym typeface="Wingdings" panose="05000000000000000000" pitchFamily="2" charset="2"/>
              </a:rPr>
              <a:t>Den partikandidat </a:t>
            </a:r>
            <a:r>
              <a:rPr lang="da-DK" sz="2000" dirty="0"/>
              <a:t>som får flest stemmer i valgkredsen vinder hele kredsen.</a:t>
            </a:r>
          </a:p>
          <a:p>
            <a:r>
              <a:rPr lang="da-DK" sz="2000" dirty="0"/>
              <a:t>Det handler om at </a:t>
            </a:r>
            <a:r>
              <a:rPr lang="da-DK" sz="2000" b="1" dirty="0"/>
              <a:t>vinde flest delstater </a:t>
            </a:r>
            <a:r>
              <a:rPr lang="da-DK" sz="2000" b="1" i="1" dirty="0"/>
              <a:t>nationalt</a:t>
            </a:r>
            <a:r>
              <a:rPr lang="da-DK" sz="2000" b="1" dirty="0"/>
              <a:t> </a:t>
            </a:r>
            <a:r>
              <a:rPr lang="da-DK" sz="2000" dirty="0"/>
              <a:t>– selv hvis en uafhængig kandidat eller et andet parti vinder et par delstater, er det ikke nok. </a:t>
            </a:r>
            <a:r>
              <a:rPr lang="da-DK" sz="2000" b="1" dirty="0"/>
              <a:t>Det gør det ekstremt svært for uafhængige eller andre partier at få flertallet!</a:t>
            </a:r>
          </a:p>
          <a:p>
            <a:r>
              <a:rPr lang="da-DK" sz="2000" dirty="0"/>
              <a:t>De to etablerede partier, Demokraterne og Republikanerne, har ingen interesse i at ændre systemet og delstaterne bestemmer inddelingen af valgdistrikterne. Det vender vi tilbage til…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47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4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16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DD5E98-FCB7-EB9F-2DF1-5E33027AB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Den ideologiske forklaring</a:t>
            </a:r>
          </a:p>
        </p:txBody>
      </p:sp>
      <p:sp>
        <p:nvSpPr>
          <p:cNvPr id="28" name="Freeform: Shape 18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0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F63F9F-F6FA-BFD9-925F-B474CC7E6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 lnSpcReduction="10000"/>
          </a:bodyPr>
          <a:lstStyle/>
          <a:p>
            <a:r>
              <a:rPr lang="da-DK" sz="2400" dirty="0"/>
              <a:t>Trods store forskelle mellem partierne,  bekender de sig begge til det, politologen David </a:t>
            </a:r>
            <a:r>
              <a:rPr lang="da-DK" sz="2400" dirty="0" err="1"/>
              <a:t>McKay</a:t>
            </a:r>
            <a:r>
              <a:rPr lang="da-DK" sz="2400" dirty="0"/>
              <a:t> betegner som "the American </a:t>
            </a:r>
            <a:r>
              <a:rPr lang="da-DK" sz="2400" dirty="0" err="1"/>
              <a:t>ideology</a:t>
            </a:r>
            <a:r>
              <a:rPr lang="da-DK" sz="2400" dirty="0"/>
              <a:t>.; en version af </a:t>
            </a:r>
            <a:r>
              <a:rPr lang="da-DK" sz="2400" b="1" dirty="0"/>
              <a:t>klassisk liberalisme kombineret med den amerikanske drøm.</a:t>
            </a:r>
          </a:p>
          <a:p>
            <a:r>
              <a:rPr lang="da-DK" sz="2400" dirty="0"/>
              <a:t>For et nyt parti betyder det, at det bliver nødvendigt at fremme de samme politiske idéer og værdier som allerede er repræsenteret ved de to etablerede partier.</a:t>
            </a:r>
          </a:p>
          <a:p>
            <a:r>
              <a:rPr lang="da-DK" sz="2400" b="1" dirty="0"/>
              <a:t>Så hvorfor overhovedet forsøge at udfordre de etablerede partier? </a:t>
            </a:r>
          </a:p>
          <a:p>
            <a:r>
              <a:rPr lang="da-DK" sz="2400" dirty="0"/>
              <a:t>Resultatet er i praksis et topartisystem.</a:t>
            </a:r>
          </a:p>
          <a:p>
            <a:endParaRPr lang="da-DK" sz="240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38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5D1168E-0D65-3F0F-94F6-876A4AAF7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da-DK" sz="2300" dirty="0"/>
              <a:t>Hvorfor kan mere venstreorienterede partier ikke etablere sig i USA? 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BBCAEE-A9A8-B26B-CD1C-BDF3A0DC1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502920"/>
            <a:ext cx="6894576" cy="14630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1600" dirty="0"/>
              <a:t>Kulturel vægt på liberale/individorienterede værdier og den amerikanske drøm</a:t>
            </a:r>
          </a:p>
          <a:p>
            <a:pPr marL="0" indent="0">
              <a:buNone/>
            </a:pPr>
            <a:r>
              <a:rPr lang="da-DK" sz="1600" dirty="0"/>
              <a:t>+ Mistro mod regeringen og stærk regeringskontrol af det frie individ</a:t>
            </a:r>
          </a:p>
          <a:p>
            <a:pPr marL="0" indent="0">
              <a:buNone/>
            </a:pPr>
            <a:r>
              <a:rPr lang="da-DK" sz="1600" dirty="0">
                <a:sym typeface="Wingdings" panose="05000000000000000000" pitchFamily="2" charset="2"/>
              </a:rPr>
              <a:t>= </a:t>
            </a:r>
            <a:r>
              <a:rPr lang="da-DK" sz="1600" dirty="0"/>
              <a:t>socialistiske partier har aldrig har kunnet vinde nok folkelig tilslutning i USA.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3EE9674F-3C9A-D9BC-4CED-8139AFAEC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810" y="2290936"/>
            <a:ext cx="10152187" cy="3959352"/>
          </a:xfrm>
          <a:prstGeom prst="rect">
            <a:avLst/>
          </a:prstGeom>
        </p:spPr>
      </p:pic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CC2C86E-64CC-6756-2BC4-ED33BE4EB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B9EC9FF-767B-48EF-92FA-9DA214A40963}" type="slidenum">
              <a:rPr lang="da-DK" smtClean="0"/>
              <a:pPr>
                <a:spcAft>
                  <a:spcPts val="600"/>
                </a:spcAft>
              </a:pPr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908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D92F8D-0457-FD55-9601-579374C8F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800" dirty="0">
                <a:latin typeface="Georgia" panose="02040502050405020303" pitchFamily="18" charset="0"/>
              </a:rPr>
              <a:t>De to partiers politiske værdier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55AA08-4CD0-E5CB-3A4F-C8FD2D2FC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da-DK" sz="2800" dirty="0"/>
              <a:t>Lav øvelse 1 og 2 i arbejdsarket </a:t>
            </a:r>
            <a:r>
              <a:rPr lang="da-DK" dirty="0"/>
              <a:t>i arbejdsarket på </a:t>
            </a:r>
            <a:r>
              <a:rPr lang="da-DK" dirty="0" err="1"/>
              <a:t>lectio</a:t>
            </a:r>
            <a:r>
              <a:rPr lang="da-DK" dirty="0"/>
              <a:t> og få greb om Demokraternes og Republikanernes ideologier og mærkesager. Brug ”USA’s udfordringer” s. 85-88”</a:t>
            </a:r>
          </a:p>
          <a:p>
            <a:pPr marL="0" lvl="0" indent="0">
              <a:buNone/>
            </a:pPr>
            <a:endParaRPr lang="da-DK" dirty="0"/>
          </a:p>
          <a:p>
            <a:pPr marL="0" lvl="0" indent="0">
              <a:buNone/>
            </a:pPr>
            <a:r>
              <a:rPr lang="da-DK" b="1" dirty="0"/>
              <a:t>Øvelse 1: Rollelæsning</a:t>
            </a:r>
          </a:p>
          <a:p>
            <a:pPr lvl="1"/>
            <a:r>
              <a:rPr lang="da-DK" dirty="0"/>
              <a:t>Person A: Læser et afsnit højt - husk også at læse figur 2.23</a:t>
            </a:r>
          </a:p>
          <a:p>
            <a:pPr lvl="1"/>
            <a:r>
              <a:rPr lang="da-DK" dirty="0"/>
              <a:t>Person B: Omformulerer vigtige pointer i skema 1 med mærkesager</a:t>
            </a:r>
          </a:p>
          <a:p>
            <a:pPr lvl="1"/>
            <a:r>
              <a:rPr lang="da-DK" dirty="0"/>
              <a:t>Person C: Omformulerer vigtige pointer om begreberne ”liberal, ”progressive” og ”</a:t>
            </a:r>
            <a:r>
              <a:rPr lang="da-DK" dirty="0" err="1"/>
              <a:t>conservative</a:t>
            </a:r>
            <a:r>
              <a:rPr lang="da-DK" dirty="0"/>
              <a:t>” i skema 2</a:t>
            </a:r>
          </a:p>
          <a:p>
            <a:pPr lvl="1"/>
            <a:r>
              <a:rPr lang="da-DK" dirty="0"/>
              <a:t>Når et afsnit er læst højt, så bytter I rundt.</a:t>
            </a:r>
          </a:p>
          <a:p>
            <a:pPr lvl="1"/>
            <a:endParaRPr lang="da-DK" dirty="0"/>
          </a:p>
          <a:p>
            <a:pPr marL="0" lvl="0" indent="0">
              <a:buNone/>
            </a:pPr>
            <a:r>
              <a:rPr lang="da-DK" b="1" dirty="0"/>
              <a:t>Øvelse 2</a:t>
            </a:r>
          </a:p>
          <a:p>
            <a:pPr marL="0" lvl="0" indent="0">
              <a:buNone/>
            </a:pPr>
            <a:r>
              <a:rPr lang="da-DK" dirty="0"/>
              <a:t>Tegn partierne på den danske fordelings- og værdipolitiske akse.</a:t>
            </a:r>
          </a:p>
        </p:txBody>
      </p:sp>
    </p:spTree>
    <p:extLst>
      <p:ext uri="{BB962C8B-B14F-4D97-AF65-F5344CB8AC3E}">
        <p14:creationId xmlns:p14="http://schemas.microsoft.com/office/powerpoint/2010/main" val="74907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482D63-CE7E-2804-998F-258B41194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Opsamling: Hvor vil i placere Republikanerne og demokraterne henne – og hvorfor?</a:t>
            </a:r>
          </a:p>
        </p:txBody>
      </p:sp>
      <p:pic>
        <p:nvPicPr>
          <p:cNvPr id="4" name="Billede 3" descr="Et billede, der indeholder tekst, skærmbillede, Font/skrifttype, diagram&#10;&#10;Automatisk genereret beskrivelse">
            <a:extLst>
              <a:ext uri="{FF2B5EF4-FFF2-40B4-BE49-F238E27FC236}">
                <a16:creationId xmlns:a16="http://schemas.microsoft.com/office/drawing/2014/main" id="{45C69194-2EF5-26C0-A1E1-557E1FB2A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9412" y="643466"/>
            <a:ext cx="6456508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814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FE908D-E0D9-700C-297B-DC7C7905F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A85C4E-B0B2-4D73-9C2E-F8DDF5448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07B3253-62EF-4FDC-A4BF-C70855903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6709" y="-799506"/>
            <a:ext cx="6393451" cy="765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89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02F93E-0EB3-0CC2-A5FA-0CD6F3E4B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republikanske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demokratiske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vælgere</a:t>
            </a:r>
            <a:endParaRPr lang="en-US" sz="3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1175DB3-6C9E-136A-6D1D-F458A9D0A4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2815" y="1675227"/>
            <a:ext cx="7643962" cy="487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430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D52F77-A67A-FEF6-05D6-872FB0AE6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4785" y="421353"/>
            <a:ext cx="4262429" cy="1142404"/>
          </a:xfrm>
        </p:spPr>
        <p:txBody>
          <a:bodyPr>
            <a:normAutofit fontScale="90000"/>
          </a:bodyPr>
          <a:lstStyle/>
          <a:p>
            <a:r>
              <a:rPr lang="da-DK" dirty="0"/>
              <a:t>Hvem mener hvad?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F146D6-361C-24AD-5405-1FAB43F69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1102" y="2397073"/>
            <a:ext cx="7130455" cy="4039574"/>
          </a:xfrm>
        </p:spPr>
        <p:txBody>
          <a:bodyPr>
            <a:normAutofit/>
          </a:bodyPr>
          <a:lstStyle/>
          <a:p>
            <a:pPr marL="457200" lvl="0" indent="-457200">
              <a:lnSpc>
                <a:spcPct val="115000"/>
              </a:lnSpc>
              <a:buFont typeface="+mj-lt"/>
              <a:buAutoNum type="alphaLcParenR"/>
            </a:pPr>
            <a:r>
              <a:rPr lang="da-DK" sz="2000" dirty="0">
                <a:ea typeface="Arial" panose="020B0604020202020204" pitchFamily="34" charset="0"/>
              </a:rPr>
              <a:t>K</a:t>
            </a:r>
            <a:r>
              <a:rPr lang="da-DK" sz="2000" u="none" strike="noStrike" dirty="0">
                <a:effectLst/>
                <a:ea typeface="Arial" panose="020B0604020202020204" pitchFamily="34" charset="0"/>
              </a:rPr>
              <a:t>vinder i USA skal igen have ret til fri abort</a:t>
            </a:r>
          </a:p>
          <a:p>
            <a:pPr marL="457200" lvl="0" indent="-457200">
              <a:lnSpc>
                <a:spcPct val="115000"/>
              </a:lnSpc>
              <a:buFont typeface="+mj-lt"/>
              <a:buAutoNum type="alphaLcParenR"/>
            </a:pPr>
            <a:r>
              <a:rPr lang="da-DK" sz="2000" u="none" strike="noStrike" dirty="0">
                <a:effectLst/>
                <a:ea typeface="Arial" panose="020B0604020202020204" pitchFamily="34" charset="0"/>
              </a:rPr>
              <a:t>USA skal smide flere migranter ud af landet</a:t>
            </a:r>
            <a:endParaRPr lang="da-DK" sz="2000" dirty="0">
              <a:ea typeface="Arial" panose="020B0604020202020204" pitchFamily="34" charset="0"/>
            </a:endParaRPr>
          </a:p>
          <a:p>
            <a:pPr marL="457200" lvl="0" indent="-457200">
              <a:lnSpc>
                <a:spcPct val="115000"/>
              </a:lnSpc>
              <a:buFont typeface="+mj-lt"/>
              <a:buAutoNum type="alphaLcParenR"/>
            </a:pPr>
            <a:r>
              <a:rPr lang="da-DK" sz="2000" u="none" strike="noStrike" dirty="0">
                <a:effectLst/>
                <a:ea typeface="Arial" panose="020B0604020202020204" pitchFamily="34" charset="0"/>
              </a:rPr>
              <a:t>Staten skal være så lille som mulig  </a:t>
            </a:r>
            <a:endParaRPr lang="da-DK" sz="2000" dirty="0">
              <a:ea typeface="Arial" panose="020B0604020202020204" pitchFamily="34" charset="0"/>
            </a:endParaRPr>
          </a:p>
          <a:p>
            <a:pPr marL="457200" lvl="0" indent="-457200">
              <a:lnSpc>
                <a:spcPct val="115000"/>
              </a:lnSpc>
              <a:buFont typeface="+mj-lt"/>
              <a:buAutoNum type="alphaLcParenR"/>
            </a:pPr>
            <a:r>
              <a:rPr lang="da-DK" sz="2000" dirty="0">
                <a:ea typeface="Arial" panose="020B0604020202020204" pitchFamily="34" charset="0"/>
              </a:rPr>
              <a:t>D</a:t>
            </a:r>
            <a:r>
              <a:rPr lang="da-DK" sz="2000" u="none" strike="noStrike" dirty="0">
                <a:effectLst/>
                <a:ea typeface="Arial" panose="020B0604020202020204" pitchFamily="34" charset="0"/>
              </a:rPr>
              <a:t>et være mere kontrol med skydevåben og det skal være sværere at skaffe skydevåben </a:t>
            </a:r>
            <a:endParaRPr lang="da-DK" sz="2000" dirty="0">
              <a:ea typeface="Arial" panose="020B0604020202020204" pitchFamily="34" charset="0"/>
            </a:endParaRPr>
          </a:p>
          <a:p>
            <a:pPr marL="457200" lvl="0" indent="-457200">
              <a:lnSpc>
                <a:spcPct val="115000"/>
              </a:lnSpc>
              <a:buFont typeface="+mj-lt"/>
              <a:buAutoNum type="alphaLcParenR"/>
            </a:pPr>
            <a:r>
              <a:rPr lang="da-DK" sz="2000" dirty="0">
                <a:ea typeface="Arial" panose="020B0604020202020204" pitchFamily="34" charset="0"/>
              </a:rPr>
              <a:t>Det skal være tilladt med medicinsk brug af hash</a:t>
            </a:r>
          </a:p>
          <a:p>
            <a:pPr marL="457200" lvl="0" indent="-457200">
              <a:lnSpc>
                <a:spcPct val="115000"/>
              </a:lnSpc>
              <a:buFont typeface="+mj-lt"/>
              <a:buAutoNum type="alphaLcParenR"/>
            </a:pPr>
            <a:r>
              <a:rPr lang="da-DK" sz="2000" dirty="0">
                <a:ea typeface="Arial" panose="020B0604020202020204" pitchFamily="34" charset="0"/>
              </a:rPr>
              <a:t>Al narko bør forbydes</a:t>
            </a:r>
          </a:p>
        </p:txBody>
      </p:sp>
      <p:pic>
        <p:nvPicPr>
          <p:cNvPr id="1026" name="Picture 2" descr="President Trump &amp; The Republican Elephant Symbol Sticker Vinyl Decal Bumper  Sticker 5&quot;">
            <a:extLst>
              <a:ext uri="{FF2B5EF4-FFF2-40B4-BE49-F238E27FC236}">
                <a16:creationId xmlns:a16="http://schemas.microsoft.com/office/drawing/2014/main" id="{6D7ED484-A38D-1416-430D-E532F8686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079" y="0"/>
            <a:ext cx="2570851" cy="257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y is the Donkey the Democratic Party's Mascot?">
            <a:extLst>
              <a:ext uri="{FF2B5EF4-FFF2-40B4-BE49-F238E27FC236}">
                <a16:creationId xmlns:a16="http://schemas.microsoft.com/office/drawing/2014/main" id="{D1678ADA-7187-23DA-B011-25BA43D10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1227" y="116579"/>
            <a:ext cx="2530773" cy="236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473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FFCC06-48B1-41E9-AB19-C168C07CB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606" y="476672"/>
            <a:ext cx="9061473" cy="994172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Demokraterne og republikanerne i dag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66D384-EC63-455D-B2FE-B638E7F10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056" y="2086000"/>
            <a:ext cx="5650944" cy="43924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da-DK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 dag går Demokraterne ind for:</a:t>
            </a:r>
          </a:p>
          <a:p>
            <a:pPr marL="0" indent="0" algn="ctr">
              <a:buNone/>
            </a:pPr>
            <a:endParaRPr lang="da-DK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Fri abort</a:t>
            </a:r>
          </a:p>
          <a:p>
            <a:pPr lvl="1"/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 stærkere føderal stat</a:t>
            </a:r>
          </a:p>
          <a:p>
            <a:pPr lvl="1"/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Rettigheder til minoriteter, herunder LQBTQ+</a:t>
            </a:r>
          </a:p>
          <a:p>
            <a:pPr lvl="1"/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 mere lempelig integrationspolitik (men Trump trækker dem mod højre)</a:t>
            </a:r>
          </a:p>
          <a:p>
            <a:pPr lvl="1"/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Øgede skatter (til rige)</a:t>
            </a:r>
          </a:p>
          <a:p>
            <a:pPr lvl="1"/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Øgede sundhedsmuligheder for alle amerikanske borgere</a:t>
            </a:r>
          </a:p>
          <a:p>
            <a:pPr lvl="1"/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Mere sekulære end Republikanerne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6A8099EE-83CE-8402-B139-C63AC7CF0A44}"/>
              </a:ext>
            </a:extLst>
          </p:cNvPr>
          <p:cNvSpPr txBox="1">
            <a:spLocks/>
          </p:cNvSpPr>
          <p:nvPr/>
        </p:nvSpPr>
        <p:spPr>
          <a:xfrm>
            <a:off x="5929238" y="2086000"/>
            <a:ext cx="5817706" cy="4392488"/>
          </a:xfrm>
          <a:prstGeom prst="rect">
            <a:avLst/>
          </a:prstGeom>
          <a:solidFill>
            <a:srgbClr val="FFCCCC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3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 dag går Republikanerne/ </a:t>
            </a:r>
            <a:r>
              <a:rPr lang="da-DK" sz="3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conservatives</a:t>
            </a:r>
            <a:r>
              <a:rPr lang="da-DK" sz="3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ind for</a:t>
            </a:r>
          </a:p>
          <a:p>
            <a:pPr marL="0" indent="0" algn="ctr">
              <a:buNone/>
            </a:pPr>
            <a:endParaRPr lang="da-DK" sz="3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Mindre føderal styring – herunder abort</a:t>
            </a:r>
          </a:p>
          <a:p>
            <a:pPr lvl="1"/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Lavere skatter</a:t>
            </a:r>
          </a:p>
          <a:p>
            <a:pPr lvl="1"/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Et langt mere delstatsorienteret parti, der ønsker at minimere den føderale stats indflydelse</a:t>
            </a:r>
          </a:p>
          <a:p>
            <a:pPr lvl="1"/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Hårde straffe og narkotikakontrol</a:t>
            </a:r>
          </a:p>
          <a:p>
            <a:pPr lvl="1"/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(under Trumps ledelse) En hårdere og mere kritisk linje over for immigranter i USA</a:t>
            </a:r>
          </a:p>
          <a:p>
            <a:pPr lvl="1"/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Privatisering af sundhedsmuligheder</a:t>
            </a:r>
          </a:p>
          <a:p>
            <a:pPr lvl="1"/>
            <a:r>
              <a:rPr lang="da-DK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Mere religiøse end Demokraterne</a:t>
            </a:r>
          </a:p>
          <a:p>
            <a:pPr lvl="1"/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518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FE50F2-0417-A84A-45DE-497E3D42A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Liberal, progressive og </a:t>
            </a:r>
            <a:r>
              <a:rPr lang="da-DK" dirty="0" err="1"/>
              <a:t>conservative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AE1CD2-CBB5-876C-0F93-6D5151D90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>
                <a:highlight>
                  <a:srgbClr val="FFFF00"/>
                </a:highlight>
              </a:rPr>
              <a:t>Liberal: Betegner oftest en demokrat</a:t>
            </a:r>
          </a:p>
          <a:p>
            <a:pPr lvl="1"/>
            <a:r>
              <a:rPr lang="da-DK" dirty="0"/>
              <a:t>En person, der er venstreorienteret</a:t>
            </a:r>
          </a:p>
          <a:p>
            <a:pPr lvl="1"/>
            <a:r>
              <a:rPr lang="da-DK" dirty="0"/>
              <a:t>Går ind for individuel frihed, ligestilling og lige rettigheder til alle minoriteter</a:t>
            </a:r>
          </a:p>
          <a:p>
            <a:pPr lvl="1"/>
            <a:r>
              <a:rPr lang="da-DK" dirty="0"/>
              <a:t>Tilhænger af velfærdsprogrammer</a:t>
            </a:r>
          </a:p>
          <a:p>
            <a:pPr lvl="1"/>
            <a:r>
              <a:rPr lang="da-DK" dirty="0"/>
              <a:t>Vil bekæmpe klimaforandringerne</a:t>
            </a:r>
          </a:p>
          <a:p>
            <a:pPr lvl="1"/>
            <a:r>
              <a:rPr lang="da-DK" dirty="0"/>
              <a:t>Flertallet er positive over for samhandel med verden omkring dem</a:t>
            </a:r>
          </a:p>
          <a:p>
            <a:r>
              <a:rPr lang="da-DK" dirty="0">
                <a:highlight>
                  <a:srgbClr val="FFFF00"/>
                </a:highlight>
              </a:rPr>
              <a:t>Progressive: Betegner oftest en demokrat</a:t>
            </a:r>
          </a:p>
          <a:p>
            <a:pPr lvl="1"/>
            <a:r>
              <a:rPr lang="da-DK" dirty="0"/>
              <a:t>Samme som liberal, opfattes mere positivt af Demokraternes vælgerbase – åben over for forandringer</a:t>
            </a:r>
          </a:p>
          <a:p>
            <a:r>
              <a:rPr lang="da-DK" dirty="0" err="1">
                <a:highlight>
                  <a:srgbClr val="FFFF00"/>
                </a:highlight>
              </a:rPr>
              <a:t>Conservative</a:t>
            </a:r>
            <a:r>
              <a:rPr lang="da-DK" dirty="0">
                <a:highlight>
                  <a:srgbClr val="FFFF00"/>
                </a:highlight>
              </a:rPr>
              <a:t>: Betegner oftest en republikaner</a:t>
            </a:r>
          </a:p>
          <a:p>
            <a:pPr lvl="1"/>
            <a:r>
              <a:rPr lang="da-DK" dirty="0"/>
              <a:t>Vægter traditioner, nationen, militæret, gud/kirken, familien og ægteskabet mellem mand og kvinde, lokalsamfundet og en stat, der ikke blander sig for meget i den enkeltes liv og opkræver så lidt skat som muligt.</a:t>
            </a: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1FB389F-DC23-2302-FE4B-E5FB4B716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C9FF-767B-48EF-92FA-9DA214A40963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7827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3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61BA5FB9-77A3-67D8-112F-83D50DA63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20676"/>
            <a:ext cx="7021513" cy="23083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Svingstaternes</a:t>
            </a:r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betydning</a:t>
            </a:r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det </a:t>
            </a:r>
            <a:r>
              <a:rPr lang="en-US" sz="5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amerikanske</a:t>
            </a:r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valgsystem</a:t>
            </a:r>
            <a:endParaRPr lang="en-US" sz="5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70928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1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6E48AFA-8884-4F68-A44F-D2C1E8609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B6EBA5C-008D-A00A-CBF3-D703CA7FA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998018"/>
            <a:ext cx="3981854" cy="2216513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TV2 videoklip og multiple </a:t>
            </a:r>
            <a:r>
              <a:rPr lang="da-DK" dirty="0" err="1">
                <a:solidFill>
                  <a:schemeClr val="bg1"/>
                </a:solidFill>
              </a:rPr>
              <a:t>choice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969D19A6-08CB-498C-93EC-3FFB021FC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8717845" y="3339275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B3F734AB-46F0-27D5-B2F5-5631AA44D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4157" y="-52321"/>
            <a:ext cx="12236157" cy="3640256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89F28A-7888-4115-63F3-088FD357D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835" y="3998019"/>
            <a:ext cx="6382966" cy="22165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da-DK" b="1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a-DK" b="1" dirty="0">
                <a:solidFill>
                  <a:schemeClr val="bg1"/>
                </a:solidFill>
              </a:rPr>
              <a:t>Vi ser et videoklip om valgsystemet og svingstaternes betydning.</a:t>
            </a:r>
          </a:p>
          <a:p>
            <a:pPr marL="0" indent="0">
              <a:buNone/>
            </a:pPr>
            <a:r>
              <a:rPr lang="da-DK" b="1" dirty="0">
                <a:solidFill>
                  <a:schemeClr val="bg1"/>
                </a:solidFill>
              </a:rPr>
              <a:t>Undervejs skal I sætte kryds ved det rigtige svar.</a:t>
            </a:r>
          </a:p>
        </p:txBody>
      </p:sp>
    </p:spTree>
    <p:extLst>
      <p:ext uri="{BB962C8B-B14F-4D97-AF65-F5344CB8AC3E}">
        <p14:creationId xmlns:p14="http://schemas.microsoft.com/office/powerpoint/2010/main" val="2758020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8BAE26-2A13-F90B-1172-DC985329D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a-DK" sz="5000" dirty="0"/>
              <a:t>Svingstaternes betydning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8ACA44-08BD-185E-39CD-E6D13CDC0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 fontScale="92500" lnSpcReduction="10000"/>
          </a:bodyPr>
          <a:lstStyle/>
          <a:p>
            <a:r>
              <a:rPr lang="da-DK" sz="2200" dirty="0"/>
              <a:t>Valgmetoden </a:t>
            </a:r>
            <a:r>
              <a:rPr lang="da-DK" sz="2200" b="1" dirty="0"/>
              <a:t>”flertalsvalg i enkeltmandskredse</a:t>
            </a:r>
            <a:r>
              <a:rPr lang="da-DK" sz="2200" dirty="0"/>
              <a:t>” medfører at ”the </a:t>
            </a:r>
            <a:r>
              <a:rPr lang="da-DK" sz="2200" b="1" dirty="0"/>
              <a:t>Winner </a:t>
            </a:r>
            <a:r>
              <a:rPr lang="da-DK" sz="2200" b="1" dirty="0" err="1"/>
              <a:t>takes</a:t>
            </a:r>
            <a:r>
              <a:rPr lang="da-DK" sz="2200" b="1" dirty="0"/>
              <a:t> it all” </a:t>
            </a:r>
            <a:r>
              <a:rPr lang="da-DK" sz="2200" dirty="0"/>
              <a:t>– det handler om at vinde et flertal af delstaternes delegerede (”valgmænd”) = 270.</a:t>
            </a:r>
          </a:p>
          <a:p>
            <a:r>
              <a:rPr lang="da-DK" sz="2200" b="1" dirty="0"/>
              <a:t>Svingstaterne</a:t>
            </a:r>
            <a:r>
              <a:rPr lang="da-DK" sz="2200" dirty="0"/>
              <a:t> er dem, hvor man endnu ikke kan vurdere valgets udfald</a:t>
            </a:r>
          </a:p>
          <a:p>
            <a:r>
              <a:rPr lang="da-DK" sz="2200" dirty="0"/>
              <a:t>Præsidentkandidaterne besøger stort set ikke de ”sikre” stater – men </a:t>
            </a:r>
            <a:r>
              <a:rPr lang="da-DK" sz="2200" b="1" dirty="0"/>
              <a:t>målretter deres kampagner til delstaterne</a:t>
            </a:r>
          </a:p>
          <a:p>
            <a:r>
              <a:rPr lang="da-DK" sz="2200" dirty="0"/>
              <a:t>Store forskelle på delstaterne (kan sammenlignes med lande i EU)</a:t>
            </a:r>
          </a:p>
          <a:p>
            <a:pPr marL="0" indent="0">
              <a:buNone/>
            </a:pPr>
            <a:endParaRPr lang="da-DK" sz="2200" dirty="0"/>
          </a:p>
          <a:p>
            <a:pPr marL="0" indent="0">
              <a:buNone/>
            </a:pPr>
            <a:endParaRPr lang="da-DK" sz="2200" dirty="0"/>
          </a:p>
          <a:p>
            <a:endParaRPr lang="da-DK" sz="2200" dirty="0"/>
          </a:p>
          <a:p>
            <a:endParaRPr lang="da-DK" sz="2200" dirty="0"/>
          </a:p>
        </p:txBody>
      </p:sp>
      <p:pic>
        <p:nvPicPr>
          <p:cNvPr id="5" name="Billede 4" descr="Et billede, der indeholder tekst, kort, atlas&#10;&#10;Automatisk genereret beskrivelse">
            <a:extLst>
              <a:ext uri="{FF2B5EF4-FFF2-40B4-BE49-F238E27FC236}">
                <a16:creationId xmlns:a16="http://schemas.microsoft.com/office/drawing/2014/main" id="{889497E4-C307-16B0-36AA-20CAA7020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048" y="1361416"/>
            <a:ext cx="5458968" cy="413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90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00BEA4-218E-5ABF-B0C3-FDCF680FC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Vind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svingstaterne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for Harris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eller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Trump</a:t>
            </a:r>
          </a:p>
        </p:txBody>
      </p:sp>
      <p:pic>
        <p:nvPicPr>
          <p:cNvPr id="6" name="Pladsholder til indhold 5" descr="Et billede, der indeholder kort, tekst, atlas&#10;&#10;Automatisk genereret beskrivelse">
            <a:extLst>
              <a:ext uri="{FF2B5EF4-FFF2-40B4-BE49-F238E27FC236}">
                <a16:creationId xmlns:a16="http://schemas.microsoft.com/office/drawing/2014/main" id="{333DC877-4170-BF54-AFF6-BA1D7B6801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27804" y="539960"/>
            <a:ext cx="7360614" cy="577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97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BB7256-F807-1A11-69EC-33A066346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>
                <a:highlight>
                  <a:srgbClr val="FFFF00"/>
                </a:highlight>
              </a:rPr>
              <a:t>Lektie til næste gang: Brug 15 minutter hjemmefra på at udfyld USA-kort i padlet med stikord om jeres svingstat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7A937D-DF96-B4E1-A95A-3FBC8057C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8623"/>
            <a:ext cx="10515600" cy="43942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Til jeres kampagnevideo I skal finde information om jeres svingstat:</a:t>
            </a:r>
          </a:p>
          <a:p>
            <a:r>
              <a:rPr lang="da-DK" dirty="0"/>
              <a:t>Hvor mange valgmænd kan kandidaterne vinde i jeres stat?</a:t>
            </a:r>
          </a:p>
          <a:p>
            <a:r>
              <a:rPr lang="da-DK" dirty="0"/>
              <a:t>Hvordan er befolkningen sammensat (demografien)?</a:t>
            </a:r>
          </a:p>
          <a:p>
            <a:r>
              <a:rPr lang="da-DK" dirty="0"/>
              <a:t>Hvilke politiske emner optager vælgerne i jeres svingstat?</a:t>
            </a:r>
          </a:p>
          <a:p>
            <a:r>
              <a:rPr lang="da-DK" dirty="0"/>
              <a:t>Hvilken kandidat der lige nu fører i svingstaten?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… Få udfyldt lidt om hvert spørgsmål i padlet til næste gang.</a:t>
            </a:r>
          </a:p>
          <a:p>
            <a:pPr marL="0" indent="0">
              <a:buNone/>
            </a:pPr>
            <a:r>
              <a:rPr lang="da-DK" b="1" dirty="0"/>
              <a:t>I har ansvaret for at holde øje med jeres svingstat op til valget – vi følger løbende med, hvordan valgkampen går </a:t>
            </a:r>
            <a:r>
              <a:rPr lang="da-DK" b="1" dirty="0">
                <a:sym typeface="Wingdings" panose="05000000000000000000" pitchFamily="2" charset="2"/>
              </a:rPr>
              <a:t>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3704252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1B32E8D-A2B8-6B50-216C-635681E89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5400"/>
              <a:t>Brevkassen</a:t>
            </a:r>
          </a:p>
        </p:txBody>
      </p:sp>
      <p:sp>
        <p:nvSpPr>
          <p:cNvPr id="104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BA27C4-50F5-9D24-6412-CCD5E7335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2200" b="1" dirty="0"/>
              <a:t>Skriv spørgsmål til brevkassen – hvad undrer jer, eller hvad vil I gerne vil have uddybet?</a:t>
            </a:r>
          </a:p>
          <a:p>
            <a:r>
              <a:rPr lang="da-DK" sz="2200" dirty="0"/>
              <a:t>Præsidentkandidaterne </a:t>
            </a:r>
          </a:p>
          <a:p>
            <a:r>
              <a:rPr lang="da-DK" sz="2200" dirty="0"/>
              <a:t>Partiernes ideologi og mærkesager</a:t>
            </a:r>
          </a:p>
          <a:p>
            <a:r>
              <a:rPr lang="da-DK" sz="2200" dirty="0"/>
              <a:t>Svingstaterne</a:t>
            </a:r>
          </a:p>
          <a:p>
            <a:r>
              <a:rPr lang="da-DK" sz="2200" dirty="0"/>
              <a:t>Valgsystemet ”flertalsvalg i </a:t>
            </a:r>
            <a:r>
              <a:rPr lang="da-DK" sz="2200" dirty="0" err="1"/>
              <a:t>enkeltmandkredse</a:t>
            </a:r>
            <a:r>
              <a:rPr lang="da-DK" sz="2200" dirty="0"/>
              <a:t>”</a:t>
            </a:r>
          </a:p>
          <a:p>
            <a:pPr marL="0" indent="0">
              <a:buNone/>
            </a:pPr>
            <a:r>
              <a:rPr lang="da-DK" sz="2200" b="1" dirty="0">
                <a:sym typeface="Wingdings" panose="05000000000000000000" pitchFamily="2" charset="2"/>
              </a:rPr>
              <a:t> Gengangerne tager jeg op i starten af timen næste gang.</a:t>
            </a:r>
            <a:endParaRPr lang="da-DK" sz="2200" b="1" dirty="0"/>
          </a:p>
          <a:p>
            <a:endParaRPr lang="da-DK" sz="2200" dirty="0"/>
          </a:p>
        </p:txBody>
      </p:sp>
      <p:pic>
        <p:nvPicPr>
          <p:cNvPr id="1026" name="Picture 2" descr="Ask Me Anything PNG Transparent Images Free Download | Vector Files |  Pngtree">
            <a:extLst>
              <a:ext uri="{FF2B5EF4-FFF2-40B4-BE49-F238E27FC236}">
                <a16:creationId xmlns:a16="http://schemas.microsoft.com/office/drawing/2014/main" id="{E0AEAF11-E74A-0B62-B542-609EAF010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r="-2" b="-2"/>
          <a:stretch/>
        </p:blipFill>
        <p:spPr bwMode="auto">
          <a:xfrm rot="842157"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076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703CB668B37DD408653866109FFF75D" ma:contentTypeVersion="40" ma:contentTypeDescription="Opret et nyt dokument." ma:contentTypeScope="" ma:versionID="f584097b4dd283974c70d2ac598cade0">
  <xsd:schema xmlns:xsd="http://www.w3.org/2001/XMLSchema" xmlns:xs="http://www.w3.org/2001/XMLSchema" xmlns:p="http://schemas.microsoft.com/office/2006/metadata/properties" xmlns:ns1="http://schemas.microsoft.com/sharepoint/v3" xmlns:ns2="cb528ad7-3982-4da7-ae9a-1af84ae635b2" xmlns:ns3="d4345f10-4992-4dbe-8365-edde77d19a43" targetNamespace="http://schemas.microsoft.com/office/2006/metadata/properties" ma:root="true" ma:fieldsID="115c61d3b1b9e3f8148dc07cf7169907" ns1:_="" ns2:_="" ns3:_="">
    <xsd:import namespace="http://schemas.microsoft.com/sharepoint/v3"/>
    <xsd:import namespace="cb528ad7-3982-4da7-ae9a-1af84ae635b2"/>
    <xsd:import namespace="d4345f10-4992-4dbe-8365-edde77d19a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Egenskaber for Unified Compliance Policy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Handling for Unified Compliance Policy-grænseflad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528ad7-3982-4da7-ae9a-1af84ae635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Billedmærker" ma:readOnly="false" ma:fieldId="{5cf76f15-5ced-4ddc-b409-7134ff3c332f}" ma:taxonomyMulti="true" ma:sspId="6774d314-d295-4e49-a6b6-d7f4cb89c9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NotebookType" ma:index="26" nillable="true" ma:displayName="Notebook Type" ma:internalName="NotebookType">
      <xsd:simpleType>
        <xsd:restriction base="dms:Text"/>
      </xsd:simpleType>
    </xsd:element>
    <xsd:element name="FolderType" ma:index="27" nillable="true" ma:displayName="Folder Type" ma:internalName="FolderType">
      <xsd:simpleType>
        <xsd:restriction base="dms:Text"/>
      </xsd:simpleType>
    </xsd:element>
    <xsd:element name="CultureName" ma:index="28" nillable="true" ma:displayName="Culture Name" ma:internalName="CultureName">
      <xsd:simpleType>
        <xsd:restriction base="dms:Text"/>
      </xsd:simpleType>
    </xsd:element>
    <xsd:element name="AppVersion" ma:index="29" nillable="true" ma:displayName="App Version" ma:internalName="AppVersion">
      <xsd:simpleType>
        <xsd:restriction base="dms:Text"/>
      </xsd:simpleType>
    </xsd:element>
    <xsd:element name="TeamsChannelId" ma:index="30" nillable="true" ma:displayName="Teams Channel Id" ma:internalName="TeamsChannelId">
      <xsd:simpleType>
        <xsd:restriction base="dms:Text"/>
      </xsd:simpleType>
    </xsd:element>
    <xsd:element name="Owner" ma:index="31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32" nillable="true" ma:displayName="Math Settings" ma:internalName="Math_Settings">
      <xsd:simpleType>
        <xsd:restriction base="dms:Text"/>
      </xsd:simpleType>
    </xsd:element>
    <xsd:element name="DefaultSectionNames" ma:index="33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4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8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9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4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4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42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4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4" nillable="true" ma:displayName="Is Collaboration Space Locked" ma:internalName="Is_Collaboration_Space_Locked">
      <xsd:simpleType>
        <xsd:restriction base="dms:Boolean"/>
      </xsd:simpleType>
    </xsd:element>
    <xsd:element name="IsNotebookLocked" ma:index="45" nillable="true" ma:displayName="Is Notebook Locked" ma:internalName="IsNotebookLocked">
      <xsd:simpleType>
        <xsd:restriction base="dms:Boolean"/>
      </xsd:simpleType>
    </xsd:element>
    <xsd:element name="Teams_Channel_Section_Location" ma:index="46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345f10-4992-4dbe-8365-edde77d19a43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06737e7e-3254-45cc-8ce6-fd38d2e443b8}" ma:internalName="TaxCatchAll" ma:showField="CatchAllData" ma:web="d4345f10-4992-4dbe-8365-edde77d19a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SharedWithUsers xmlns="d4345f10-4992-4dbe-8365-edde77d19a43">
      <UserInfo>
        <DisplayName/>
        <AccountId xsi:nil="true"/>
        <AccountType/>
      </UserInfo>
    </SharedWithUsers>
    <MediaLengthInSeconds xmlns="cb528ad7-3982-4da7-ae9a-1af84ae635b2" xsi:nil="true"/>
    <lcf76f155ced4ddcb4097134ff3c332f xmlns="cb528ad7-3982-4da7-ae9a-1af84ae635b2">
      <Terms xmlns="http://schemas.microsoft.com/office/infopath/2007/PartnerControls"/>
    </lcf76f155ced4ddcb4097134ff3c332f>
    <TaxCatchAll xmlns="d4345f10-4992-4dbe-8365-edde77d19a43" xsi:nil="true"/>
    <NotebookType xmlns="cb528ad7-3982-4da7-ae9a-1af84ae635b2" xsi:nil="true"/>
    <Student_Groups xmlns="cb528ad7-3982-4da7-ae9a-1af84ae635b2">
      <UserInfo>
        <DisplayName/>
        <AccountId xsi:nil="true"/>
        <AccountType/>
      </UserInfo>
    </Student_Groups>
    <Teams_Channel_Section_Location xmlns="cb528ad7-3982-4da7-ae9a-1af84ae635b2" xsi:nil="true"/>
    <Owner xmlns="cb528ad7-3982-4da7-ae9a-1af84ae635b2">
      <UserInfo>
        <DisplayName/>
        <AccountId xsi:nil="true"/>
        <AccountType/>
      </UserInfo>
    </Owner>
    <Students xmlns="cb528ad7-3982-4da7-ae9a-1af84ae635b2">
      <UserInfo>
        <DisplayName/>
        <AccountId xsi:nil="true"/>
        <AccountType/>
      </UserInfo>
    </Students>
    <Math_Settings xmlns="cb528ad7-3982-4da7-ae9a-1af84ae635b2" xsi:nil="true"/>
    <TeamsChannelId xmlns="cb528ad7-3982-4da7-ae9a-1af84ae635b2" xsi:nil="true"/>
    <FolderType xmlns="cb528ad7-3982-4da7-ae9a-1af84ae635b2" xsi:nil="true"/>
    <Distribution_Groups xmlns="cb528ad7-3982-4da7-ae9a-1af84ae635b2" xsi:nil="true"/>
    <Has_Teacher_Only_SectionGroup xmlns="cb528ad7-3982-4da7-ae9a-1af84ae635b2" xsi:nil="true"/>
    <AppVersion xmlns="cb528ad7-3982-4da7-ae9a-1af84ae635b2" xsi:nil="true"/>
    <Invited_Teachers xmlns="cb528ad7-3982-4da7-ae9a-1af84ae635b2" xsi:nil="true"/>
    <Invited_Students xmlns="cb528ad7-3982-4da7-ae9a-1af84ae635b2" xsi:nil="true"/>
    <IsNotebookLocked xmlns="cb528ad7-3982-4da7-ae9a-1af84ae635b2" xsi:nil="true"/>
    <Teachers xmlns="cb528ad7-3982-4da7-ae9a-1af84ae635b2">
      <UserInfo>
        <DisplayName/>
        <AccountId xsi:nil="true"/>
        <AccountType/>
      </UserInfo>
    </Teachers>
    <DefaultSectionNames xmlns="cb528ad7-3982-4da7-ae9a-1af84ae635b2" xsi:nil="true"/>
    <LMS_Mappings xmlns="cb528ad7-3982-4da7-ae9a-1af84ae635b2" xsi:nil="true"/>
    <CultureName xmlns="cb528ad7-3982-4da7-ae9a-1af84ae635b2" xsi:nil="true"/>
    <Templates xmlns="cb528ad7-3982-4da7-ae9a-1af84ae635b2" xsi:nil="true"/>
    <Self_Registration_Enabled xmlns="cb528ad7-3982-4da7-ae9a-1af84ae635b2" xsi:nil="true"/>
    <Is_Collaboration_Space_Locked xmlns="cb528ad7-3982-4da7-ae9a-1af84ae635b2" xsi:nil="true"/>
  </documentManagement>
</p:properties>
</file>

<file path=customXml/itemProps1.xml><?xml version="1.0" encoding="utf-8"?>
<ds:datastoreItem xmlns:ds="http://schemas.openxmlformats.org/officeDocument/2006/customXml" ds:itemID="{47496C49-8565-4701-BEFA-C71B65977A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DC3917-E393-49E4-98FA-C2DB5BD196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b528ad7-3982-4da7-ae9a-1af84ae635b2"/>
    <ds:schemaRef ds:uri="d4345f10-4992-4dbe-8365-edde77d19a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C254EE-2B7B-4A7B-81D7-D523E3FA456F}">
  <ds:schemaRefs>
    <ds:schemaRef ds:uri="cb528ad7-3982-4da7-ae9a-1af84ae635b2"/>
    <ds:schemaRef ds:uri="d4345f10-4992-4dbe-8365-edde77d19a43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3985</TotalTime>
  <Words>1189</Words>
  <Application>Microsoft Office PowerPoint</Application>
  <PresentationFormat>Widescreen</PresentationFormat>
  <Paragraphs>168</Paragraphs>
  <Slides>22</Slides>
  <Notes>22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Georgia</vt:lpstr>
      <vt:lpstr>Wingdings</vt:lpstr>
      <vt:lpstr>Office-tema</vt:lpstr>
      <vt:lpstr>PowerPoint-præsentation</vt:lpstr>
      <vt:lpstr>Dagens spørgsmål</vt:lpstr>
      <vt:lpstr>”Hvem bliver USA’s næste præsident og hvorvidt er det amerikanske demokrati i krise?”  Sådan gør vi:</vt:lpstr>
      <vt:lpstr>PowerPoint-præsentation</vt:lpstr>
      <vt:lpstr>Dagens plan</vt:lpstr>
      <vt:lpstr>Hvorfor dominerer to partier i USA’s flerparti-system?</vt:lpstr>
      <vt:lpstr>Den strukturelle forklaring</vt:lpstr>
      <vt:lpstr>Den ideologiske forklaring</vt:lpstr>
      <vt:lpstr>Hvorfor kan mere venstreorienterede partier ikke etablere sig i USA? </vt:lpstr>
      <vt:lpstr>De to partiers politiske værdier</vt:lpstr>
      <vt:lpstr>Opsamling: Hvor vil i placere Republikanerne og demokraterne henne – og hvorfor?</vt:lpstr>
      <vt:lpstr>PowerPoint-præsentation</vt:lpstr>
      <vt:lpstr>De republikanske og demokratiske vælgere</vt:lpstr>
      <vt:lpstr>Hvem mener hvad?</vt:lpstr>
      <vt:lpstr>Demokraterne og republikanerne i dag</vt:lpstr>
      <vt:lpstr>Liberal, progressive og conservative</vt:lpstr>
      <vt:lpstr>Svingstaternes betydning og det amerikanske valgsystem</vt:lpstr>
      <vt:lpstr>TV2 videoklip og multiple choice</vt:lpstr>
      <vt:lpstr>Svingstaternes betydning</vt:lpstr>
      <vt:lpstr>Vind svingstaterne for Harris eller Trump</vt:lpstr>
      <vt:lpstr>Lektie til næste gang: Brug 15 minutter hjemmefra på at udfyld USA-kort i padlet med stikord om jeres svingstat</vt:lpstr>
      <vt:lpstr>Brevkassen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Ulighed i Danmark</dc:title>
  <dc:creator>Mikkel Marienlund</dc:creator>
  <cp:lastModifiedBy>Gina Labovic Aaen</cp:lastModifiedBy>
  <cp:revision>10</cp:revision>
  <dcterms:created xsi:type="dcterms:W3CDTF">2018-10-25T05:31:35Z</dcterms:created>
  <dcterms:modified xsi:type="dcterms:W3CDTF">2024-10-25T07:07:22Z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0x0101005703CB668B37DD408653866109FFF75D</vt:lpwstr>
  </property>
  <property fmtid="{D5CDD505-2E9C-101B-9397-08002B2CF9AE}" pid="3" name="Order">
    <vt:r8>200300</vt:r8>
  </property>
  <property fmtid="{D5CDD505-2E9C-101B-9397-08002B2CF9AE}" pid="4" name="TriggerFlowInfo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MediaServiceImageTags">
    <vt:lpwstr/>
  </property>
</Properties>
</file>