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7"/>
    <p:restoredTop sz="94715"/>
  </p:normalViewPr>
  <p:slideViewPr>
    <p:cSldViewPr snapToGrid="0" snapToObjects="1">
      <p:cViewPr varScale="1">
        <p:scale>
          <a:sx n="93" d="100"/>
          <a:sy n="93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74D0DF-075C-4DB7-87AB-FEB533B125C4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337E3AA-3516-495F-805E-8590EED06A04}">
      <dgm:prSet/>
      <dgm:spPr/>
      <dgm:t>
        <a:bodyPr/>
        <a:lstStyle/>
        <a:p>
          <a:r>
            <a:rPr lang="da-DK"/>
            <a:t>Overordnet skelner man mellem kvantitative og kvalitative metoder…</a:t>
          </a:r>
          <a:endParaRPr lang="en-US"/>
        </a:p>
      </dgm:t>
    </dgm:pt>
    <dgm:pt modelId="{F4CE58DE-9A0F-41FB-A429-637E8D51DBDC}" type="parTrans" cxnId="{C805E941-8D46-452B-A5B9-D3854E670BE5}">
      <dgm:prSet/>
      <dgm:spPr/>
      <dgm:t>
        <a:bodyPr/>
        <a:lstStyle/>
        <a:p>
          <a:endParaRPr lang="en-US"/>
        </a:p>
      </dgm:t>
    </dgm:pt>
    <dgm:pt modelId="{63F0C91D-DE0E-41EF-8A57-6D7AC27C9285}" type="sibTrans" cxnId="{C805E941-8D46-452B-A5B9-D3854E670BE5}">
      <dgm:prSet/>
      <dgm:spPr/>
      <dgm:t>
        <a:bodyPr/>
        <a:lstStyle/>
        <a:p>
          <a:endParaRPr lang="en-US"/>
        </a:p>
      </dgm:t>
    </dgm:pt>
    <dgm:pt modelId="{9AA09EF1-690E-418E-BEEF-B45F191814E0}">
      <dgm:prSet/>
      <dgm:spPr/>
      <dgm:t>
        <a:bodyPr/>
        <a:lstStyle/>
        <a:p>
          <a:r>
            <a:rPr lang="da-DK"/>
            <a:t>De kvantitative metoder måler, vejer, optæller til såkaldte hårde data. Eksempler herpå er survey (spørgeskemaundersøgelse)</a:t>
          </a:r>
          <a:endParaRPr lang="en-US"/>
        </a:p>
      </dgm:t>
    </dgm:pt>
    <dgm:pt modelId="{74721099-56B0-492E-BACD-5392B6D6D5A4}" type="parTrans" cxnId="{C027BFCE-4A3B-4861-A160-9DC32843AFF5}">
      <dgm:prSet/>
      <dgm:spPr/>
      <dgm:t>
        <a:bodyPr/>
        <a:lstStyle/>
        <a:p>
          <a:endParaRPr lang="en-US"/>
        </a:p>
      </dgm:t>
    </dgm:pt>
    <dgm:pt modelId="{74117538-EE78-420B-8583-9C2C8AD5B88C}" type="sibTrans" cxnId="{C027BFCE-4A3B-4861-A160-9DC32843AFF5}">
      <dgm:prSet/>
      <dgm:spPr/>
      <dgm:t>
        <a:bodyPr/>
        <a:lstStyle/>
        <a:p>
          <a:endParaRPr lang="en-US"/>
        </a:p>
      </dgm:t>
    </dgm:pt>
    <dgm:pt modelId="{B5115CED-087D-4791-BE91-0106FA818E65}">
      <dgm:prSet/>
      <dgm:spPr/>
      <dgm:t>
        <a:bodyPr/>
        <a:lstStyle/>
        <a:p>
          <a:r>
            <a:rPr lang="da-DK"/>
            <a:t>De kvalitative metoder er analyse og fortolkninger af fx fortællinger og interview, der samles til såkaldte bløde data.</a:t>
          </a:r>
          <a:endParaRPr lang="en-US"/>
        </a:p>
      </dgm:t>
    </dgm:pt>
    <dgm:pt modelId="{7A23AC07-AF07-4D84-9EC9-406E0A7BB1D5}" type="parTrans" cxnId="{D434B4F6-30D6-44B3-8E63-DD68A8E83EA7}">
      <dgm:prSet/>
      <dgm:spPr/>
      <dgm:t>
        <a:bodyPr/>
        <a:lstStyle/>
        <a:p>
          <a:endParaRPr lang="en-US"/>
        </a:p>
      </dgm:t>
    </dgm:pt>
    <dgm:pt modelId="{4B4849A6-1480-45E6-B42E-A53086F85680}" type="sibTrans" cxnId="{D434B4F6-30D6-44B3-8E63-DD68A8E83EA7}">
      <dgm:prSet/>
      <dgm:spPr/>
      <dgm:t>
        <a:bodyPr/>
        <a:lstStyle/>
        <a:p>
          <a:endParaRPr lang="en-US"/>
        </a:p>
      </dgm:t>
    </dgm:pt>
    <dgm:pt modelId="{CBC66AF1-E66A-A641-B53A-C9EE89C57384}" type="pres">
      <dgm:prSet presAssocID="{6274D0DF-075C-4DB7-87AB-FEB533B125C4}" presName="Name0" presStyleCnt="0">
        <dgm:presLayoutVars>
          <dgm:dir/>
          <dgm:animLvl val="lvl"/>
          <dgm:resizeHandles val="exact"/>
        </dgm:presLayoutVars>
      </dgm:prSet>
      <dgm:spPr/>
    </dgm:pt>
    <dgm:pt modelId="{54DF6CEA-9926-404C-B7D3-354BDF5F212A}" type="pres">
      <dgm:prSet presAssocID="{B5115CED-087D-4791-BE91-0106FA818E65}" presName="boxAndChildren" presStyleCnt="0"/>
      <dgm:spPr/>
    </dgm:pt>
    <dgm:pt modelId="{417C5F37-E52B-004D-9931-06B94F3C7745}" type="pres">
      <dgm:prSet presAssocID="{B5115CED-087D-4791-BE91-0106FA818E65}" presName="parentTextBox" presStyleLbl="node1" presStyleIdx="0" presStyleCnt="3"/>
      <dgm:spPr/>
    </dgm:pt>
    <dgm:pt modelId="{9C43A851-CFBA-5C47-AAB9-923B254F5B41}" type="pres">
      <dgm:prSet presAssocID="{74117538-EE78-420B-8583-9C2C8AD5B88C}" presName="sp" presStyleCnt="0"/>
      <dgm:spPr/>
    </dgm:pt>
    <dgm:pt modelId="{D36ACA73-2EE9-9642-BE94-1CEF8A71B081}" type="pres">
      <dgm:prSet presAssocID="{9AA09EF1-690E-418E-BEEF-B45F191814E0}" presName="arrowAndChildren" presStyleCnt="0"/>
      <dgm:spPr/>
    </dgm:pt>
    <dgm:pt modelId="{2C0798AB-6F40-E04F-8DA8-F87E8505476D}" type="pres">
      <dgm:prSet presAssocID="{9AA09EF1-690E-418E-BEEF-B45F191814E0}" presName="parentTextArrow" presStyleLbl="node1" presStyleIdx="1" presStyleCnt="3"/>
      <dgm:spPr/>
    </dgm:pt>
    <dgm:pt modelId="{8CFC86BE-B36F-4C42-9A72-CA14D37AA5C4}" type="pres">
      <dgm:prSet presAssocID="{63F0C91D-DE0E-41EF-8A57-6D7AC27C9285}" presName="sp" presStyleCnt="0"/>
      <dgm:spPr/>
    </dgm:pt>
    <dgm:pt modelId="{B4DB5FD0-A8A8-C348-9806-EDF4309C0CF1}" type="pres">
      <dgm:prSet presAssocID="{3337E3AA-3516-495F-805E-8590EED06A04}" presName="arrowAndChildren" presStyleCnt="0"/>
      <dgm:spPr/>
    </dgm:pt>
    <dgm:pt modelId="{A4D8F5A7-0B90-7E41-9CFD-428F17C7C4E1}" type="pres">
      <dgm:prSet presAssocID="{3337E3AA-3516-495F-805E-8590EED06A04}" presName="parentTextArrow" presStyleLbl="node1" presStyleIdx="2" presStyleCnt="3"/>
      <dgm:spPr/>
    </dgm:pt>
  </dgm:ptLst>
  <dgm:cxnLst>
    <dgm:cxn modelId="{C805E941-8D46-452B-A5B9-D3854E670BE5}" srcId="{6274D0DF-075C-4DB7-87AB-FEB533B125C4}" destId="{3337E3AA-3516-495F-805E-8590EED06A04}" srcOrd="0" destOrd="0" parTransId="{F4CE58DE-9A0F-41FB-A429-637E8D51DBDC}" sibTransId="{63F0C91D-DE0E-41EF-8A57-6D7AC27C9285}"/>
    <dgm:cxn modelId="{012E9256-914C-8046-9816-AEF02DA60D42}" type="presOf" srcId="{6274D0DF-075C-4DB7-87AB-FEB533B125C4}" destId="{CBC66AF1-E66A-A641-B53A-C9EE89C57384}" srcOrd="0" destOrd="0" presId="urn:microsoft.com/office/officeart/2005/8/layout/process4"/>
    <dgm:cxn modelId="{C8739586-AE9D-D04E-B11A-62AE5A84E594}" type="presOf" srcId="{B5115CED-087D-4791-BE91-0106FA818E65}" destId="{417C5F37-E52B-004D-9931-06B94F3C7745}" srcOrd="0" destOrd="0" presId="urn:microsoft.com/office/officeart/2005/8/layout/process4"/>
    <dgm:cxn modelId="{10F15594-259D-9B48-BEDD-6AB08CF09BA4}" type="presOf" srcId="{9AA09EF1-690E-418E-BEEF-B45F191814E0}" destId="{2C0798AB-6F40-E04F-8DA8-F87E8505476D}" srcOrd="0" destOrd="0" presId="urn:microsoft.com/office/officeart/2005/8/layout/process4"/>
    <dgm:cxn modelId="{985459C9-E527-9640-9447-30779BCE8437}" type="presOf" srcId="{3337E3AA-3516-495F-805E-8590EED06A04}" destId="{A4D8F5A7-0B90-7E41-9CFD-428F17C7C4E1}" srcOrd="0" destOrd="0" presId="urn:microsoft.com/office/officeart/2005/8/layout/process4"/>
    <dgm:cxn modelId="{C027BFCE-4A3B-4861-A160-9DC32843AFF5}" srcId="{6274D0DF-075C-4DB7-87AB-FEB533B125C4}" destId="{9AA09EF1-690E-418E-BEEF-B45F191814E0}" srcOrd="1" destOrd="0" parTransId="{74721099-56B0-492E-BACD-5392B6D6D5A4}" sibTransId="{74117538-EE78-420B-8583-9C2C8AD5B88C}"/>
    <dgm:cxn modelId="{D434B4F6-30D6-44B3-8E63-DD68A8E83EA7}" srcId="{6274D0DF-075C-4DB7-87AB-FEB533B125C4}" destId="{B5115CED-087D-4791-BE91-0106FA818E65}" srcOrd="2" destOrd="0" parTransId="{7A23AC07-AF07-4D84-9EC9-406E0A7BB1D5}" sibTransId="{4B4849A6-1480-45E6-B42E-A53086F85680}"/>
    <dgm:cxn modelId="{4EA8C701-D515-B64E-A51E-14AA72C3A053}" type="presParOf" srcId="{CBC66AF1-E66A-A641-B53A-C9EE89C57384}" destId="{54DF6CEA-9926-404C-B7D3-354BDF5F212A}" srcOrd="0" destOrd="0" presId="urn:microsoft.com/office/officeart/2005/8/layout/process4"/>
    <dgm:cxn modelId="{66FB2ACB-E3B2-F541-9756-BE812C7867D5}" type="presParOf" srcId="{54DF6CEA-9926-404C-B7D3-354BDF5F212A}" destId="{417C5F37-E52B-004D-9931-06B94F3C7745}" srcOrd="0" destOrd="0" presId="urn:microsoft.com/office/officeart/2005/8/layout/process4"/>
    <dgm:cxn modelId="{160E4322-8793-8A4F-8404-7058D9D9BA9A}" type="presParOf" srcId="{CBC66AF1-E66A-A641-B53A-C9EE89C57384}" destId="{9C43A851-CFBA-5C47-AAB9-923B254F5B41}" srcOrd="1" destOrd="0" presId="urn:microsoft.com/office/officeart/2005/8/layout/process4"/>
    <dgm:cxn modelId="{C1D561BC-738E-554A-AE06-723AEB37440F}" type="presParOf" srcId="{CBC66AF1-E66A-A641-B53A-C9EE89C57384}" destId="{D36ACA73-2EE9-9642-BE94-1CEF8A71B081}" srcOrd="2" destOrd="0" presId="urn:microsoft.com/office/officeart/2005/8/layout/process4"/>
    <dgm:cxn modelId="{3BA1C68F-713D-B34F-9012-CEF57F1BB36B}" type="presParOf" srcId="{D36ACA73-2EE9-9642-BE94-1CEF8A71B081}" destId="{2C0798AB-6F40-E04F-8DA8-F87E8505476D}" srcOrd="0" destOrd="0" presId="urn:microsoft.com/office/officeart/2005/8/layout/process4"/>
    <dgm:cxn modelId="{87196692-41C3-6B44-B91C-F27852986D80}" type="presParOf" srcId="{CBC66AF1-E66A-A641-B53A-C9EE89C57384}" destId="{8CFC86BE-B36F-4C42-9A72-CA14D37AA5C4}" srcOrd="3" destOrd="0" presId="urn:microsoft.com/office/officeart/2005/8/layout/process4"/>
    <dgm:cxn modelId="{CCEBE0D3-310E-8840-9946-F46AD3332729}" type="presParOf" srcId="{CBC66AF1-E66A-A641-B53A-C9EE89C57384}" destId="{B4DB5FD0-A8A8-C348-9806-EDF4309C0CF1}" srcOrd="4" destOrd="0" presId="urn:microsoft.com/office/officeart/2005/8/layout/process4"/>
    <dgm:cxn modelId="{A304BF55-A9F7-E344-97F4-C079D66C482F}" type="presParOf" srcId="{B4DB5FD0-A8A8-C348-9806-EDF4309C0CF1}" destId="{A4D8F5A7-0B90-7E41-9CFD-428F17C7C4E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C5F37-E52B-004D-9931-06B94F3C7745}">
      <dsp:nvSpPr>
        <dsp:cNvPr id="0" name=""/>
        <dsp:cNvSpPr/>
      </dsp:nvSpPr>
      <dsp:spPr>
        <a:xfrm>
          <a:off x="0" y="3593351"/>
          <a:ext cx="5614987" cy="11794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De kvalitative metoder er analyse og fortolkninger af fx fortællinger og interview, der samles til såkaldte bløde data.</a:t>
          </a:r>
          <a:endParaRPr lang="en-US" sz="1900" kern="1200"/>
        </a:p>
      </dsp:txBody>
      <dsp:txXfrm>
        <a:off x="0" y="3593351"/>
        <a:ext cx="5614987" cy="1179418"/>
      </dsp:txXfrm>
    </dsp:sp>
    <dsp:sp modelId="{2C0798AB-6F40-E04F-8DA8-F87E8505476D}">
      <dsp:nvSpPr>
        <dsp:cNvPr id="0" name=""/>
        <dsp:cNvSpPr/>
      </dsp:nvSpPr>
      <dsp:spPr>
        <a:xfrm rot="10800000">
          <a:off x="0" y="1797097"/>
          <a:ext cx="5614987" cy="1813944"/>
        </a:xfrm>
        <a:prstGeom prst="upArrowCallout">
          <a:avLst/>
        </a:prstGeom>
        <a:solidFill>
          <a:schemeClr val="accent5">
            <a:hueOff val="3118619"/>
            <a:satOff val="-2006"/>
            <a:lumOff val="13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De kvantitative metoder måler, vejer, optæller til såkaldte hårde data. Eksempler herpå er survey (spørgeskemaundersøgelse)</a:t>
          </a:r>
          <a:endParaRPr lang="en-US" sz="1900" kern="1200"/>
        </a:p>
      </dsp:txBody>
      <dsp:txXfrm rot="10800000">
        <a:off x="0" y="1797097"/>
        <a:ext cx="5614987" cy="1178646"/>
      </dsp:txXfrm>
    </dsp:sp>
    <dsp:sp modelId="{A4D8F5A7-0B90-7E41-9CFD-428F17C7C4E1}">
      <dsp:nvSpPr>
        <dsp:cNvPr id="0" name=""/>
        <dsp:cNvSpPr/>
      </dsp:nvSpPr>
      <dsp:spPr>
        <a:xfrm rot="10800000">
          <a:off x="0" y="843"/>
          <a:ext cx="5614987" cy="1813944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Overordnet skelner man mellem kvantitative og kvalitative metoder…</a:t>
          </a:r>
          <a:endParaRPr lang="en-US" sz="1900" kern="1200"/>
        </a:p>
      </dsp:txBody>
      <dsp:txXfrm rot="10800000">
        <a:off x="0" y="843"/>
        <a:ext cx="5614987" cy="1178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21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752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900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11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8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9705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501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8817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277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565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6302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610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7424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3807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6299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6848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301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78B36F8-FFE9-7F4F-A447-12B08A779668}" type="datetimeFigureOut">
              <a:rPr lang="da-DK" smtClean="0"/>
              <a:t>08.12.2022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28026-8AD5-6247-819D-1B49EBBDC7D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299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diagramData" Target="../diagrams/data1.xml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tif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tif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32B65-DDF4-B749-91E5-6B3FBFC19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Metode i samfundsfag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3AEA1C2-5F0D-234D-B5F6-FFDCEEF6B1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1. niveau</a:t>
            </a:r>
          </a:p>
        </p:txBody>
      </p:sp>
    </p:spTree>
    <p:extLst>
      <p:ext uri="{BB962C8B-B14F-4D97-AF65-F5344CB8AC3E}">
        <p14:creationId xmlns:p14="http://schemas.microsoft.com/office/powerpoint/2010/main" val="3305890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23597C-9EBC-9A43-80EE-0797B2F4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0E6F45-59F1-1449-9903-9D0C3C06C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24FA9D8-14D7-BD4E-9CA7-9E49F732F04E}"/>
              </a:ext>
            </a:extLst>
          </p:cNvPr>
          <p:cNvSpPr txBox="1">
            <a:spLocks/>
          </p:cNvSpPr>
          <p:nvPr/>
        </p:nvSpPr>
        <p:spPr bwMode="gray">
          <a:xfrm>
            <a:off x="0" y="452435"/>
            <a:ext cx="9404347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a-DK"/>
              <a:t>Hvad er metode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AC618C98-E1C3-E244-9A33-23A0D6E3C81C}"/>
              </a:ext>
            </a:extLst>
          </p:cNvPr>
          <p:cNvSpPr txBox="1">
            <a:spLocks/>
          </p:cNvSpPr>
          <p:nvPr/>
        </p:nvSpPr>
        <p:spPr>
          <a:xfrm>
            <a:off x="0" y="2052635"/>
            <a:ext cx="8947147" cy="4195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8AD0D6"/>
              </a:buClr>
              <a:buFont typeface="Wingdings 3"/>
              <a:buChar char=""/>
            </a:pPr>
            <a:r>
              <a:rPr lang="da-DK" sz="2800"/>
              <a:t>Betydning: Vejen til målet</a:t>
            </a:r>
          </a:p>
          <a:p>
            <a:pPr>
              <a:buClr>
                <a:srgbClr val="8AD0D6"/>
              </a:buClr>
              <a:buFont typeface="Wingdings 3"/>
              <a:buChar char=""/>
            </a:pPr>
            <a:r>
              <a:rPr lang="da-DK" sz="2800"/>
              <a:t>Hvorfor metode?</a:t>
            </a:r>
          </a:p>
          <a:p>
            <a:pPr>
              <a:buClr>
                <a:srgbClr val="8AD0D6"/>
              </a:buClr>
              <a:buFont typeface="Wingdings 3"/>
              <a:buChar char=""/>
            </a:pPr>
            <a:r>
              <a:rPr lang="da-DK" sz="2800"/>
              <a:t>Hjælper til med at træffe valg</a:t>
            </a:r>
          </a:p>
          <a:p>
            <a:pPr>
              <a:buClr>
                <a:srgbClr val="8AD0D6"/>
              </a:buClr>
              <a:buFont typeface="Wingdings 3"/>
              <a:buChar char=""/>
            </a:pPr>
            <a:r>
              <a:rPr lang="da-DK" sz="2800"/>
              <a:t>Giver struktur og systematiserer</a:t>
            </a:r>
          </a:p>
          <a:p>
            <a:pPr marL="0" indent="0">
              <a:buFont typeface="Wingdings 3" charset="2"/>
              <a:buNone/>
            </a:pPr>
            <a:endParaRPr lang="da-DK" sz="2800"/>
          </a:p>
          <a:p>
            <a:pPr>
              <a:buFont typeface="Wingdings 3" charset="2"/>
              <a:buNone/>
            </a:pPr>
            <a:endParaRPr lang="da-DK"/>
          </a:p>
          <a:p>
            <a:pPr>
              <a:buFont typeface="Wingdings 3" charset="2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137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CAEF74-11B1-6D46-9B0D-F60F68FBA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1063417"/>
            <a:ext cx="3505495" cy="46753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>
                <a:solidFill>
                  <a:srgbClr val="F2F2F2"/>
                </a:solidFill>
              </a:rPr>
              <a:t>Kvantitativ og kvalitativ metode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1A8B0EA7-3E1C-956A-2B5A-7C5189A7E8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8213965"/>
              </p:ext>
            </p:extLst>
          </p:nvPr>
        </p:nvGraphicFramePr>
        <p:xfrm>
          <a:off x="5608638" y="965200"/>
          <a:ext cx="5614987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0500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DE83335-C189-834C-8C6A-856535BA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Eksempel på kvalitativ metode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7C405D2-497D-9749-9875-0569388CF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3312" y="2763520"/>
            <a:ext cx="8946541" cy="348487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Font typeface="Wingdings 3" charset="2"/>
              <a:buChar char=""/>
            </a:pPr>
            <a:r>
              <a:rPr lang="en-US" sz="1400"/>
              <a:t>Bilag 7: Interview med Jon, der har en kriminel fortid Interviewer1: Vil du fortælle lidt om dig selv og din baggrund? 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r>
              <a:rPr lang="en-US" sz="1400"/>
              <a:t>Jon: Hvad er det jeg skal fortælle om min baggrund?</a:t>
            </a:r>
            <a:br>
              <a:rPr lang="en-US" sz="1400"/>
            </a:br>
            <a:r>
              <a:rPr lang="en-US" sz="1400"/>
              <a:t>Interviewer2: Du kan fortælle os lige det du har lyst til, om dig og dit liv.</a:t>
            </a:r>
            <a:br>
              <a:rPr lang="en-US" sz="1400"/>
            </a:br>
            <a:r>
              <a:rPr lang="en-US" sz="1400"/>
              <a:t>Jon: Jeg kommer oprindeligt fra Xxxxxx, og er så flyttet hertil og har boet her i lang tid, i næsten 11 år eller sådan noget. Hehe jaaaah...</a:t>
            </a:r>
            <a:br>
              <a:rPr lang="en-US" sz="1400"/>
            </a:br>
            <a:r>
              <a:rPr lang="en-US" sz="1400"/>
              <a:t>Interviewer2: Hvor gammel er du?</a:t>
            </a:r>
            <a:br>
              <a:rPr lang="en-US" sz="1400"/>
            </a:br>
            <a:r>
              <a:rPr lang="en-US" sz="1400"/>
              <a:t>Jon: Jeg er 21 år.</a:t>
            </a:r>
            <a:br>
              <a:rPr lang="en-US" sz="1400"/>
            </a:br>
            <a:r>
              <a:rPr lang="en-US" sz="1400"/>
              <a:t>Interviewer2: Og du er i gang med at uddanne dig til?</a:t>
            </a:r>
            <a:br>
              <a:rPr lang="en-US" sz="1400"/>
            </a:br>
            <a:r>
              <a:rPr lang="en-US" sz="1400"/>
              <a:t>Jon: Jeg går på denne her skole. Det er ikke specifikt uddannelse, det er for at finde ud af hvad man skal ik’? Men jeg vil gerne være vej- og asfaltmontør. Det kræver heller ikke så meget uddannelse. Det er mere med nogle kurser og sådan noget der. Jeg er ordblind, så jeg kan ikke sidde på skolebænk.</a:t>
            </a:r>
            <a:br>
              <a:rPr lang="en-US" sz="1400"/>
            </a:br>
            <a:r>
              <a:rPr lang="en-US" sz="1400"/>
              <a:t>Interviewer2: Det gider du ikke?</a:t>
            </a:r>
            <a:br>
              <a:rPr lang="en-US" sz="1400"/>
            </a:br>
            <a:r>
              <a:rPr lang="en-US" sz="1400"/>
              <a:t>Jon: Det kan jeg ikke.</a:t>
            </a:r>
            <a:br>
              <a:rPr lang="en-US" sz="1400"/>
            </a:br>
            <a:r>
              <a:rPr lang="en-US" sz="1400"/>
              <a:t>Interviewer2: Du kan ikke?</a:t>
            </a:r>
            <a:br>
              <a:rPr lang="en-US" sz="1400"/>
            </a:br>
            <a:r>
              <a:rPr lang="en-US" sz="1400"/>
              <a:t>Jon: Nej, det kan jeg ikke. Jeg kan ikke sidde stille. Så. Jeg kan godt læse, men jeg kan ikke skrive. 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8267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390F17-51B5-2C45-B2C4-472702D86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Eksempel på kvantitativ metode</a:t>
            </a:r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057D406-8B25-9543-9060-FA781AF8E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54" y="1994354"/>
            <a:ext cx="6270662" cy="2868827"/>
          </a:xfrm>
          <a:prstGeom prst="rect">
            <a:avLst/>
          </a:prstGeom>
          <a:effectLst/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59C85F-206F-914F-A08B-6CB6A60F4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3668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7CA421-FA2B-47ED-A101-F8BBEBB2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BB81BA-2E3E-7F48-8AB8-A4A023F6F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9" y="1325880"/>
            <a:ext cx="3344020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Beskrivelse og fordele og ulemper ved de to metoder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2425D82-CD5E-45A4-9542-70951E59F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1DB897-A621-4D5F-AC81-91199AC4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727845E-8371-E24B-B238-3752D1641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392" y="1690122"/>
            <a:ext cx="6275584" cy="3482949"/>
          </a:xfrm>
          <a:prstGeom prst="rect">
            <a:avLst/>
          </a:prstGeom>
          <a:effectLst/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C099E4-8F07-DC4C-9A0F-023377176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0" y="1730327"/>
            <a:ext cx="9904459" cy="4060872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6719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{EF0919FE-F558-0643-BC65-37BBF64A6A4F}tf10001062</Template>
  <TotalTime>135</TotalTime>
  <Words>353</Words>
  <Application>Microsoft Macintosh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Metode i samfundsfag </vt:lpstr>
      <vt:lpstr>PowerPoint-præsentation</vt:lpstr>
      <vt:lpstr>Kvantitativ og kvalitativ metode</vt:lpstr>
      <vt:lpstr>Eksempel på kvalitativ metode</vt:lpstr>
      <vt:lpstr>Eksempel på kvantitativ metode</vt:lpstr>
      <vt:lpstr>Beskrivelse og fordele og ulemper ved de to metoder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i KS</dc:title>
  <dc:creator>Microsoft Office-bruger</dc:creator>
  <cp:lastModifiedBy>Lene Gilby</cp:lastModifiedBy>
  <cp:revision>3</cp:revision>
  <dcterms:created xsi:type="dcterms:W3CDTF">2020-03-22T18:41:42Z</dcterms:created>
  <dcterms:modified xsi:type="dcterms:W3CDTF">2022-12-08T08:37:35Z</dcterms:modified>
</cp:coreProperties>
</file>