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73" r:id="rId7"/>
    <p:sldId id="260" r:id="rId8"/>
    <p:sldId id="261" r:id="rId9"/>
    <p:sldId id="262" r:id="rId10"/>
    <p:sldId id="263" r:id="rId11"/>
    <p:sldId id="266" r:id="rId12"/>
    <p:sldId id="267" r:id="rId13"/>
    <p:sldId id="264" r:id="rId14"/>
    <p:sldId id="265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-bruger" initials="MO" lastIdx="1" clrIdx="0">
    <p:extLst>
      <p:ext uri="{19B8F6BF-5375-455C-9EA6-DF929625EA0E}">
        <p15:presenceInfo xmlns:p15="http://schemas.microsoft.com/office/powerpoint/2012/main" userId="Microsoft Office-brug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41"/>
    <p:restoredTop sz="96341"/>
  </p:normalViewPr>
  <p:slideViewPr>
    <p:cSldViewPr snapToGrid="0" snapToObjects="1">
      <p:cViewPr varScale="1">
        <p:scale>
          <a:sx n="128" d="100"/>
          <a:sy n="128" d="100"/>
        </p:scale>
        <p:origin x="2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07T17:28:31.416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66A875-A427-D648-B1AE-B35DEE2E3E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Demokrati i et komparativ perspektiv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96BBA96-AE52-844E-A829-1F4312C2BC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Hvad er demokrati, hvordan ser dansk demokrati ud i forhold til andre lande, Er der demokratiske udfordringer</a:t>
            </a:r>
          </a:p>
        </p:txBody>
      </p:sp>
    </p:spTree>
    <p:extLst>
      <p:ext uri="{BB962C8B-B14F-4D97-AF65-F5344CB8AC3E}">
        <p14:creationId xmlns:p14="http://schemas.microsoft.com/office/powerpoint/2010/main" val="3295584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011DD8-DF0C-7441-B782-FE9A8DC96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Credit to….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F11F60-9003-A943-8CE3-C5F4303F5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Tak til Peter Munk Christiansen</a:t>
            </a:r>
          </a:p>
          <a:p>
            <a:r>
              <a:rPr lang="da-DK" dirty="0"/>
              <a:t>Slides er i stor stil hentet fra hans forelæsning d. 7. oktober 2021</a:t>
            </a:r>
          </a:p>
        </p:txBody>
      </p:sp>
    </p:spTree>
    <p:extLst>
      <p:ext uri="{BB962C8B-B14F-4D97-AF65-F5344CB8AC3E}">
        <p14:creationId xmlns:p14="http://schemas.microsoft.com/office/powerpoint/2010/main" val="2701838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24BF0E-ED2E-8E42-A3E5-2B237A29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demokrati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32E0F0-C055-DC4E-8146-47FBE744C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2500" dirty="0"/>
              <a:t>Demokrati er en blandt mange styreformer, men ikke hvilken som helst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500" dirty="0"/>
              <a:t>Churchill: </a:t>
            </a:r>
            <a:r>
              <a:rPr lang="en-US" sz="2500" dirty="0"/>
              <a:t>“democracy is the worst form of government, except for all the others”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500" dirty="0"/>
              <a:t>Demokrati har en værdi i sig selv: Eneste </a:t>
            </a:r>
            <a:r>
              <a:rPr lang="da-DK" sz="2500" dirty="0" err="1"/>
              <a:t>styrefom</a:t>
            </a:r>
            <a:r>
              <a:rPr lang="da-DK" sz="2500" dirty="0"/>
              <a:t>, der tildeler alle frie og lige rettigheder til at deltage i kollektivt bindende beslutninger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500" dirty="0"/>
              <a:t>Derudover er demokrati positivt korreleret med:</a:t>
            </a:r>
          </a:p>
          <a:p>
            <a:pPr marL="774900" lvl="1" indent="-342900"/>
            <a:r>
              <a:rPr lang="da-DK" sz="2500" dirty="0"/>
              <a:t>økonomisk velstand</a:t>
            </a:r>
          </a:p>
          <a:p>
            <a:pPr marL="774900" lvl="1" indent="-342900"/>
            <a:r>
              <a:rPr lang="da-DK" sz="2500" dirty="0"/>
              <a:t>tilfredshed og tillid</a:t>
            </a:r>
          </a:p>
          <a:p>
            <a:pPr marL="774900" lvl="1" indent="-342900"/>
            <a:r>
              <a:rPr lang="da-DK" sz="2500" dirty="0"/>
              <a:t>miljøbeskyttelse</a:t>
            </a:r>
          </a:p>
          <a:p>
            <a:pPr marL="774900" lvl="1" indent="-342900"/>
            <a:r>
              <a:rPr lang="da-DK" sz="2500" dirty="0"/>
              <a:t>fravær af korruption</a:t>
            </a:r>
          </a:p>
          <a:p>
            <a:pPr marL="774900" lvl="1" indent="-342900"/>
            <a:r>
              <a:rPr lang="da-DK" sz="2500" dirty="0"/>
              <a:t>fravær af krig og borgerkrig</a:t>
            </a:r>
          </a:p>
          <a:p>
            <a:pPr marL="774900" lvl="1" indent="-342900"/>
            <a:r>
              <a:rPr lang="da-DK" sz="2500" dirty="0"/>
              <a:t>…</a:t>
            </a:r>
          </a:p>
          <a:p>
            <a:pPr marL="774900" lvl="1" indent="-342900"/>
            <a:r>
              <a:rPr lang="da-DK" sz="2500" dirty="0"/>
              <a:t>…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98437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52234E-29B7-2545-8A5E-049DAD19E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demokrati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3FD9EB-3F74-6B4C-8A50-E6A19FC2A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a-DK" sz="2500" b="1" dirty="0">
                <a:solidFill>
                  <a:srgbClr val="FF0000"/>
                </a:solidFill>
              </a:rPr>
              <a:t>1. Metode eller livsform</a:t>
            </a:r>
            <a:endParaRPr lang="da-DK" sz="2500" dirty="0">
              <a:solidFill>
                <a:srgbClr val="FF0000"/>
              </a:solidFill>
            </a:endParaRPr>
          </a:p>
          <a:p>
            <a:r>
              <a:rPr lang="da-DK" b="1" dirty="0"/>
              <a:t>Alf Ross (1889-1979): </a:t>
            </a:r>
          </a:p>
          <a:p>
            <a:r>
              <a:rPr lang="da-DK" dirty="0"/>
              <a:t>Demokrati er en metode til at træffe beslutninger i et samfund. </a:t>
            </a:r>
          </a:p>
          <a:p>
            <a:r>
              <a:rPr lang="da-DK" dirty="0"/>
              <a:t>Et samfund er demokratisk, hvis folket har magten gennem almindelig valgret og flertalsafstemninger</a:t>
            </a:r>
          </a:p>
          <a:p>
            <a:r>
              <a:rPr lang="da-DK" dirty="0"/>
              <a:t> ≈ Konkurrencedemokrati</a:t>
            </a:r>
          </a:p>
          <a:p>
            <a:r>
              <a:rPr lang="da-DK" dirty="0"/>
              <a:t>Resultatorienteret</a:t>
            </a:r>
          </a:p>
          <a:p>
            <a:endParaRPr lang="da-DK" dirty="0"/>
          </a:p>
          <a:p>
            <a:r>
              <a:rPr lang="da-DK" b="1" dirty="0"/>
              <a:t>Hal Koch (1904-1963): </a:t>
            </a:r>
          </a:p>
          <a:p>
            <a:r>
              <a:rPr lang="da-DK" dirty="0"/>
              <a:t>”Hvad er demokrati?” Demokrati er først og fremmest samtale, </a:t>
            </a:r>
          </a:p>
          <a:p>
            <a:r>
              <a:rPr lang="da-DK" dirty="0"/>
              <a:t>som leder frem til gensidig forståelse for løsning på fælles problemer . </a:t>
            </a:r>
          </a:p>
          <a:p>
            <a:r>
              <a:rPr lang="da-DK" dirty="0"/>
              <a:t>Demokrati som metode fører til flertalsdiktatur</a:t>
            </a:r>
          </a:p>
          <a:p>
            <a:r>
              <a:rPr lang="da-DK" dirty="0"/>
              <a:t> ≈ </a:t>
            </a:r>
            <a:r>
              <a:rPr lang="da-DK" dirty="0" err="1"/>
              <a:t>Deliberativt</a:t>
            </a:r>
            <a:r>
              <a:rPr lang="da-DK" dirty="0"/>
              <a:t> demokrati</a:t>
            </a:r>
          </a:p>
          <a:p>
            <a:r>
              <a:rPr lang="da-DK" dirty="0"/>
              <a:t>Procesorienteret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4C6D3F7-8556-7D4C-B77D-3C3C699A7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5556" y="619760"/>
            <a:ext cx="1847850" cy="2466975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193F0203-561C-754B-A796-BF09A5295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854" y="4171594"/>
            <a:ext cx="200977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31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1D3D3B-ADFD-614A-96D5-629A0E4BC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demokrati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BBBD3F-4460-CD4B-976C-2072DF681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da-DK" sz="2500" b="1" dirty="0"/>
              <a:t>Robert A. Dahl (amerikansk politolog 1915-2014)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>
                <a:solidFill>
                  <a:srgbClr val="FF0000"/>
                </a:solidFill>
              </a:rPr>
              <a:t>Frie valg </a:t>
            </a:r>
            <a:r>
              <a:rPr lang="da-DK" dirty="0"/>
              <a:t>er en nødvendig, men ikke tilstrækkelig betingelse for demokrati.</a:t>
            </a:r>
          </a:p>
          <a:p>
            <a:pPr>
              <a:buNone/>
            </a:pPr>
            <a:r>
              <a:rPr lang="da-DK" dirty="0"/>
              <a:t>Dertil kommer: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FF0000"/>
                </a:solidFill>
              </a:rPr>
              <a:t>Effektiv deltagelse </a:t>
            </a:r>
            <a:r>
              <a:rPr lang="da-DK" dirty="0"/>
              <a:t>– Mulighed for at danne og fremsætte mening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FF0000"/>
                </a:solidFill>
              </a:rPr>
              <a:t>Lige beslutningsdeltagelse </a:t>
            </a:r>
            <a:r>
              <a:rPr lang="da-DK" dirty="0"/>
              <a:t>– Hver borger vejer lige tungt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FF0000"/>
                </a:solidFill>
              </a:rPr>
              <a:t>Informationstilgængelighed</a:t>
            </a:r>
            <a:r>
              <a:rPr lang="da-DK" dirty="0"/>
              <a:t> – Lige mulighed for indsigt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FF0000"/>
                </a:solidFill>
              </a:rPr>
              <a:t>Kontrol af agenda </a:t>
            </a:r>
            <a:r>
              <a:rPr lang="da-DK" dirty="0"/>
              <a:t>– Påvirke den politiske dagsorden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FF0000"/>
                </a:solidFill>
              </a:rPr>
              <a:t>Ingen udelukkelse </a:t>
            </a:r>
            <a:r>
              <a:rPr lang="da-DK" dirty="0"/>
              <a:t>– ”Borgerret" til deltagelse i politisk proces</a:t>
            </a:r>
          </a:p>
          <a:p>
            <a:pPr>
              <a:buNone/>
            </a:pPr>
            <a:r>
              <a:rPr lang="da-DK" dirty="0"/>
              <a:t>Idealer, som ingen lever op til: </a:t>
            </a:r>
            <a:r>
              <a:rPr lang="da-DK" dirty="0" err="1"/>
              <a:t>Polyarki</a:t>
            </a:r>
            <a:endParaRPr lang="da-DK" dirty="0"/>
          </a:p>
          <a:p>
            <a:endParaRPr lang="da-DK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4A4BD6B-EF85-1245-8826-C7245B71C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391" y="293018"/>
            <a:ext cx="19050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C5D45E7E-C750-4344-A999-C36BAE93D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706" y="3800119"/>
            <a:ext cx="172402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19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6B43A9-5E88-A348-A5F7-E20D79D9B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Tredeling af magten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93891F8-99EE-AB46-ADC2-2496021214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9713" y="2052638"/>
            <a:ext cx="5594349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299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04593-BA6F-C542-B336-EFFE1BABE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ser demokratiudviklingen ud i et historisk perspektiv?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701FF586-6C6B-A941-A888-0552F0632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0528" y="1772084"/>
            <a:ext cx="7275887" cy="4195762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3D0A5403-70B5-4E47-8BC0-6263E18EAC79}"/>
              </a:ext>
            </a:extLst>
          </p:cNvPr>
          <p:cNvSpPr txBox="1"/>
          <p:nvPr/>
        </p:nvSpPr>
        <p:spPr>
          <a:xfrm>
            <a:off x="1710528" y="5967846"/>
            <a:ext cx="6976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Gennemsnitligt demokratiniveau (</a:t>
            </a:r>
            <a:r>
              <a:rPr lang="da-DK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polyarki</a:t>
            </a:r>
            <a:r>
              <a:rPr lang="da-DK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i verdens lande over tid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02492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22500-054A-C54D-B820-187898398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81DD6532-5664-1947-8029-62B4C51F6F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660" y="138748"/>
            <a:ext cx="4572000" cy="34290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FFE8F95-C933-454E-A0F2-5E65E0C79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212" y="875168"/>
            <a:ext cx="4572638" cy="3429479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5711EC17-B139-AF49-93EF-730318F4D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2153" y="3078708"/>
            <a:ext cx="4572638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9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F0C94-C690-504B-9741-9A090349A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Picture 2" descr="https://www.pewresearch.org/wp-content/uploads/2019/05/FT_19.05.02_DemocracyUpdate_chart_2.png?w=640">
            <a:extLst>
              <a:ext uri="{FF2B5EF4-FFF2-40B4-BE49-F238E27FC236}">
                <a16:creationId xmlns:a16="http://schemas.microsoft.com/office/drawing/2014/main" id="{DD6BAFF0-30F7-1047-8A38-24618456F3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73" y="254512"/>
            <a:ext cx="6182591" cy="649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6BF05746-75E8-ED4E-B851-27F62235C443}"/>
              </a:ext>
            </a:extLst>
          </p:cNvPr>
          <p:cNvSpPr txBox="1"/>
          <p:nvPr/>
        </p:nvSpPr>
        <p:spPr>
          <a:xfrm>
            <a:off x="6764482" y="529936"/>
            <a:ext cx="30861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Styreformer:</a:t>
            </a:r>
          </a:p>
          <a:p>
            <a:r>
              <a:rPr lang="da-DK" dirty="0"/>
              <a:t>Adelsvælde.</a:t>
            </a:r>
          </a:p>
          <a:p>
            <a:r>
              <a:rPr lang="da-DK" dirty="0"/>
              <a:t>Absolut monarki (enevælde, autokrati)</a:t>
            </a:r>
          </a:p>
          <a:p>
            <a:r>
              <a:rPr lang="da-DK" dirty="0"/>
              <a:t>Anarki.</a:t>
            </a:r>
          </a:p>
          <a:p>
            <a:r>
              <a:rPr lang="da-DK" dirty="0"/>
              <a:t>Aristokrati.</a:t>
            </a:r>
          </a:p>
          <a:p>
            <a:r>
              <a:rPr lang="da-DK" dirty="0"/>
              <a:t>Demokrati.</a:t>
            </a:r>
          </a:p>
          <a:p>
            <a:r>
              <a:rPr lang="da-DK" dirty="0"/>
              <a:t>Diktatur.</a:t>
            </a:r>
          </a:p>
          <a:p>
            <a:r>
              <a:rPr lang="da-DK" dirty="0"/>
              <a:t>Despoti.</a:t>
            </a:r>
          </a:p>
          <a:p>
            <a:r>
              <a:rPr lang="da-DK" dirty="0"/>
              <a:t>Konstitutionelt monarki.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1318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08A262-66FF-594A-8595-DD6661BF5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EFF77AE4-5B80-284E-81D4-73B939D37B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996" y="218626"/>
            <a:ext cx="10205617" cy="620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68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E8570B-5479-8F4C-8AA3-2F1DDB9AE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Fremgang for demokratiet generelt, men er der grund til bekymring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F1626B-81A8-B845-B0EC-5F0D973ED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42950" indent="-742950">
              <a:buAutoNum type="arabicParenR"/>
            </a:pPr>
            <a:r>
              <a:rPr lang="da-DK" sz="2500" dirty="0"/>
              <a:t>Post 1989-bølgen er stoppet og visse bekymrende tilbagegange</a:t>
            </a:r>
          </a:p>
          <a:p>
            <a:pPr marL="742950" indent="-742950">
              <a:buAutoNum type="arabicParenR"/>
            </a:pPr>
            <a:r>
              <a:rPr lang="da-DK" sz="2500" dirty="0"/>
              <a:t>Bekymrende træk:</a:t>
            </a:r>
          </a:p>
          <a:p>
            <a:pPr marL="1174950" lvl="1" indent="-742950"/>
            <a:r>
              <a:rPr lang="da-DK" sz="2500" dirty="0"/>
              <a:t>Populisme, </a:t>
            </a:r>
            <a:r>
              <a:rPr lang="da-DK" sz="2500" dirty="0" err="1"/>
              <a:t>fake</a:t>
            </a:r>
            <a:r>
              <a:rPr lang="da-DK" sz="2500" dirty="0"/>
              <a:t> </a:t>
            </a:r>
            <a:r>
              <a:rPr lang="da-DK" sz="2500" dirty="0" err="1"/>
              <a:t>news</a:t>
            </a:r>
            <a:r>
              <a:rPr lang="da-DK" sz="2500" dirty="0"/>
              <a:t>, etc. </a:t>
            </a:r>
          </a:p>
          <a:p>
            <a:pPr marL="1174950" lvl="1" indent="-742950"/>
            <a:r>
              <a:rPr lang="da-DK" sz="2500" dirty="0"/>
              <a:t>Partiernes svækkelse</a:t>
            </a:r>
          </a:p>
          <a:p>
            <a:pPr marL="1174950" lvl="1" indent="-742950"/>
            <a:r>
              <a:rPr lang="da-DK" sz="2500" dirty="0"/>
              <a:t>Frihedsrettigheder, domstole, medier, universiteter – også inden for </a:t>
            </a:r>
            <a:r>
              <a:rPr lang="da-DK" sz="2500" dirty="0" err="1"/>
              <a:t>EUs</a:t>
            </a:r>
            <a:r>
              <a:rPr lang="da-DK" sz="2500" dirty="0"/>
              <a:t> egne grænser</a:t>
            </a:r>
          </a:p>
          <a:p>
            <a:pPr marL="1174950" lvl="1" indent="-742950"/>
            <a:r>
              <a:rPr lang="da-DK" sz="2500" dirty="0" err="1"/>
              <a:t>Corona</a:t>
            </a:r>
            <a:r>
              <a:rPr lang="da-DK" sz="2500" dirty="0"/>
              <a:t>-restriktioner</a:t>
            </a:r>
          </a:p>
          <a:p>
            <a:pPr marL="1174950" lvl="1" indent="-742950"/>
            <a:r>
              <a:rPr lang="da-DK" sz="2500" dirty="0"/>
              <a:t>…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07906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9E774D-0537-DB4D-B720-97173298A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Bekymring i Danmark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554F5B-B4C3-564B-9BA5-BD4A718E4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Vælgerne:</a:t>
            </a:r>
          </a:p>
          <a:p>
            <a:pPr marL="774900" lvl="1" indent="-342900"/>
            <a:r>
              <a:rPr lang="da-DK" dirty="0"/>
              <a:t>Marginaliserede vælgergrupper. </a:t>
            </a:r>
            <a:r>
              <a:rPr lang="da-DK" dirty="0" err="1"/>
              <a:t>Veludd</a:t>
            </a:r>
            <a:r>
              <a:rPr lang="da-DK" dirty="0"/>
              <a:t>. 60+ vs. Unge mænd m. </a:t>
            </a:r>
            <a:r>
              <a:rPr lang="da-DK" dirty="0" err="1"/>
              <a:t>indvandrerbaggr</a:t>
            </a:r>
            <a:r>
              <a:rPr lang="da-DK" dirty="0"/>
              <a:t>.</a:t>
            </a:r>
          </a:p>
          <a:p>
            <a:pPr marL="774900" lvl="1" indent="-342900"/>
            <a:r>
              <a:rPr lang="da-DK" dirty="0"/>
              <a:t>Tendens til sammenfald mellem etnicitet, relativ fattigdom og lav deltagelse</a:t>
            </a:r>
          </a:p>
          <a:p>
            <a:pPr marL="774900" lvl="1" indent="-342900"/>
            <a:r>
              <a:rPr lang="da-DK" dirty="0"/>
              <a:t>Lav tillid til politikerne (men ikke til demokratiet)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Et medielandskab under forandring, </a:t>
            </a:r>
            <a:r>
              <a:rPr lang="da-DK" dirty="0" err="1"/>
              <a:t>fake</a:t>
            </a:r>
            <a:r>
              <a:rPr lang="da-DK" dirty="0"/>
              <a:t> </a:t>
            </a:r>
            <a:r>
              <a:rPr lang="da-DK" dirty="0" err="1"/>
              <a:t>news</a:t>
            </a:r>
            <a:r>
              <a:rPr lang="da-DK" dirty="0"/>
              <a:t>, rå debat, radikalisering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Partiernes rekrutteringsproblemer, medlemmer og repræsentanter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Stigende lovgivning fra regering og EU, som kun vanskeligt kontrolleres af Folketinget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Stor reformkapacitet, men også lukkede og ekskluderende beslutningsprocesser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Private interessers svært gennemskuelige indflydelse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Skandaler: Mink, SKAT, Britta N., korruption og nepotisme, forsvaret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…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13983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99335-EF14-6646-89B8-612D1A3AA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dirty="0"/>
              <a:t>Hvordan ser dansk demokrati ud i forhold til andre lande</a:t>
            </a:r>
            <a:br>
              <a:rPr lang="da-DK" sz="3200" dirty="0"/>
            </a:br>
            <a:endParaRPr lang="da-DK" sz="32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33A3B6-E5A5-7F4A-903A-6A518A56F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Sammenlignet med vælgerne i de fleste andre lande er danske vælgere:</a:t>
            </a:r>
          </a:p>
          <a:p>
            <a:pPr marL="774900" lvl="1" indent="-342900">
              <a:buFont typeface="Wingdings" panose="05000000000000000000" pitchFamily="2" charset="2"/>
              <a:buChar char="§"/>
            </a:pPr>
            <a:r>
              <a:rPr lang="da-DK" dirty="0"/>
              <a:t>Politisk vidende, lokalt, nationalt, EU </a:t>
            </a:r>
          </a:p>
          <a:p>
            <a:pPr marL="774900" lvl="1" indent="-342900">
              <a:buFont typeface="Wingdings" panose="05000000000000000000" pitchFamily="2" charset="2"/>
              <a:buChar char="§"/>
            </a:pPr>
            <a:r>
              <a:rPr lang="da-DK" dirty="0"/>
              <a:t>Interesserede </a:t>
            </a:r>
          </a:p>
          <a:p>
            <a:pPr marL="774900" lvl="1" indent="-342900">
              <a:buFont typeface="Wingdings" panose="05000000000000000000" pitchFamily="2" charset="2"/>
              <a:buChar char="§"/>
            </a:pPr>
            <a:r>
              <a:rPr lang="da-DK" dirty="0"/>
              <a:t>Deltagende. Seneste valg: FT: 86,4 %. EP: 66 %. KV/RV: 70,8. Se slide</a:t>
            </a:r>
          </a:p>
          <a:p>
            <a:pPr marL="774900" lvl="1" indent="-342900">
              <a:buFont typeface="Wingdings" panose="05000000000000000000" pitchFamily="2" charset="2"/>
              <a:buChar char="§"/>
            </a:pPr>
            <a:r>
              <a:rPr lang="da-DK" dirty="0"/>
              <a:t>Tillidsfulde. Generel mellemmenneskelig tillid. Tillid til politiske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Stærkt civilt samfund, stærke civilsamfundsorganisationer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Tæt samspil mellem stat og civilsamfunds - og økonomiske organisationer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Stærkt partisystem – de gamle partier styrket ved 2019-valget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Mange beslutninger med bred legitimitet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Stor reformkapacitet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Internationalt set stor økonomisk lighed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Afbalancering af den økonomiske magt, velreguleret arbejdsmarked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Lav korruption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1639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BECC0F-5FE0-EB49-B40A-B98615C69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8B7E8A4D-340F-0843-B69D-E61394FA4A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329" y="389048"/>
            <a:ext cx="10327962" cy="58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83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4532DC-6AE3-994A-891F-9842AC14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400" dirty="0"/>
              <a:t>Hvad sker der i den tidlige beslutningsforberedelse? </a:t>
            </a:r>
            <a:br>
              <a:rPr lang="da-DK" sz="4400" dirty="0"/>
            </a:br>
            <a:endParaRPr lang="da-DK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A4CFF44-51BF-5D4A-882B-99993FE2D3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9228" y="1853248"/>
            <a:ext cx="7740600" cy="465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71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9D2442-A570-0F43-A98A-318E79AFE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9BF484-CA87-974D-BD81-DDDB16B6B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518"/>
            <a:ext cx="11242964" cy="6681355"/>
          </a:xfrm>
        </p:spPr>
        <p:txBody>
          <a:bodyPr>
            <a:normAutofit fontScale="92500" lnSpcReduction="10000"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FØR:</a:t>
            </a:r>
          </a:p>
          <a:p>
            <a:endParaRPr lang="da-DK" dirty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Berørte interessers princip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Tidlig inddragelse af privilegerede interesser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Beslutningsforberedelse i udvalg og kommissioner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Langsommeligt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Lineært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  <a:p>
            <a:pPr>
              <a:lnSpc>
                <a:spcPct val="95000"/>
              </a:lnSpc>
            </a:pPr>
            <a:r>
              <a:rPr lang="da-DK" sz="2400" dirty="0">
                <a:solidFill>
                  <a:srgbClr val="FF0000"/>
                </a:solidFill>
              </a:rPr>
              <a:t>NU:</a:t>
            </a:r>
          </a:p>
          <a:p>
            <a:pPr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da-DK" dirty="0"/>
              <a:t>Stramt styret beslutningsforberedelse</a:t>
            </a:r>
          </a:p>
          <a:p>
            <a:pPr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da-DK" dirty="0"/>
              <a:t>Inddragelse af udvalgte aktører i udvalgte faser</a:t>
            </a:r>
          </a:p>
          <a:p>
            <a:pPr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da-DK" dirty="0"/>
              <a:t>Strategisk kontrol med information</a:t>
            </a:r>
          </a:p>
          <a:p>
            <a:pPr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da-DK" dirty="0"/>
              <a:t>Færre beslutninger forberedes i udvalg</a:t>
            </a:r>
          </a:p>
          <a:p>
            <a:pPr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da-DK" dirty="0"/>
              <a:t>Nogle organisationer har mistet </a:t>
            </a:r>
            <a:r>
              <a:rPr lang="da-DK" dirty="0" err="1"/>
              <a:t>privilegering</a:t>
            </a:r>
            <a:endParaRPr lang="da-DK" dirty="0"/>
          </a:p>
          <a:p>
            <a:pPr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da-DK" dirty="0"/>
              <a:t>Offentlighedslovens ministerbetjeningsregel </a:t>
            </a:r>
          </a:p>
          <a:p>
            <a:pPr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da-DK" dirty="0"/>
              <a:t>Adgangen til beslutningstagere og medier er meget skævt fordelt</a:t>
            </a:r>
          </a:p>
          <a:p>
            <a:pPr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da-DK" dirty="0"/>
              <a:t>Forligsnormerne giver yderligere lukkethed</a:t>
            </a:r>
          </a:p>
          <a:p>
            <a:pPr>
              <a:lnSpc>
                <a:spcPct val="95000"/>
              </a:lnSpc>
            </a:pPr>
            <a:endParaRPr lang="da-DK" sz="16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3656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EEB6E4-7E6C-7A48-B0AB-6CE58A90B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Opsummering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7693B7-9FE8-3747-9769-2F04021A3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har demokrati, fordi det er den mindst værste styreform</a:t>
            </a:r>
          </a:p>
          <a:p>
            <a:r>
              <a:rPr lang="da-DK" dirty="0"/>
              <a:t>Set i et historisk perspektiv er der fremgang for demokratiet </a:t>
            </a:r>
            <a:r>
              <a:rPr lang="da-DK" dirty="0" err="1"/>
              <a:t>worldwide</a:t>
            </a:r>
            <a:endParaRPr lang="da-DK" dirty="0"/>
          </a:p>
          <a:p>
            <a:r>
              <a:rPr lang="da-DK" dirty="0"/>
              <a:t>Der findes forskellige styreformer fra demokrati til autokrati og et mix af disse</a:t>
            </a:r>
          </a:p>
          <a:p>
            <a:r>
              <a:rPr lang="da-DK" dirty="0"/>
              <a:t> Bekymring globalt – stagnation siden 1989, </a:t>
            </a:r>
            <a:r>
              <a:rPr lang="da-DK" dirty="0" err="1"/>
              <a:t>fake</a:t>
            </a:r>
            <a:r>
              <a:rPr lang="da-DK" dirty="0"/>
              <a:t> </a:t>
            </a:r>
            <a:r>
              <a:rPr lang="da-DK" dirty="0" err="1"/>
              <a:t>news</a:t>
            </a:r>
            <a:endParaRPr lang="da-DK" dirty="0"/>
          </a:p>
          <a:p>
            <a:r>
              <a:rPr lang="da-DK" dirty="0"/>
              <a:t>Bekymring i Danmark – manglende transparens og kortene holdes tæt til magthaverne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768639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930</TotalTime>
  <Words>719</Words>
  <Application>Microsoft Macintosh PowerPoint</Application>
  <PresentationFormat>Widescreen</PresentationFormat>
  <Paragraphs>113</Paragraphs>
  <Slides>17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3" baseType="lpstr">
      <vt:lpstr>Arial</vt:lpstr>
      <vt:lpstr>Century Gothic</vt:lpstr>
      <vt:lpstr>Times New Roman</vt:lpstr>
      <vt:lpstr>Wingdings</vt:lpstr>
      <vt:lpstr>Wingdings 3</vt:lpstr>
      <vt:lpstr>Ion</vt:lpstr>
      <vt:lpstr>Demokrati i et komparativ perspektiv</vt:lpstr>
      <vt:lpstr>Credit to….</vt:lpstr>
      <vt:lpstr>Hvorfor demokrati</vt:lpstr>
      <vt:lpstr>Hvad er demokrati</vt:lpstr>
      <vt:lpstr>Hvad er demokrati</vt:lpstr>
      <vt:lpstr>Tredeling af magten</vt:lpstr>
      <vt:lpstr>Hvordan ser demokratiudviklingen ud i et historisk perspektiv?</vt:lpstr>
      <vt:lpstr>PowerPoint-præsentation</vt:lpstr>
      <vt:lpstr>PowerPoint-præsentation</vt:lpstr>
      <vt:lpstr>PowerPoint-præsentation</vt:lpstr>
      <vt:lpstr>Fremgang for demokratiet generelt, men er der grund til bekymring</vt:lpstr>
      <vt:lpstr>Bekymring i Danmark</vt:lpstr>
      <vt:lpstr>Hvordan ser dansk demokrati ud i forhold til andre lande </vt:lpstr>
      <vt:lpstr>PowerPoint-præsentation</vt:lpstr>
      <vt:lpstr>Hvad sker der i den tidlige beslutningsforberedelse?  </vt:lpstr>
      <vt:lpstr>PowerPoint-præsentation</vt:lpstr>
      <vt:lpstr>Opsummering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Demokrati i et komparativ perspektiv</dc:title>
  <dc:creator>Microsoft Office-bruger</dc:creator>
  <cp:lastModifiedBy>Microsoft Office-bruger</cp:lastModifiedBy>
  <cp:revision>10</cp:revision>
  <dcterms:created xsi:type="dcterms:W3CDTF">2021-11-06T17:20:55Z</dcterms:created>
  <dcterms:modified xsi:type="dcterms:W3CDTF">2021-11-08T04:56:08Z</dcterms:modified>
</cp:coreProperties>
</file>