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57" r:id="rId4"/>
    <p:sldId id="261" r:id="rId5"/>
    <p:sldId id="258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84"/>
  </p:normalViewPr>
  <p:slideViewPr>
    <p:cSldViewPr snapToGrid="0" snapToObjects="1">
      <p:cViewPr varScale="1">
        <p:scale>
          <a:sx n="112" d="100"/>
          <a:sy n="112" d="100"/>
        </p:scale>
        <p:origin x="5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12/15/20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12/15/20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280ADE-BB1E-9A43-AA59-A84EEC9393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7779" y="802299"/>
            <a:ext cx="8637073" cy="1655152"/>
          </a:xfrm>
        </p:spPr>
        <p:txBody>
          <a:bodyPr/>
          <a:lstStyle/>
          <a:p>
            <a:r>
              <a:rPr lang="da-DK" dirty="0"/>
              <a:t>Hvorfor religiøs?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F7B3468-C922-7449-9D56-DF8357D0C1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79" y="2571751"/>
            <a:ext cx="8637072" cy="2480310"/>
          </a:xfrm>
        </p:spPr>
        <p:txBody>
          <a:bodyPr>
            <a:normAutofit lnSpcReduction="10000"/>
          </a:bodyPr>
          <a:lstStyle/>
          <a:p>
            <a:r>
              <a:rPr lang="da-DK" sz="2000" dirty="0"/>
              <a:t>- Teorier der forsøger at forklare menneskers religiøsitet</a:t>
            </a:r>
            <a:br>
              <a:rPr lang="da-DK" dirty="0"/>
            </a:br>
            <a:endParaRPr lang="da-DK" dirty="0"/>
          </a:p>
          <a:p>
            <a:br>
              <a:rPr lang="da-DK" dirty="0"/>
            </a:br>
            <a:endParaRPr lang="da-DK" dirty="0"/>
          </a:p>
          <a:p>
            <a:br>
              <a:rPr lang="da-DK" dirty="0"/>
            </a:br>
            <a:r>
              <a:rPr lang="da-DK" sz="1400" dirty="0"/>
              <a:t>henvisning: </a:t>
            </a:r>
            <a:r>
              <a:rPr lang="da-DK" sz="1400" dirty="0" err="1"/>
              <a:t>Furseth</a:t>
            </a:r>
            <a:r>
              <a:rPr lang="da-DK" sz="1400" dirty="0"/>
              <a:t>, I. Og </a:t>
            </a:r>
            <a:r>
              <a:rPr lang="da-DK" sz="1400" dirty="0" err="1"/>
              <a:t>Repstad</a:t>
            </a:r>
            <a:r>
              <a:rPr lang="da-DK" sz="1400" dirty="0"/>
              <a:t>, P.: ”</a:t>
            </a:r>
            <a:r>
              <a:rPr lang="da-DK" sz="1400" i="1" dirty="0"/>
              <a:t>Religionssociologi. En introduktion</a:t>
            </a:r>
            <a:r>
              <a:rPr lang="da-DK" sz="1400" dirty="0"/>
              <a:t>”. Hans Reitzels Forlag 2007, s. 186-203. </a:t>
            </a:r>
            <a:r>
              <a:rPr lang="en-US" sz="1400" dirty="0"/>
              <a:t>Fra: </a:t>
            </a:r>
            <a:r>
              <a:rPr lang="da-DK" sz="1400" dirty="0"/>
              <a:t>Religion C s 246-248</a:t>
            </a:r>
          </a:p>
        </p:txBody>
      </p:sp>
    </p:spTree>
    <p:extLst>
      <p:ext uri="{BB962C8B-B14F-4D97-AF65-F5344CB8AC3E}">
        <p14:creationId xmlns:p14="http://schemas.microsoft.com/office/powerpoint/2010/main" val="892703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9D8D9E-2475-BE46-867F-EC398B180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Om  teorierne…..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282D460-BA69-2149-9114-1587E8F78D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Der er mange forskere, der har forsøgt at forklare, hvorfor </a:t>
            </a:r>
            <a:r>
              <a:rPr lang="da-DK" dirty="0" err="1"/>
              <a:t>msker</a:t>
            </a:r>
            <a:r>
              <a:rPr lang="da-DK" dirty="0"/>
              <a:t> er religiøse</a:t>
            </a:r>
          </a:p>
          <a:p>
            <a:pPr lvl="1"/>
            <a:r>
              <a:rPr lang="da-DK" dirty="0"/>
              <a:t>hjerneforskere</a:t>
            </a:r>
          </a:p>
          <a:p>
            <a:pPr lvl="1"/>
            <a:r>
              <a:rPr lang="da-DK" dirty="0"/>
              <a:t>evolutionsforskere</a:t>
            </a:r>
          </a:p>
          <a:p>
            <a:pPr lvl="1"/>
            <a:r>
              <a:rPr lang="da-DK" dirty="0"/>
              <a:t>religionsfænomenologer</a:t>
            </a:r>
          </a:p>
          <a:p>
            <a:r>
              <a:rPr lang="da-DK" dirty="0"/>
              <a:t>Teorierne i denne præsentation er hovedsageligt fra religionssociologer – og en enkelt økonom</a:t>
            </a:r>
          </a:p>
          <a:p>
            <a:r>
              <a:rPr lang="da-DK" dirty="0"/>
              <a:t>Teorierne er gråzoner, og det kan sagtens være at to teorier er lige meningsfulde i en given analyse</a:t>
            </a:r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6E93DFA8-846E-F440-BA72-D966079A9F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0762" y="158169"/>
            <a:ext cx="1284082" cy="12927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461977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D597B8-F25B-3441-AA31-7AD3D9FB5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Deprivationsteori </a:t>
            </a:r>
            <a:br>
              <a:rPr lang="da-DK" dirty="0"/>
            </a:br>
            <a:r>
              <a:rPr lang="da-DK" dirty="0"/>
              <a:t>- jeg mangler noget andre har </a:t>
            </a:r>
            <a:br>
              <a:rPr lang="da-DK" dirty="0"/>
            </a:b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775AA45-C54B-B24F-9AAB-3A06C201E5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da-DK" dirty="0"/>
              <a:t>Religion som erstatning for en utilfredsstillende mangelsituation (deprivation)</a:t>
            </a:r>
          </a:p>
          <a:p>
            <a:pPr lvl="0"/>
            <a:r>
              <a:rPr lang="da-DK" dirty="0"/>
              <a:t>Charles </a:t>
            </a:r>
            <a:r>
              <a:rPr lang="da-DK" dirty="0" err="1"/>
              <a:t>Glocks</a:t>
            </a:r>
            <a:r>
              <a:rPr lang="da-DK" dirty="0"/>
              <a:t> opstiller fem former for deprivation:</a:t>
            </a:r>
          </a:p>
          <a:p>
            <a:pPr lvl="1"/>
            <a:r>
              <a:rPr lang="da-DK" dirty="0"/>
              <a:t>økonomisk deprivation – fattigdom</a:t>
            </a:r>
          </a:p>
          <a:p>
            <a:pPr lvl="1"/>
            <a:r>
              <a:rPr lang="da-DK" dirty="0"/>
              <a:t>social deprivation – følelsen af at stå uden for samfundet, at være anderledes end hvad samfundet ønsker/samfundets konversioner</a:t>
            </a:r>
          </a:p>
          <a:p>
            <a:pPr lvl="1"/>
            <a:r>
              <a:rPr lang="da-DK" dirty="0"/>
              <a:t>organisk deprivation – sygdom og handicap og ønsket om at blive rask</a:t>
            </a:r>
          </a:p>
          <a:p>
            <a:pPr lvl="1"/>
            <a:r>
              <a:rPr lang="da-DK" dirty="0"/>
              <a:t>etisk deprivation – oplevelsen af enten A) ens egne værdier ikke slår til I samfundet eller </a:t>
            </a:r>
            <a:br>
              <a:rPr lang="da-DK" dirty="0"/>
            </a:br>
            <a:r>
              <a:rPr lang="da-DK" dirty="0"/>
              <a:t>B) samfundets værdier opleves som forkerte</a:t>
            </a:r>
          </a:p>
          <a:p>
            <a:pPr lvl="1"/>
            <a:r>
              <a:rPr lang="da-DK" dirty="0"/>
              <a:t>psykisk deprivation – ikke psykisk rask og derfor mangler mening med livet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7C730A3-9367-A942-B665-1F2344D9329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12" t="4869" r="1336" b="27761"/>
          <a:stretch/>
        </p:blipFill>
        <p:spPr bwMode="auto">
          <a:xfrm>
            <a:off x="6715125" y="236682"/>
            <a:ext cx="5329238" cy="7562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480455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D597B8-F25B-3441-AA31-7AD3D9FB5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Deprivationsteori - fortsat</a:t>
            </a:r>
            <a:br>
              <a:rPr lang="da-DK" dirty="0"/>
            </a:b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775AA45-C54B-B24F-9AAB-3A06C201E5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dirty="0"/>
              <a:t>Fælles for deprivationsformerne er, at man føler en mangel i </a:t>
            </a:r>
            <a:br>
              <a:rPr lang="da-DK" dirty="0"/>
            </a:br>
            <a:r>
              <a:rPr lang="da-DK" dirty="0"/>
              <a:t>forhold til andre mennesker – man mangler noget andre har!</a:t>
            </a:r>
          </a:p>
          <a:p>
            <a:pPr lvl="0"/>
            <a:r>
              <a:rPr lang="da-DK" dirty="0"/>
              <a:t>Deprivation er altid relativ – altså det er forskelligt hvornår </a:t>
            </a:r>
            <a:br>
              <a:rPr lang="da-DK" dirty="0"/>
            </a:br>
            <a:r>
              <a:rPr lang="da-DK" dirty="0"/>
              <a:t>en person føler sig depriveret</a:t>
            </a:r>
          </a:p>
          <a:p>
            <a:pPr lvl="0"/>
            <a:r>
              <a:rPr lang="da-DK" dirty="0"/>
              <a:t>Dvs. den oplevede følelse af krise/deprivation der giver det </a:t>
            </a:r>
            <a:br>
              <a:rPr lang="da-DK" dirty="0"/>
            </a:br>
            <a:r>
              <a:rPr lang="da-DK" dirty="0"/>
              <a:t>religiøse engagement (det er ikke religionen i sig selv, der </a:t>
            </a:r>
            <a:br>
              <a:rPr lang="da-DK" dirty="0"/>
            </a:br>
            <a:r>
              <a:rPr lang="da-DK" dirty="0"/>
              <a:t>giver tilknytningen til religionen)</a:t>
            </a:r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13D9CFCA-1A48-CC48-8639-EDF5AB1BF4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9939" y="1283416"/>
            <a:ext cx="2624915" cy="37861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8998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4BCAB2-0519-4B41-B0A2-4F6F21924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Socialisationsteori – det er et spørgsmål om opdragelse og påvirkning</a:t>
            </a:r>
            <a:br>
              <a:rPr lang="da-DK" dirty="0"/>
            </a:b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852FAB2-19C4-7140-B7EC-FBF2AA16A1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dirty="0"/>
              <a:t>Mennesket opdrages ind i religionen</a:t>
            </a:r>
          </a:p>
          <a:p>
            <a:pPr lvl="0"/>
            <a:r>
              <a:rPr lang="da-DK" dirty="0"/>
              <a:t>Mennesket bliver påvirket af det sociale miljø og de værdier det vokser op i</a:t>
            </a:r>
          </a:p>
          <a:p>
            <a:pPr lvl="0"/>
            <a:r>
              <a:rPr lang="da-DK" dirty="0"/>
              <a:t>Gennem socialisering lærer mennesket hvad der er rigtigt og forkert, og identificerer sig med deres rollemodeller og overtager derved deres normer og værdier</a:t>
            </a:r>
          </a:p>
          <a:p>
            <a:pPr lvl="0"/>
            <a:r>
              <a:rPr lang="da-DK" dirty="0"/>
              <a:t>Der skelnes mellem to typer af socialisation</a:t>
            </a:r>
          </a:p>
          <a:p>
            <a:pPr lvl="1"/>
            <a:r>
              <a:rPr lang="da-DK" dirty="0"/>
              <a:t>primær socialisation – den der foregår tidligt i livet i familien</a:t>
            </a:r>
          </a:p>
          <a:p>
            <a:pPr lvl="1"/>
            <a:r>
              <a:rPr lang="da-DK" dirty="0"/>
              <a:t>sekundær socialisation – den der foregår uden for familien: </a:t>
            </a:r>
            <a:br>
              <a:rPr lang="da-DK" dirty="0"/>
            </a:br>
            <a:r>
              <a:rPr lang="da-DK" dirty="0"/>
              <a:t>skole, uddannelse, arbejdsplads osv. senere i livet i andre grupper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8F3A19AE-8BBC-E44F-86CD-CAF4F3BFA5D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64"/>
          <a:stretch/>
        </p:blipFill>
        <p:spPr bwMode="auto">
          <a:xfrm>
            <a:off x="8343900" y="4049310"/>
            <a:ext cx="2868117" cy="190987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6625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A156DD-8668-DA43-AFB0-9A1D73A7F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rationelle valg </a:t>
            </a:r>
            <a:br>
              <a:rPr lang="da-DK" dirty="0"/>
            </a:br>
            <a:r>
              <a:rPr lang="da-DK" dirty="0"/>
              <a:t>– bevidst  tilvalg for at opnå fordele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B951471-DF41-3948-A939-603D9DD14D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da-DK" dirty="0"/>
              <a:t>Religiøsitet er noget mennesker vælger bevidst, for at opnå fordele eller færrest udfordringer</a:t>
            </a:r>
          </a:p>
          <a:p>
            <a:pPr lvl="0"/>
            <a:r>
              <a:rPr lang="da-DK" dirty="0"/>
              <a:t>Inspireret af markedsøkonomiske teorier anses mennesket som et rationelt væsen, der handler ud fra personlig vinding.  Altså mennesket vælger religiøsitet efter hvad, der gavner </a:t>
            </a:r>
            <a:r>
              <a:rPr lang="da-DK" dirty="0" err="1"/>
              <a:t>msket</a:t>
            </a:r>
            <a:r>
              <a:rPr lang="da-DK" dirty="0"/>
              <a:t> mest.</a:t>
            </a:r>
          </a:p>
          <a:p>
            <a:pPr lvl="0"/>
            <a:r>
              <a:rPr lang="da-DK" dirty="0" err="1"/>
              <a:t>Rodney</a:t>
            </a:r>
            <a:r>
              <a:rPr lang="da-DK" dirty="0"/>
              <a:t> Stark: religiøs økonomi –&gt; </a:t>
            </a:r>
            <a:r>
              <a:rPr lang="da-DK" dirty="0" err="1"/>
              <a:t>msker</a:t>
            </a:r>
            <a:r>
              <a:rPr lang="da-DK" dirty="0"/>
              <a:t> søger det religiøse tilbud, der giver det største udbytte. </a:t>
            </a: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49533D1B-35C1-9346-AD83-31A4A0702E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3559" y="167829"/>
            <a:ext cx="1011295" cy="15275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309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BC6830-8C2E-CD42-A1E1-2525EF380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mening/tilknytning </a:t>
            </a:r>
            <a:br>
              <a:rPr lang="da-DK" dirty="0"/>
            </a:br>
            <a:r>
              <a:rPr lang="da-DK" dirty="0"/>
              <a:t>– religion giver mening i rodet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96B5E4B5-1C84-5046-A03B-AF3411CCA4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da-DK" dirty="0"/>
              <a:t>Mennesker søger efter mening med livets kaos, og religion leverer den mening og orden som der søges</a:t>
            </a:r>
          </a:p>
          <a:p>
            <a:pPr lvl="0"/>
            <a:r>
              <a:rPr lang="da-DK" dirty="0"/>
              <a:t>Mennesket har overskud (modsat depravationsteorien!) og er aktivt søgende efter mening</a:t>
            </a:r>
          </a:p>
          <a:p>
            <a:pPr lvl="0"/>
            <a:r>
              <a:rPr lang="da-DK" dirty="0"/>
              <a:t>Denne søgen kan ske på to planer:</a:t>
            </a:r>
          </a:p>
          <a:p>
            <a:pPr lvl="1"/>
            <a:r>
              <a:rPr lang="da-DK" dirty="0"/>
              <a:t>personligt – svar på eksistentielle spørgsmål</a:t>
            </a:r>
          </a:p>
          <a:p>
            <a:pPr lvl="1"/>
            <a:r>
              <a:rPr lang="da-DK" dirty="0"/>
              <a:t>socialt – tilknytning til gruppen skaber meningsfuldhed</a:t>
            </a:r>
          </a:p>
          <a:p>
            <a:pPr lvl="0"/>
            <a:r>
              <a:rPr lang="da-DK" dirty="0"/>
              <a:t>Religionen ses altså som svar på en fragmenteret og meningsløs tilværelse </a:t>
            </a:r>
            <a:br>
              <a:rPr lang="da-DK" dirty="0"/>
            </a:br>
            <a:r>
              <a:rPr lang="da-DK" dirty="0"/>
              <a:t>– religionen skaber svar og giver fællesskab/social tilknytning</a:t>
            </a:r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8743B355-F2C7-B34B-B545-4482FACCC4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6875" y="3429000"/>
            <a:ext cx="2266950" cy="22669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6909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Gal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Galleri</Template>
  <TotalTime>59</TotalTime>
  <Words>526</Words>
  <Application>Microsoft Macintosh PowerPoint</Application>
  <PresentationFormat>Widescreen</PresentationFormat>
  <Paragraphs>41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0" baseType="lpstr">
      <vt:lpstr>Arial</vt:lpstr>
      <vt:lpstr>Gill Sans MT</vt:lpstr>
      <vt:lpstr>Galleri</vt:lpstr>
      <vt:lpstr>Hvorfor religiøs?</vt:lpstr>
      <vt:lpstr>Om  teorierne…..</vt:lpstr>
      <vt:lpstr>Deprivationsteori  - jeg mangler noget andre har  </vt:lpstr>
      <vt:lpstr>Deprivationsteori - fortsat </vt:lpstr>
      <vt:lpstr>Socialisationsteori – det er et spørgsmål om opdragelse og påvirkning </vt:lpstr>
      <vt:lpstr>rationelle valg  – bevidst  tilvalg for at opnå fordele</vt:lpstr>
      <vt:lpstr>mening/tilknytning  – religion giver mening i rodet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Hvorfor religiøs?</dc:title>
  <dc:creator>Signe Stenbak Olsen</dc:creator>
  <cp:lastModifiedBy>Signe Stenbak Olsen</cp:lastModifiedBy>
  <cp:revision>16</cp:revision>
  <dcterms:created xsi:type="dcterms:W3CDTF">2020-12-15T15:28:02Z</dcterms:created>
  <dcterms:modified xsi:type="dcterms:W3CDTF">2020-12-15T16:30:31Z</dcterms:modified>
</cp:coreProperties>
</file>