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4" r:id="rId6"/>
    <p:sldId id="269" r:id="rId7"/>
    <p:sldId id="268" r:id="rId8"/>
    <p:sldId id="271" r:id="rId9"/>
    <p:sldId id="272" r:id="rId10"/>
    <p:sldId id="273" r:id="rId11"/>
  </p:sldIdLst>
  <p:sldSz cx="12192000" cy="6858000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emlayout 2 - Markerin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84" autoAdjust="0"/>
    <p:restoredTop sz="94660"/>
  </p:normalViewPr>
  <p:slideViewPr>
    <p:cSldViewPr snapToGrid="0">
      <p:cViewPr varScale="1">
        <p:scale>
          <a:sx n="127" d="100"/>
          <a:sy n="127" d="100"/>
        </p:scale>
        <p:origin x="480" y="17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a-DK"/>
              <a:t>Klik for at redigere i master</a:t>
            </a:r>
          </a:p>
        </p:txBody>
      </p:sp>
      <p:sp>
        <p:nvSpPr>
          <p:cNvPr id="3" name="Und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i master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66D969-8EF7-491E-B6F6-A493DAE5C9B2}" type="datetimeFigureOut">
              <a:rPr lang="da-DK" smtClean="0"/>
              <a:t>18.09.2023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D6D385-A4DA-4AF5-A15C-7F5013146319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7063092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66D969-8EF7-491E-B6F6-A493DAE5C9B2}" type="datetimeFigureOut">
              <a:rPr lang="da-DK" smtClean="0"/>
              <a:t>18.09.2023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D6D385-A4DA-4AF5-A15C-7F5013146319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9767370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66D969-8EF7-491E-B6F6-A493DAE5C9B2}" type="datetimeFigureOut">
              <a:rPr lang="da-DK" smtClean="0"/>
              <a:t>18.09.2023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D6D385-A4DA-4AF5-A15C-7F5013146319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8903410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66D969-8EF7-491E-B6F6-A493DAE5C9B2}" type="datetimeFigureOut">
              <a:rPr lang="da-DK" smtClean="0"/>
              <a:t>18.09.2023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D6D385-A4DA-4AF5-A15C-7F5013146319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4884524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a-DK"/>
              <a:t>Klik for at redigere i master</a:t>
            </a:r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i master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66D969-8EF7-491E-B6F6-A493DAE5C9B2}" type="datetimeFigureOut">
              <a:rPr lang="da-DK" smtClean="0"/>
              <a:t>18.09.2023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D6D385-A4DA-4AF5-A15C-7F5013146319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5681209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66D969-8EF7-491E-B6F6-A493DAE5C9B2}" type="datetimeFigureOut">
              <a:rPr lang="da-DK" smtClean="0"/>
              <a:t>18.09.2023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D6D385-A4DA-4AF5-A15C-7F5013146319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4178343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i master</a:t>
            </a:r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teks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i master</a:t>
            </a:r>
          </a:p>
        </p:txBody>
      </p:sp>
      <p:sp>
        <p:nvSpPr>
          <p:cNvPr id="6" name="Pladsholder til indhold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7" name="Pladsholder til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66D969-8EF7-491E-B6F6-A493DAE5C9B2}" type="datetimeFigureOut">
              <a:rPr lang="da-DK" smtClean="0"/>
              <a:t>18.09.2023</a:t>
            </a:fld>
            <a:endParaRPr lang="da-DK"/>
          </a:p>
        </p:txBody>
      </p:sp>
      <p:sp>
        <p:nvSpPr>
          <p:cNvPr id="8" name="Pladsholder til sidefod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slide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D6D385-A4DA-4AF5-A15C-7F5013146319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2073453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66D969-8EF7-491E-B6F6-A493DAE5C9B2}" type="datetimeFigureOut">
              <a:rPr lang="da-DK" smtClean="0"/>
              <a:t>18.09.2023</a:t>
            </a:fld>
            <a:endParaRPr lang="da-DK"/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sli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D6D385-A4DA-4AF5-A15C-7F5013146319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2972105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66D969-8EF7-491E-B6F6-A493DAE5C9B2}" type="datetimeFigureOut">
              <a:rPr lang="da-DK" smtClean="0"/>
              <a:t>18.09.2023</a:t>
            </a:fld>
            <a:endParaRPr lang="da-DK"/>
          </a:p>
        </p:txBody>
      </p:sp>
      <p:sp>
        <p:nvSpPr>
          <p:cNvPr id="3" name="Pladsholder til sidefod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D6D385-A4DA-4AF5-A15C-7F5013146319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595780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i master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i master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66D969-8EF7-491E-B6F6-A493DAE5C9B2}" type="datetimeFigureOut">
              <a:rPr lang="da-DK" smtClean="0"/>
              <a:t>18.09.2023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D6D385-A4DA-4AF5-A15C-7F5013146319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2129908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i master</a:t>
            </a:r>
          </a:p>
        </p:txBody>
      </p:sp>
      <p:sp>
        <p:nvSpPr>
          <p:cNvPr id="3" name="Pladsholder til billed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i master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66D969-8EF7-491E-B6F6-A493DAE5C9B2}" type="datetimeFigureOut">
              <a:rPr lang="da-DK" smtClean="0"/>
              <a:t>18.09.2023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D6D385-A4DA-4AF5-A15C-7F5013146319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281402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51000"/>
            <a:lum/>
          </a:blip>
          <a:srcRect/>
          <a:stretch>
            <a:fillRect l="-3000" r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66D969-8EF7-491E-B6F6-A493DAE5C9B2}" type="datetimeFigureOut">
              <a:rPr lang="da-DK" smtClean="0"/>
              <a:t>18.09.2023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D6D385-A4DA-4AF5-A15C-7F5013146319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4898440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hyperlink" Target="http://youtu.be/qa3xGtYt5Xk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da-DK" sz="8800" b="1" dirty="0">
                <a:latin typeface="Franklin Gothic Heavy" panose="020B0903020102020204" pitchFamily="34" charset="0"/>
              </a:rPr>
              <a:t>Fundamentalisme</a:t>
            </a:r>
          </a:p>
        </p:txBody>
      </p:sp>
      <p:sp>
        <p:nvSpPr>
          <p:cNvPr id="3" name="Und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787082"/>
          </a:xfrm>
        </p:spPr>
        <p:txBody>
          <a:bodyPr/>
          <a:lstStyle/>
          <a:p>
            <a:r>
              <a:rPr lang="da-DK" b="1" dirty="0" err="1"/>
              <a:t>Powerpoint</a:t>
            </a:r>
            <a:r>
              <a:rPr lang="da-DK" b="1" dirty="0"/>
              <a:t> baseret på ”Fundamentalisme i kristendom og Islam” af Hanne </a:t>
            </a:r>
            <a:r>
              <a:rPr lang="da-DK" b="1" dirty="0" err="1"/>
              <a:t>Følner</a:t>
            </a:r>
            <a:r>
              <a:rPr lang="da-DK" b="1" dirty="0"/>
              <a:t> og Bente Lund, systime 2008, s. 11 – 13 + s. 21 – 29.</a:t>
            </a:r>
          </a:p>
        </p:txBody>
      </p:sp>
    </p:spTree>
    <p:extLst>
      <p:ext uri="{BB962C8B-B14F-4D97-AF65-F5344CB8AC3E}">
        <p14:creationId xmlns:p14="http://schemas.microsoft.com/office/powerpoint/2010/main" val="288508101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solidFill>
            <a:schemeClr val="bg2"/>
          </a:solidFill>
        </p:spPr>
        <p:txBody>
          <a:bodyPr/>
          <a:lstStyle/>
          <a:p>
            <a:r>
              <a:rPr lang="da-DK" dirty="0"/>
              <a:t>Hvorfor vælger folk at blive fundamentalister?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solidFill>
            <a:schemeClr val="bg2"/>
          </a:solidFill>
        </p:spPr>
        <p:txBody>
          <a:bodyPr>
            <a:normAutofit/>
          </a:bodyPr>
          <a:lstStyle/>
          <a:p>
            <a:r>
              <a:rPr lang="da-DK" kern="50" dirty="0">
                <a:effectLst/>
              </a:rPr>
              <a:t>Det senmoderne samfunds brud med traditionerne skaber usikkerhed, rodløshed, tvivl, angst og ensomhed.</a:t>
            </a:r>
          </a:p>
          <a:p>
            <a:pPr marL="0" indent="0">
              <a:buNone/>
            </a:pPr>
            <a:r>
              <a:rPr lang="da-DK" kern="50" dirty="0">
                <a:effectLst/>
              </a:rPr>
              <a:t> </a:t>
            </a:r>
          </a:p>
          <a:p>
            <a:r>
              <a:rPr lang="da-DK" kern="50" dirty="0">
                <a:effectLst/>
              </a:rPr>
              <a:t>Hvis alt er ”lige godt”, kan det hele opfattes som ligegyldigt, og det kan være vanskeligt at finde mening med tilværelsen. </a:t>
            </a:r>
          </a:p>
          <a:p>
            <a:endParaRPr lang="da-DK" kern="50" dirty="0">
              <a:effectLst/>
            </a:endParaRPr>
          </a:p>
          <a:p>
            <a:r>
              <a:rPr lang="da-DK" kern="50" dirty="0"/>
              <a:t>Fundamentalistiske bevægelser tilbyder bl.a. simple svar, fællesskab, identitet, mening med tilværelsen, tryghed og oplevelsen af at være særligt udvalgt. </a:t>
            </a:r>
          </a:p>
        </p:txBody>
      </p:sp>
    </p:spTree>
    <p:extLst>
      <p:ext uri="{BB962C8B-B14F-4D97-AF65-F5344CB8AC3E}">
        <p14:creationId xmlns:p14="http://schemas.microsoft.com/office/powerpoint/2010/main" val="2726852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solidFill>
            <a:schemeClr val="bg2"/>
          </a:solidFill>
        </p:spPr>
        <p:txBody>
          <a:bodyPr/>
          <a:lstStyle/>
          <a:p>
            <a:r>
              <a:rPr lang="da-DK" b="1" dirty="0"/>
              <a:t>Baggrunden for begrebet ”Fundamentalisme”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solidFill>
            <a:schemeClr val="bg2"/>
          </a:solidFill>
        </p:spPr>
        <p:txBody>
          <a:bodyPr/>
          <a:lstStyle/>
          <a:p>
            <a:r>
              <a:rPr lang="da-DK" dirty="0"/>
              <a:t>Lanceret af amerikansk journalist i 1920.</a:t>
            </a:r>
          </a:p>
          <a:p>
            <a:r>
              <a:rPr lang="da-DK" dirty="0"/>
              <a:t>Blev oprindeligt brugt om ”</a:t>
            </a:r>
            <a:r>
              <a:rPr lang="da-DK" i="1" dirty="0"/>
              <a:t>den form for kristendom, hvis tilhængere fastholdt en række kristne trosforestillinger som </a:t>
            </a:r>
            <a:r>
              <a:rPr lang="da-DK" b="1" i="1" dirty="0"/>
              <a:t>fundamentale</a:t>
            </a:r>
            <a:r>
              <a:rPr lang="da-DK" i="1" dirty="0"/>
              <a:t> og bogstaveligt sande og insisterede på Bibelens ufejlbarlighed</a:t>
            </a:r>
            <a:r>
              <a:rPr lang="da-DK" dirty="0"/>
              <a:t>”.</a:t>
            </a:r>
          </a:p>
          <a:p>
            <a:r>
              <a:rPr lang="da-DK" dirty="0"/>
              <a:t> Bruges i dag om kristne, der opfatter Bibelens ord bogstaveligt og har et kritisk syn på den moderne, sekulære kultur.</a:t>
            </a:r>
          </a:p>
          <a:p>
            <a:r>
              <a:rPr lang="da-DK" dirty="0"/>
              <a:t>Begyndte først efter </a:t>
            </a:r>
            <a:r>
              <a:rPr lang="da-DK" dirty="0" err="1"/>
              <a:t>ca</a:t>
            </a:r>
            <a:r>
              <a:rPr lang="da-DK" dirty="0"/>
              <a:t> 1979 også at blive brugt om visse ikke-kristne grupper. </a:t>
            </a:r>
          </a:p>
        </p:txBody>
      </p:sp>
    </p:spTree>
    <p:extLst>
      <p:ext uri="{BB962C8B-B14F-4D97-AF65-F5344CB8AC3E}">
        <p14:creationId xmlns:p14="http://schemas.microsoft.com/office/powerpoint/2010/main" val="30447481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solidFill>
            <a:schemeClr val="bg2"/>
          </a:solidFill>
        </p:spPr>
        <p:txBody>
          <a:bodyPr>
            <a:noAutofit/>
          </a:bodyPr>
          <a:lstStyle/>
          <a:p>
            <a:r>
              <a:rPr lang="da-DK" sz="5400" b="1" dirty="0"/>
              <a:t>I hverdagssproget og som fagbegreb</a:t>
            </a:r>
          </a:p>
        </p:txBody>
      </p:sp>
      <p:graphicFrame>
        <p:nvGraphicFramePr>
          <p:cNvPr id="4" name="Pladsholder til indhold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67668248"/>
              </p:ext>
            </p:extLst>
          </p:nvPr>
        </p:nvGraphicFramePr>
        <p:xfrm>
          <a:off x="838200" y="1825625"/>
          <a:ext cx="10515600" cy="4511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57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257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da-DK" sz="4400" dirty="0"/>
                        <a:t>Hverdagssprog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sz="4400" dirty="0"/>
                        <a:t>Fagbegreb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a-DK" sz="2000" dirty="0"/>
                        <a:t>To almindelige opfattelser: </a:t>
                      </a:r>
                      <a:endParaRPr lang="da-DK" sz="2000" baseline="0" dirty="0"/>
                    </a:p>
                    <a:p>
                      <a:endParaRPr lang="da-DK" sz="2000" baseline="0" dirty="0"/>
                    </a:p>
                    <a:p>
                      <a:r>
                        <a:rPr lang="da-DK" sz="2000" baseline="0" dirty="0"/>
                        <a:t>1. Umoderne, gammeldags, primitivt og tilbagestående religion baseret på overtro, som dyrkes af uvidende, uuddannede mennesker.</a:t>
                      </a:r>
                    </a:p>
                    <a:p>
                      <a:endParaRPr lang="da-DK" sz="2000" baseline="0" dirty="0"/>
                    </a:p>
                    <a:p>
                      <a:r>
                        <a:rPr lang="da-DK" sz="2000" baseline="0" dirty="0"/>
                        <a:t>2. Fanatisk og voldelig form for religion. Denne betydning knyttes oftest til Islam. </a:t>
                      </a:r>
                    </a:p>
                    <a:p>
                      <a:endParaRPr lang="da-DK" sz="2000" baseline="0" dirty="0"/>
                    </a:p>
                    <a:p>
                      <a:r>
                        <a:rPr lang="da-DK" sz="2000" baseline="0" dirty="0"/>
                        <a:t>I hverdagssproget bruges fundamentalisme næsten altid følelsesladet, og ofte så negativt, at det nærmer sig et skældsord. </a:t>
                      </a:r>
                      <a:endParaRPr lang="da-DK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sz="2000" dirty="0"/>
                        <a:t>Kan problematiseres som fagbegreb, fordi det bruges så negativt i hverdagssproget. </a:t>
                      </a:r>
                    </a:p>
                    <a:p>
                      <a:endParaRPr lang="da-DK" sz="2000" dirty="0"/>
                    </a:p>
                    <a:p>
                      <a:r>
                        <a:rPr lang="da-DK" sz="2000" dirty="0"/>
                        <a:t>Bruges om antisekulære og antipluralistiske bevægelser, der fører en </a:t>
                      </a:r>
                      <a:r>
                        <a:rPr lang="da-DK" sz="2000" b="1" i="1" dirty="0"/>
                        <a:t>aktiv kamp </a:t>
                      </a:r>
                      <a:r>
                        <a:rPr lang="da-DK" sz="2000" dirty="0"/>
                        <a:t>mod det moderne, sekulariserede samfund. </a:t>
                      </a:r>
                    </a:p>
                    <a:p>
                      <a:endParaRPr lang="da-DK" sz="2000" dirty="0"/>
                    </a:p>
                    <a:p>
                      <a:r>
                        <a:rPr lang="da-DK" sz="2000" dirty="0"/>
                        <a:t>Målet for fundamentalistiske grupper er at forsvare og styrke religionens</a:t>
                      </a:r>
                      <a:r>
                        <a:rPr lang="da-DK" sz="2000" baseline="0" dirty="0"/>
                        <a:t> betydning, og på længere sigt skabe en </a:t>
                      </a:r>
                      <a:r>
                        <a:rPr lang="da-DK" sz="2000" baseline="0" dirty="0" err="1"/>
                        <a:t>afsekulariseret</a:t>
                      </a:r>
                      <a:r>
                        <a:rPr lang="da-DK" sz="2000" baseline="0" dirty="0"/>
                        <a:t> verden, hvor religion er fundament og centrum. </a:t>
                      </a:r>
                      <a:endParaRPr lang="da-DK" sz="2000" dirty="0"/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645227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solidFill>
            <a:schemeClr val="bg2"/>
          </a:solidFill>
        </p:spPr>
        <p:txBody>
          <a:bodyPr>
            <a:normAutofit/>
          </a:bodyPr>
          <a:lstStyle/>
          <a:p>
            <a:r>
              <a:rPr lang="da-DK" sz="6000" b="1" dirty="0"/>
              <a:t>Fundamentalismens opståen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solidFill>
            <a:schemeClr val="bg2"/>
          </a:solidFill>
        </p:spPr>
        <p:txBody>
          <a:bodyPr>
            <a:normAutofit fontScale="85000" lnSpcReduction="20000"/>
          </a:bodyPr>
          <a:lstStyle/>
          <a:p>
            <a:r>
              <a:rPr lang="da-DK" dirty="0"/>
              <a:t>Opstod i begyndelsen af 1900-tallet som en reaktion på moderniteten, men har især vundet indpas de sidste 30 – 40 år.  </a:t>
            </a:r>
          </a:p>
          <a:p>
            <a:pPr marL="0" indent="0">
              <a:buNone/>
            </a:pPr>
            <a:endParaRPr lang="da-DK" dirty="0"/>
          </a:p>
          <a:p>
            <a:r>
              <a:rPr lang="da-DK" dirty="0"/>
              <a:t>At bevægelserne er </a:t>
            </a:r>
            <a:r>
              <a:rPr lang="da-DK" b="1" i="1" dirty="0"/>
              <a:t>antisekulære</a:t>
            </a:r>
            <a:r>
              <a:rPr lang="da-DK" dirty="0"/>
              <a:t> betyder, at de er imod sekulariseringen, dvs. både adskillelse af kirke og stat, men også at videnskab har erstattet religion som forklaringsmodel, og religion er blevet et individuelt valg. </a:t>
            </a:r>
          </a:p>
          <a:p>
            <a:pPr marL="0" indent="0">
              <a:buNone/>
            </a:pPr>
            <a:endParaRPr lang="da-DK" dirty="0"/>
          </a:p>
          <a:p>
            <a:r>
              <a:rPr lang="da-DK" dirty="0"/>
              <a:t>At bevægelserne er </a:t>
            </a:r>
            <a:r>
              <a:rPr lang="da-DK" b="1" i="1" dirty="0"/>
              <a:t>antipluralistiske</a:t>
            </a:r>
            <a:r>
              <a:rPr lang="da-DK" dirty="0"/>
              <a:t> betyder, at de ikke ønsker et samfund med mange forskellige religioner og værdier, men et enhedssamfund baseret på deres egen religion.</a:t>
            </a:r>
          </a:p>
          <a:p>
            <a:pPr marL="0" indent="0">
              <a:buNone/>
            </a:pPr>
            <a:endParaRPr lang="da-DK" dirty="0"/>
          </a:p>
          <a:p>
            <a:r>
              <a:rPr lang="da-DK" dirty="0"/>
              <a:t>Selv om fundamentalismen er en reaktion mod moderniteten benytter fundamentalistiske bevægelser sig af bl.a. moderne kommunikationsmidler.</a:t>
            </a:r>
          </a:p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6723966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solidFill>
            <a:schemeClr val="bg2"/>
          </a:solidFill>
        </p:spPr>
        <p:txBody>
          <a:bodyPr>
            <a:normAutofit/>
          </a:bodyPr>
          <a:lstStyle/>
          <a:p>
            <a:r>
              <a:rPr lang="da-DK" b="1" dirty="0"/>
              <a:t>Religiøse ideer og virkelighedsopfattelse </a:t>
            </a:r>
            <a:br>
              <a:rPr lang="da-DK" dirty="0"/>
            </a:br>
            <a:r>
              <a:rPr lang="da-DK" sz="3200" dirty="0"/>
              <a:t>– fællestræk blandt fundamentalistiske grupper</a:t>
            </a:r>
            <a:endParaRPr lang="da-DK" dirty="0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solidFill>
            <a:schemeClr val="bg2"/>
          </a:solidFill>
        </p:spPr>
        <p:txBody>
          <a:bodyPr>
            <a:normAutofit fontScale="92500" lnSpcReduction="20000"/>
          </a:bodyPr>
          <a:lstStyle/>
          <a:p>
            <a:r>
              <a:rPr lang="da-DK" dirty="0"/>
              <a:t>De religiøse skrifter, og evt. også den religiøse tradition, ses som ufejlbarlig. Gud selv ses som forfatteren. </a:t>
            </a:r>
          </a:p>
          <a:p>
            <a:pPr lvl="1"/>
            <a:r>
              <a:rPr lang="da-DK" dirty="0"/>
              <a:t>Dette træk ses dog også hos nogle ikke-fundamentalistiske grupper. </a:t>
            </a:r>
          </a:p>
          <a:p>
            <a:pPr marL="457200" lvl="1" indent="0">
              <a:buNone/>
            </a:pPr>
            <a:endParaRPr lang="da-DK" dirty="0"/>
          </a:p>
          <a:p>
            <a:r>
              <a:rPr lang="da-DK" dirty="0"/>
              <a:t>Ser sig selv som forkæmpere for religionen i oprindelig og ”ren” form, og er som sådan traditionalister. </a:t>
            </a:r>
          </a:p>
          <a:p>
            <a:pPr lvl="1"/>
            <a:r>
              <a:rPr lang="da-DK" dirty="0"/>
              <a:t>I praksis er der dog tale om nytolkning, bl.a. fordi bevægelserne selektivt vægter visse træk frem for andre. </a:t>
            </a:r>
          </a:p>
          <a:p>
            <a:pPr marL="457200" lvl="1" indent="0">
              <a:buNone/>
            </a:pPr>
            <a:endParaRPr lang="da-DK" dirty="0"/>
          </a:p>
          <a:p>
            <a:r>
              <a:rPr lang="da-DK" dirty="0"/>
              <a:t>Afviser de traditionelle religiøse institutioner og lærdes tolkning af religionen til fordel for deres egen. </a:t>
            </a:r>
          </a:p>
          <a:p>
            <a:pPr lvl="1"/>
            <a:r>
              <a:rPr lang="da-DK" dirty="0"/>
              <a:t>I Danmark er det f.eks. Folkekirken og universitetsuddannede teologer og præster der lægges afstand til. </a:t>
            </a:r>
          </a:p>
          <a:p>
            <a:endParaRPr lang="da-DK" dirty="0"/>
          </a:p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9611563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25084" y="365125"/>
            <a:ext cx="5964702" cy="1325563"/>
          </a:xfrm>
          <a:solidFill>
            <a:schemeClr val="bg2"/>
          </a:solidFill>
        </p:spPr>
        <p:txBody>
          <a:bodyPr>
            <a:normAutofit fontScale="90000"/>
          </a:bodyPr>
          <a:lstStyle/>
          <a:p>
            <a:r>
              <a:rPr lang="da-DK" sz="4800" b="1" dirty="0"/>
              <a:t>Forholdet til det moderne</a:t>
            </a:r>
            <a:endParaRPr lang="da-DK" sz="4800" dirty="0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225085" y="1839692"/>
            <a:ext cx="5964700" cy="4912799"/>
          </a:xfrm>
          <a:solidFill>
            <a:schemeClr val="bg2"/>
          </a:solidFill>
        </p:spPr>
        <p:txBody>
          <a:bodyPr>
            <a:normAutofit/>
          </a:bodyPr>
          <a:lstStyle/>
          <a:p>
            <a:r>
              <a:rPr lang="da-DK" dirty="0"/>
              <a:t>Forestillinger om en fortidig guldalder hvor religionen udfoldede sig i sin sande og rene form.</a:t>
            </a:r>
          </a:p>
          <a:p>
            <a:pPr marL="0" indent="0">
              <a:buNone/>
            </a:pPr>
            <a:endParaRPr lang="da-DK" dirty="0"/>
          </a:p>
          <a:p>
            <a:r>
              <a:rPr lang="da-DK" dirty="0"/>
              <a:t>Nutiden ses som en krisetid hvor religionen er truet både indefra og udefra.</a:t>
            </a:r>
          </a:p>
          <a:p>
            <a:pPr marL="0" indent="0">
              <a:buNone/>
            </a:pPr>
            <a:endParaRPr lang="da-DK" dirty="0"/>
          </a:p>
          <a:p>
            <a:r>
              <a:rPr lang="da-DK" dirty="0"/>
              <a:t>Forestillinger om ”de sidste tider”, dommedag og/eller en kommende frelser.</a:t>
            </a:r>
          </a:p>
        </p:txBody>
      </p:sp>
      <p:pic>
        <p:nvPicPr>
          <p:cNvPr id="5" name="Picture 2" descr="https://encrypted-tbn1.gstatic.com/images?q=tbn:ANd9GcQlDweDSsh0S8X_2IGMKBdJAVQdMH-M3VfT4Np882oksFV2z0l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3002" y="3342679"/>
            <a:ext cx="5627753" cy="33036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25354" y="0"/>
            <a:ext cx="2766646" cy="31902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3002" y="0"/>
            <a:ext cx="2237934" cy="31902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406773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68813" y="365125"/>
            <a:ext cx="11873132" cy="1325563"/>
          </a:xfrm>
          <a:solidFill>
            <a:schemeClr val="bg2"/>
          </a:solidFill>
        </p:spPr>
        <p:txBody>
          <a:bodyPr>
            <a:normAutofit/>
          </a:bodyPr>
          <a:lstStyle/>
          <a:p>
            <a:r>
              <a:rPr lang="da-DK" sz="4000" b="1" dirty="0"/>
              <a:t>Hvem er medlemmer i en fundamentalistiske gruppe?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168813" y="1825625"/>
            <a:ext cx="5120639" cy="4786190"/>
          </a:xfrm>
          <a:solidFill>
            <a:schemeClr val="bg2"/>
          </a:solidFill>
        </p:spPr>
        <p:txBody>
          <a:bodyPr>
            <a:normAutofit fontScale="85000" lnSpcReduction="20000"/>
          </a:bodyPr>
          <a:lstStyle/>
          <a:p>
            <a:r>
              <a:rPr lang="da-DK" dirty="0"/>
              <a:t>Enklavesamfund, dvs. et minisamfund der markerer sin adskillelse fra det øvrige samfund og lever delvist adskilt fra dette.</a:t>
            </a:r>
          </a:p>
          <a:p>
            <a:pPr marL="0" indent="0">
              <a:buNone/>
            </a:pPr>
            <a:endParaRPr lang="da-DK" dirty="0"/>
          </a:p>
          <a:p>
            <a:r>
              <a:rPr lang="da-DK" dirty="0"/>
              <a:t>Medlemmerne ser sig som Guds særligt udvalgte frontkæmpere med en særlig mission. </a:t>
            </a:r>
          </a:p>
          <a:p>
            <a:pPr marL="0" indent="0">
              <a:buNone/>
            </a:pPr>
            <a:endParaRPr lang="da-DK" dirty="0"/>
          </a:p>
          <a:p>
            <a:r>
              <a:rPr lang="da-DK" dirty="0"/>
              <a:t>At være udvalgt af Gud giver identitet, status og selvfølelse samt fællesskab med de øvrige medlemmer.</a:t>
            </a:r>
          </a:p>
          <a:p>
            <a:pPr marL="0" indent="0">
              <a:buNone/>
            </a:pPr>
            <a:endParaRPr lang="da-DK" dirty="0"/>
          </a:p>
          <a:p>
            <a:r>
              <a:rPr lang="da-DK" dirty="0"/>
              <a:t>Medlemmerne har tit ens status.</a:t>
            </a:r>
          </a:p>
          <a:p>
            <a:endParaRPr lang="da-DK" dirty="0"/>
          </a:p>
          <a:p>
            <a:endParaRPr lang="da-DK" dirty="0"/>
          </a:p>
          <a:p>
            <a:endParaRPr lang="da-DK" dirty="0"/>
          </a:p>
        </p:txBody>
      </p:sp>
      <p:pic>
        <p:nvPicPr>
          <p:cNvPr id="5" name="Billed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88402" y="1825625"/>
            <a:ext cx="6653542" cy="37733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701480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11015" y="365125"/>
            <a:ext cx="11812503" cy="1325563"/>
          </a:xfrm>
          <a:solidFill>
            <a:schemeClr val="bg2"/>
          </a:solidFill>
        </p:spPr>
        <p:txBody>
          <a:bodyPr>
            <a:normAutofit/>
          </a:bodyPr>
          <a:lstStyle/>
          <a:p>
            <a:r>
              <a:rPr lang="da-DK" sz="4000" b="1" dirty="0"/>
              <a:t>Hvordan organiserer en fundamentalistisk gruppe sig?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211016" y="1825625"/>
            <a:ext cx="6020972" cy="4870598"/>
          </a:xfrm>
          <a:solidFill>
            <a:schemeClr val="bg2"/>
          </a:solidFill>
        </p:spPr>
        <p:txBody>
          <a:bodyPr>
            <a:normAutofit fontScale="70000" lnSpcReduction="20000"/>
          </a:bodyPr>
          <a:lstStyle/>
          <a:p>
            <a:r>
              <a:rPr lang="da-DK" dirty="0"/>
              <a:t>De fundamentalistiske bevægelser opbygger et modelsamfund, et minisamfund, der adskiller sig fra det øvrige samfund</a:t>
            </a:r>
          </a:p>
          <a:p>
            <a:pPr marL="0" indent="0">
              <a:buNone/>
            </a:pPr>
            <a:endParaRPr lang="da-DK" dirty="0"/>
          </a:p>
          <a:p>
            <a:r>
              <a:rPr lang="da-DK" dirty="0"/>
              <a:t>Stor vægt på at adskillelse mellem dem der er indenfor og dem der er udenfor.</a:t>
            </a:r>
          </a:p>
          <a:p>
            <a:pPr marL="0" indent="0">
              <a:buNone/>
            </a:pPr>
            <a:endParaRPr lang="da-DK" dirty="0"/>
          </a:p>
          <a:p>
            <a:r>
              <a:rPr lang="da-DK" dirty="0"/>
              <a:t>Adskillesen kan markeres via konkrete mure/hegn, særlig påklædning eller bestemt adfærd, sprogbrug eller navne.</a:t>
            </a:r>
          </a:p>
          <a:p>
            <a:pPr marL="0" indent="0">
              <a:buNone/>
            </a:pPr>
            <a:endParaRPr lang="da-DK" dirty="0"/>
          </a:p>
          <a:p>
            <a:r>
              <a:rPr lang="da-DK" dirty="0"/>
              <a:t>Strenge krav til de udvalgtes adfærd og høj grad af social kontrol.</a:t>
            </a:r>
          </a:p>
          <a:p>
            <a:pPr marL="0" indent="0">
              <a:buNone/>
            </a:pPr>
            <a:endParaRPr lang="da-DK" dirty="0"/>
          </a:p>
          <a:p>
            <a:r>
              <a:rPr lang="da-DK" sz="2700" dirty="0"/>
              <a:t>Bevægelserne er topstyrede, og alle væsentlige beslutninger træffes af en enkelt, autoritær leder (ofte </a:t>
            </a:r>
            <a:r>
              <a:rPr lang="da-DK" sz="2700" dirty="0" err="1"/>
              <a:t>han-køn</a:t>
            </a:r>
            <a:r>
              <a:rPr lang="da-DK" sz="2700" dirty="0"/>
              <a:t>)</a:t>
            </a:r>
          </a:p>
          <a:p>
            <a:endParaRPr lang="da-DK" dirty="0"/>
          </a:p>
          <a:p>
            <a:endParaRPr lang="da-DK" dirty="0"/>
          </a:p>
          <a:p>
            <a:endParaRPr lang="da-DK" dirty="0"/>
          </a:p>
          <a:p>
            <a:endParaRPr lang="da-DK" dirty="0"/>
          </a:p>
        </p:txBody>
      </p:sp>
      <p:pic>
        <p:nvPicPr>
          <p:cNvPr id="5" name="Billede 4">
            <a:hlinkClick r:id="rId2"/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28935" y="3036836"/>
            <a:ext cx="5594583" cy="3659387"/>
          </a:xfrm>
          <a:prstGeom prst="rect">
            <a:avLst/>
          </a:prstGeom>
        </p:spPr>
      </p:pic>
      <p:sp>
        <p:nvSpPr>
          <p:cNvPr id="6" name="Tekstfelt 5"/>
          <p:cNvSpPr txBox="1"/>
          <p:nvPr/>
        </p:nvSpPr>
        <p:spPr>
          <a:xfrm>
            <a:off x="6428935" y="1825624"/>
            <a:ext cx="5594584" cy="646331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r>
              <a:rPr lang="da-DK" sz="3600" b="1" dirty="0"/>
              <a:t>Eksempel: Jehovas vidner</a:t>
            </a:r>
          </a:p>
        </p:txBody>
      </p:sp>
    </p:spTree>
    <p:extLst>
      <p:ext uri="{BB962C8B-B14F-4D97-AF65-F5344CB8AC3E}">
        <p14:creationId xmlns:p14="http://schemas.microsoft.com/office/powerpoint/2010/main" val="161925916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solidFill>
            <a:schemeClr val="bg2"/>
          </a:solidFill>
        </p:spPr>
        <p:txBody>
          <a:bodyPr>
            <a:normAutofit/>
          </a:bodyPr>
          <a:lstStyle/>
          <a:p>
            <a:r>
              <a:rPr lang="da-DK" sz="4000" b="1" dirty="0"/>
              <a:t>Hvad er fundamentalisme?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solidFill>
            <a:schemeClr val="bg2"/>
          </a:solidFill>
        </p:spPr>
        <p:txBody>
          <a:bodyPr>
            <a:normAutofit/>
          </a:bodyPr>
          <a:lstStyle/>
          <a:p>
            <a:r>
              <a:rPr lang="da-DK" sz="2900" dirty="0"/>
              <a:t>Fællesnævneren mellem fundamentalistiske bevægelser er kampen mod sekulariseringen og ønsket om at skabe et samfund, hvor religionen er central</a:t>
            </a:r>
          </a:p>
          <a:p>
            <a:r>
              <a:rPr lang="da-DK" sz="2900" dirty="0"/>
              <a:t>Kampen kan være i overensstemmelse med samfundets love, men også i konflikt med samfundets love</a:t>
            </a:r>
          </a:p>
          <a:p>
            <a:r>
              <a:rPr lang="da-DK" sz="2900" dirty="0"/>
              <a:t>Man ser sig selv som udvalgt</a:t>
            </a:r>
          </a:p>
          <a:p>
            <a:r>
              <a:rPr lang="da-DK" sz="2900" dirty="0"/>
              <a:t>Man isolerer sig i større eller mindre grad fra samfundet</a:t>
            </a:r>
          </a:p>
          <a:p>
            <a:r>
              <a:rPr lang="da-DK" sz="2900" dirty="0"/>
              <a:t>Organisationen er topstyret</a:t>
            </a:r>
          </a:p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2182241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Kont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ontor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315</TotalTime>
  <Words>820</Words>
  <Application>Microsoft Macintosh PowerPoint</Application>
  <PresentationFormat>Widescreen</PresentationFormat>
  <Paragraphs>79</Paragraphs>
  <Slides>10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4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Franklin Gothic Heavy</vt:lpstr>
      <vt:lpstr>Office-tema</vt:lpstr>
      <vt:lpstr>Fundamentalisme</vt:lpstr>
      <vt:lpstr>Baggrunden for begrebet ”Fundamentalisme”</vt:lpstr>
      <vt:lpstr>I hverdagssproget og som fagbegreb</vt:lpstr>
      <vt:lpstr>Fundamentalismens opståen</vt:lpstr>
      <vt:lpstr>Religiøse ideer og virkelighedsopfattelse  – fællestræk blandt fundamentalistiske grupper</vt:lpstr>
      <vt:lpstr>Forholdet til det moderne</vt:lpstr>
      <vt:lpstr>Hvem er medlemmer i en fundamentalistiske gruppe?</vt:lpstr>
      <vt:lpstr>Hvordan organiserer en fundamentalistisk gruppe sig?</vt:lpstr>
      <vt:lpstr>Hvad er fundamentalisme?</vt:lpstr>
      <vt:lpstr>Hvorfor vælger folk at blive fundamentalister?</vt:lpstr>
    </vt:vector>
  </TitlesOfParts>
  <Company>ITS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Fundamentalisme</dc:title>
  <dc:creator>Amina Olander Lap</dc:creator>
  <cp:lastModifiedBy>Signe Stenbak Olsen</cp:lastModifiedBy>
  <cp:revision>33</cp:revision>
  <dcterms:created xsi:type="dcterms:W3CDTF">2014-10-23T12:17:43Z</dcterms:created>
  <dcterms:modified xsi:type="dcterms:W3CDTF">2023-09-18T16:38:04Z</dcterms:modified>
</cp:coreProperties>
</file>