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60" r:id="rId5"/>
    <p:sldId id="259" r:id="rId6"/>
    <p:sldId id="261" r:id="rId7"/>
    <p:sldId id="262" r:id="rId8"/>
    <p:sldId id="263" r:id="rId9"/>
    <p:sldId id="264" r:id="rId10"/>
  </p:sldIdLst>
  <p:sldSz cx="14630400" cy="8229600"/>
  <p:notesSz cx="8229600" cy="14630400"/>
  <p:embeddedFontLst>
    <p:embeddedFont>
      <p:font typeface="Alexandria" panose="020B0604020202020204" charset="-78"/>
      <p:regular r:id="rId12"/>
    </p:embeddedFont>
    <p:embeddedFont>
      <p:font typeface="Nobile" panose="020B0604020202020204" charset="0"/>
      <p:regular r:id="rId13"/>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2" d="100"/>
          <a:sy n="62" d="100"/>
        </p:scale>
        <p:origin x="3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ffen Nørgaard" userId="7a9c2934-84ec-4006-b605-336c2a43ad7a" providerId="ADAL" clId="{E0057856-C259-4BED-A6CC-5FE5CF49B940}"/>
    <pc:docChg chg="modSld sldOrd">
      <pc:chgData name="Steffen Nørgaard" userId="7a9c2934-84ec-4006-b605-336c2a43ad7a" providerId="ADAL" clId="{E0057856-C259-4BED-A6CC-5FE5CF49B940}" dt="2024-10-18T09:36:54.146" v="3"/>
      <pc:docMkLst>
        <pc:docMk/>
      </pc:docMkLst>
      <pc:sldChg chg="ord">
        <pc:chgData name="Steffen Nørgaard" userId="7a9c2934-84ec-4006-b605-336c2a43ad7a" providerId="ADAL" clId="{E0057856-C259-4BED-A6CC-5FE5CF49B940}" dt="2024-10-18T09:36:50.008" v="1"/>
        <pc:sldMkLst>
          <pc:docMk/>
          <pc:sldMk cId="0" sldId="259"/>
        </pc:sldMkLst>
      </pc:sldChg>
      <pc:sldChg chg="ord">
        <pc:chgData name="Steffen Nørgaard" userId="7a9c2934-84ec-4006-b605-336c2a43ad7a" providerId="ADAL" clId="{E0057856-C259-4BED-A6CC-5FE5CF49B940}" dt="2024-10-18T09:36:54.146" v="3"/>
        <pc:sldMkLst>
          <pc:docMk/>
          <pc:sldMk cId="0"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81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87959" y="503396"/>
            <a:ext cx="4998363" cy="7222688"/>
          </a:xfrm>
          <a:prstGeom prst="rect">
            <a:avLst/>
          </a:prstGeom>
        </p:spPr>
      </p:pic>
      <p:sp>
        <p:nvSpPr>
          <p:cNvPr id="4" name="Text 0"/>
          <p:cNvSpPr/>
          <p:nvPr/>
        </p:nvSpPr>
        <p:spPr>
          <a:xfrm>
            <a:off x="683300" y="909042"/>
            <a:ext cx="7777401" cy="2526030"/>
          </a:xfrm>
          <a:prstGeom prst="rect">
            <a:avLst/>
          </a:prstGeom>
          <a:noFill/>
          <a:ln/>
        </p:spPr>
        <p:txBody>
          <a:bodyPr wrap="square" lIns="0" tIns="0" rIns="0" bIns="0" rtlCol="0" anchor="t"/>
          <a:lstStyle/>
          <a:p>
            <a:pPr marL="0" indent="0">
              <a:lnSpc>
                <a:spcPts val="6600"/>
              </a:lnSpc>
              <a:buNone/>
            </a:pPr>
            <a:r>
              <a:rPr lang="en-US" sz="5300" dirty="0">
                <a:solidFill>
                  <a:srgbClr val="1B1B27"/>
                </a:solidFill>
                <a:latin typeface="Alexandria" pitchFamily="34" charset="0"/>
                <a:ea typeface="Alexandria" pitchFamily="34" charset="-122"/>
                <a:cs typeface="Alexandria" pitchFamily="34" charset="-120"/>
              </a:rPr>
              <a:t>Verfremdung: Brechts revolutionerende teaterteknik</a:t>
            </a:r>
            <a:endParaRPr lang="en-US" sz="5300" dirty="0"/>
          </a:p>
        </p:txBody>
      </p:sp>
      <p:sp>
        <p:nvSpPr>
          <p:cNvPr id="5" name="Text 1"/>
          <p:cNvSpPr/>
          <p:nvPr/>
        </p:nvSpPr>
        <p:spPr>
          <a:xfrm>
            <a:off x="683300" y="3727847"/>
            <a:ext cx="7777401" cy="1562100"/>
          </a:xfrm>
          <a:prstGeom prst="rect">
            <a:avLst/>
          </a:prstGeom>
          <a:noFill/>
          <a:ln/>
        </p:spPr>
        <p:txBody>
          <a:bodyPr wrap="square" lIns="0" tIns="0" rIns="0" bIns="0" rtlCol="0" anchor="t"/>
          <a:lstStyle/>
          <a:p>
            <a:pPr marL="0" indent="0">
              <a:lnSpc>
                <a:spcPts val="2450"/>
              </a:lnSpc>
              <a:buNone/>
            </a:pPr>
            <a:r>
              <a:rPr lang="en-US" sz="1500" dirty="0">
                <a:solidFill>
                  <a:srgbClr val="404155"/>
                </a:solidFill>
                <a:latin typeface="Nobile" pitchFamily="34" charset="0"/>
                <a:ea typeface="Nobile" pitchFamily="34" charset="-122"/>
                <a:cs typeface="Nobile" pitchFamily="34" charset="-120"/>
              </a:rPr>
              <a:t>Verfremdung, også kendt som fremmedgørelseseffekten, er en revolutionerende teaterteknik udviklet af den tyske dramatiker Bertolt Brecht i det 20. århundrede. Denne innovative tilgang til teater har til formål at bryde den traditionelle illusion af virkelighed på scenen og i stedet skabe en kritisk distance mellem publikum og forestillingen.</a:t>
            </a:r>
            <a:endParaRPr lang="en-US" sz="1500" dirty="0"/>
          </a:p>
        </p:txBody>
      </p:sp>
      <p:sp>
        <p:nvSpPr>
          <p:cNvPr id="6" name="Text 2"/>
          <p:cNvSpPr/>
          <p:nvPr/>
        </p:nvSpPr>
        <p:spPr>
          <a:xfrm>
            <a:off x="683300" y="5509498"/>
            <a:ext cx="7777401" cy="1249680"/>
          </a:xfrm>
          <a:prstGeom prst="rect">
            <a:avLst/>
          </a:prstGeom>
          <a:noFill/>
          <a:ln/>
        </p:spPr>
        <p:txBody>
          <a:bodyPr wrap="square" lIns="0" tIns="0" rIns="0" bIns="0" rtlCol="0" anchor="t"/>
          <a:lstStyle/>
          <a:p>
            <a:pPr marL="0" indent="0">
              <a:lnSpc>
                <a:spcPts val="2450"/>
              </a:lnSpc>
              <a:buNone/>
            </a:pPr>
            <a:r>
              <a:rPr lang="en-US" sz="1500" dirty="0">
                <a:solidFill>
                  <a:srgbClr val="404155"/>
                </a:solidFill>
                <a:latin typeface="Nobile" pitchFamily="34" charset="0"/>
                <a:ea typeface="Nobile" pitchFamily="34" charset="-122"/>
                <a:cs typeface="Nobile" pitchFamily="34" charset="-120"/>
              </a:rPr>
              <a:t>Verfremdung udfordrer tilskuernes passive rolle og opfordrer dem til aktivt at reflektere over de præsenterede sociale og politiske temaer. Denne præsentation vil udforske konceptet, dets formål og de forskellige teknikker, der anvendes for at opnå denne effekt i moderne teater.</a:t>
            </a:r>
            <a:endParaRPr lang="en-US" sz="1500" dirty="0"/>
          </a:p>
        </p:txBody>
      </p:sp>
      <p:sp>
        <p:nvSpPr>
          <p:cNvPr id="7" name="Shape 3"/>
          <p:cNvSpPr/>
          <p:nvPr/>
        </p:nvSpPr>
        <p:spPr>
          <a:xfrm>
            <a:off x="683300" y="6993374"/>
            <a:ext cx="312301" cy="312301"/>
          </a:xfrm>
          <a:prstGeom prst="roundRect">
            <a:avLst>
              <a:gd name="adj" fmla="val 29276517"/>
            </a:avLst>
          </a:prstGeom>
          <a:noFill/>
          <a:ln w="7620">
            <a:solidFill>
              <a:srgbClr val="FFFFFF"/>
            </a:solidFill>
            <a:prstDash val="solid"/>
          </a:ln>
        </p:spPr>
        <p:txBody>
          <a:bodyPr/>
          <a:lstStyle/>
          <a:p>
            <a:endParaRPr lang="da-DK"/>
          </a:p>
        </p:txBody>
      </p:sp>
      <p:pic>
        <p:nvPicPr>
          <p:cNvPr id="8" name="Image 2" descr="preencoded.png"/>
          <p:cNvPicPr>
            <a:picLocks noChangeAspect="1"/>
          </p:cNvPicPr>
          <p:nvPr/>
        </p:nvPicPr>
        <p:blipFill>
          <a:blip r:embed="rId5"/>
          <a:stretch>
            <a:fillRect/>
          </a:stretch>
        </p:blipFill>
        <p:spPr>
          <a:xfrm>
            <a:off x="690920" y="7000994"/>
            <a:ext cx="297061" cy="297061"/>
          </a:xfrm>
          <a:prstGeom prst="rect">
            <a:avLst/>
          </a:prstGeom>
        </p:spPr>
      </p:pic>
      <p:sp>
        <p:nvSpPr>
          <p:cNvPr id="9" name="Text 4"/>
          <p:cNvSpPr/>
          <p:nvPr/>
        </p:nvSpPr>
        <p:spPr>
          <a:xfrm>
            <a:off x="1093113" y="6978729"/>
            <a:ext cx="2570559" cy="341709"/>
          </a:xfrm>
          <a:prstGeom prst="rect">
            <a:avLst/>
          </a:prstGeom>
          <a:noFill/>
          <a:ln/>
        </p:spPr>
        <p:txBody>
          <a:bodyPr wrap="none" lIns="0" tIns="0" rIns="0" bIns="0" rtlCol="0" anchor="t"/>
          <a:lstStyle/>
          <a:p>
            <a:pPr marL="0" indent="0" algn="l">
              <a:lnSpc>
                <a:spcPts val="2650"/>
              </a:lnSpc>
              <a:buNone/>
            </a:pPr>
            <a:r>
              <a:rPr lang="en-US" sz="1900" b="1" dirty="0">
                <a:solidFill>
                  <a:srgbClr val="404155"/>
                </a:solidFill>
                <a:latin typeface="Nobile Bold" pitchFamily="34" charset="0"/>
                <a:ea typeface="Nobile Bold" pitchFamily="34" charset="-122"/>
                <a:cs typeface="Nobile Bold" pitchFamily="34" charset="-120"/>
              </a:rPr>
              <a:t>by Steffen Nørgaard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0218" y="621863"/>
            <a:ext cx="8589050" cy="705564"/>
          </a:xfrm>
          <a:prstGeom prst="rect">
            <a:avLst/>
          </a:prstGeom>
          <a:noFill/>
          <a:ln/>
        </p:spPr>
        <p:txBody>
          <a:bodyPr wrap="none" lIns="0" tIns="0" rIns="0" bIns="0" rtlCol="0" anchor="t"/>
          <a:lstStyle/>
          <a:p>
            <a:pPr marL="0" indent="0">
              <a:lnSpc>
                <a:spcPts val="5550"/>
              </a:lnSpc>
              <a:buNone/>
            </a:pPr>
            <a:r>
              <a:rPr lang="en-US" sz="4400" dirty="0">
                <a:solidFill>
                  <a:srgbClr val="1B1B27"/>
                </a:solidFill>
                <a:latin typeface="Alexandria" pitchFamily="34" charset="0"/>
                <a:ea typeface="Alexandria" pitchFamily="34" charset="-122"/>
                <a:cs typeface="Alexandria" pitchFamily="34" charset="-120"/>
              </a:rPr>
              <a:t>Verfremdungseffektens essens</a:t>
            </a:r>
            <a:endParaRPr lang="en-US" sz="4400" dirty="0"/>
          </a:p>
        </p:txBody>
      </p:sp>
      <p:sp>
        <p:nvSpPr>
          <p:cNvPr id="3" name="Text 1"/>
          <p:cNvSpPr/>
          <p:nvPr/>
        </p:nvSpPr>
        <p:spPr>
          <a:xfrm>
            <a:off x="790218" y="1778913"/>
            <a:ext cx="13049964" cy="1083350"/>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Verfremdungseffekten, ofte forkortet V-effekt, er kernen i Brechts episke teater. Dens primære formål er at bryde illusionen om, at det, der foregår på scenen, er virkelighed. Dette opnås ved at skabe en bevidst distance mellem publikum og forestillingen, hvilket tvinger tilskuerne til at forholde sig kritisk til handlingen og dens implikationer.</a:t>
            </a:r>
            <a:endParaRPr lang="en-US" sz="1750" dirty="0"/>
          </a:p>
        </p:txBody>
      </p:sp>
      <p:sp>
        <p:nvSpPr>
          <p:cNvPr id="4" name="Text 2"/>
          <p:cNvSpPr/>
          <p:nvPr/>
        </p:nvSpPr>
        <p:spPr>
          <a:xfrm>
            <a:off x="790218" y="3116223"/>
            <a:ext cx="13049964" cy="1083350"/>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Ved at bryde den såkaldte "fjerde væg" og konstant minde publikum om, at de ser et teaterstykke, ønsker Brecht at forhindre den emotionelle indlevelse, som det traditionelle teater stræber efter. I stedet opfordres publikum til at analysere og reflektere over de præsenterede situationer og deres relevans i den virkelige verden.</a:t>
            </a:r>
            <a:endParaRPr lang="en-US" sz="1750" dirty="0"/>
          </a:p>
        </p:txBody>
      </p:sp>
      <p:sp>
        <p:nvSpPr>
          <p:cNvPr id="5" name="Shape 3"/>
          <p:cNvSpPr/>
          <p:nvPr/>
        </p:nvSpPr>
        <p:spPr>
          <a:xfrm>
            <a:off x="790218" y="4707493"/>
            <a:ext cx="507921" cy="507921"/>
          </a:xfrm>
          <a:prstGeom prst="roundRect">
            <a:avLst>
              <a:gd name="adj" fmla="val 18670"/>
            </a:avLst>
          </a:prstGeom>
          <a:solidFill>
            <a:srgbClr val="D2DDF9"/>
          </a:solidFill>
          <a:ln w="7620">
            <a:solidFill>
              <a:srgbClr val="B8C3DF"/>
            </a:solidFill>
            <a:prstDash val="solid"/>
          </a:ln>
        </p:spPr>
        <p:txBody>
          <a:bodyPr/>
          <a:lstStyle/>
          <a:p>
            <a:endParaRPr lang="da-DK"/>
          </a:p>
        </p:txBody>
      </p:sp>
      <p:sp>
        <p:nvSpPr>
          <p:cNvPr id="6" name="Text 4"/>
          <p:cNvSpPr/>
          <p:nvPr/>
        </p:nvSpPr>
        <p:spPr>
          <a:xfrm>
            <a:off x="980599" y="4792028"/>
            <a:ext cx="127040" cy="338733"/>
          </a:xfrm>
          <a:prstGeom prst="rect">
            <a:avLst/>
          </a:prstGeom>
          <a:noFill/>
          <a:ln/>
        </p:spPr>
        <p:txBody>
          <a:bodyPr wrap="none" lIns="0" tIns="0" rIns="0" bIns="0" rtlCol="0" anchor="t"/>
          <a:lstStyle/>
          <a:p>
            <a:pPr marL="0" indent="0" algn="ctr">
              <a:lnSpc>
                <a:spcPts val="2650"/>
              </a:lnSpc>
              <a:buNone/>
            </a:pPr>
            <a:r>
              <a:rPr lang="en-US" sz="2650" dirty="0">
                <a:solidFill>
                  <a:srgbClr val="404155"/>
                </a:solidFill>
                <a:latin typeface="Alexandria" pitchFamily="34" charset="0"/>
                <a:ea typeface="Alexandria" pitchFamily="34" charset="-122"/>
                <a:cs typeface="Alexandria" pitchFamily="34" charset="-120"/>
              </a:rPr>
              <a:t>1</a:t>
            </a:r>
            <a:endParaRPr lang="en-US" sz="2650" dirty="0"/>
          </a:p>
        </p:txBody>
      </p:sp>
      <p:sp>
        <p:nvSpPr>
          <p:cNvPr id="7" name="Text 5"/>
          <p:cNvSpPr/>
          <p:nvPr/>
        </p:nvSpPr>
        <p:spPr>
          <a:xfrm>
            <a:off x="1523881" y="4707493"/>
            <a:ext cx="2822258" cy="352663"/>
          </a:xfrm>
          <a:prstGeom prst="rect">
            <a:avLst/>
          </a:prstGeom>
          <a:noFill/>
          <a:ln/>
        </p:spPr>
        <p:txBody>
          <a:bodyPr wrap="none" lIns="0" tIns="0" rIns="0" bIns="0" rtlCol="0" anchor="t"/>
          <a:lstStyle/>
          <a:p>
            <a:pPr marL="0" indent="0">
              <a:lnSpc>
                <a:spcPts val="2750"/>
              </a:lnSpc>
              <a:buNone/>
            </a:pPr>
            <a:r>
              <a:rPr lang="en-US" sz="2200" dirty="0">
                <a:solidFill>
                  <a:srgbClr val="404155"/>
                </a:solidFill>
                <a:latin typeface="Alexandria" pitchFamily="34" charset="0"/>
                <a:ea typeface="Alexandria" pitchFamily="34" charset="-122"/>
                <a:cs typeface="Alexandria" pitchFamily="34" charset="-120"/>
              </a:rPr>
              <a:t>Bryder illusionen</a:t>
            </a:r>
            <a:endParaRPr lang="en-US" sz="2200" dirty="0"/>
          </a:p>
        </p:txBody>
      </p:sp>
      <p:sp>
        <p:nvSpPr>
          <p:cNvPr id="8" name="Text 6"/>
          <p:cNvSpPr/>
          <p:nvPr/>
        </p:nvSpPr>
        <p:spPr>
          <a:xfrm>
            <a:off x="1523881" y="5195530"/>
            <a:ext cx="5678448" cy="722233"/>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Verfremdung søger at ødelægge idéen om, at scenen repræsenterer virkeligheden.</a:t>
            </a:r>
            <a:endParaRPr lang="en-US" sz="1750" dirty="0"/>
          </a:p>
        </p:txBody>
      </p:sp>
      <p:sp>
        <p:nvSpPr>
          <p:cNvPr id="9" name="Shape 7"/>
          <p:cNvSpPr/>
          <p:nvPr/>
        </p:nvSpPr>
        <p:spPr>
          <a:xfrm>
            <a:off x="7428071" y="4707493"/>
            <a:ext cx="507921" cy="507921"/>
          </a:xfrm>
          <a:prstGeom prst="roundRect">
            <a:avLst>
              <a:gd name="adj" fmla="val 18670"/>
            </a:avLst>
          </a:prstGeom>
          <a:solidFill>
            <a:srgbClr val="D2DDF9"/>
          </a:solidFill>
          <a:ln w="7620">
            <a:solidFill>
              <a:srgbClr val="B8C3DF"/>
            </a:solidFill>
            <a:prstDash val="solid"/>
          </a:ln>
        </p:spPr>
        <p:txBody>
          <a:bodyPr/>
          <a:lstStyle/>
          <a:p>
            <a:endParaRPr lang="da-DK"/>
          </a:p>
        </p:txBody>
      </p:sp>
      <p:sp>
        <p:nvSpPr>
          <p:cNvPr id="10" name="Text 8"/>
          <p:cNvSpPr/>
          <p:nvPr/>
        </p:nvSpPr>
        <p:spPr>
          <a:xfrm>
            <a:off x="7582972" y="4792028"/>
            <a:ext cx="198120" cy="338733"/>
          </a:xfrm>
          <a:prstGeom prst="rect">
            <a:avLst/>
          </a:prstGeom>
          <a:noFill/>
          <a:ln/>
        </p:spPr>
        <p:txBody>
          <a:bodyPr wrap="none" lIns="0" tIns="0" rIns="0" bIns="0" rtlCol="0" anchor="t"/>
          <a:lstStyle/>
          <a:p>
            <a:pPr marL="0" indent="0" algn="ctr">
              <a:lnSpc>
                <a:spcPts val="2650"/>
              </a:lnSpc>
              <a:buNone/>
            </a:pPr>
            <a:r>
              <a:rPr lang="en-US" sz="2650" dirty="0">
                <a:solidFill>
                  <a:srgbClr val="404155"/>
                </a:solidFill>
                <a:latin typeface="Alexandria" pitchFamily="34" charset="0"/>
                <a:ea typeface="Alexandria" pitchFamily="34" charset="-122"/>
                <a:cs typeface="Alexandria" pitchFamily="34" charset="-120"/>
              </a:rPr>
              <a:t>2</a:t>
            </a:r>
            <a:endParaRPr lang="en-US" sz="2650" dirty="0"/>
          </a:p>
        </p:txBody>
      </p:sp>
      <p:sp>
        <p:nvSpPr>
          <p:cNvPr id="11" name="Text 9"/>
          <p:cNvSpPr/>
          <p:nvPr/>
        </p:nvSpPr>
        <p:spPr>
          <a:xfrm>
            <a:off x="8161734" y="4707493"/>
            <a:ext cx="2822258" cy="352663"/>
          </a:xfrm>
          <a:prstGeom prst="rect">
            <a:avLst/>
          </a:prstGeom>
          <a:noFill/>
          <a:ln/>
        </p:spPr>
        <p:txBody>
          <a:bodyPr wrap="none" lIns="0" tIns="0" rIns="0" bIns="0" rtlCol="0" anchor="t"/>
          <a:lstStyle/>
          <a:p>
            <a:pPr marL="0" indent="0">
              <a:lnSpc>
                <a:spcPts val="2750"/>
              </a:lnSpc>
              <a:buNone/>
            </a:pPr>
            <a:r>
              <a:rPr lang="en-US" sz="2200" dirty="0">
                <a:solidFill>
                  <a:srgbClr val="404155"/>
                </a:solidFill>
                <a:latin typeface="Alexandria" pitchFamily="34" charset="0"/>
                <a:ea typeface="Alexandria" pitchFamily="34" charset="-122"/>
                <a:cs typeface="Alexandria" pitchFamily="34" charset="-120"/>
              </a:rPr>
              <a:t>Skaber distance</a:t>
            </a:r>
            <a:endParaRPr lang="en-US" sz="2200" dirty="0"/>
          </a:p>
        </p:txBody>
      </p:sp>
      <p:sp>
        <p:nvSpPr>
          <p:cNvPr id="12" name="Text 10"/>
          <p:cNvSpPr/>
          <p:nvPr/>
        </p:nvSpPr>
        <p:spPr>
          <a:xfrm>
            <a:off x="8161734" y="5195530"/>
            <a:ext cx="5678448" cy="722233"/>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Teknikken skaber en bevidst afstand mellem publikum og forestillingen.</a:t>
            </a:r>
            <a:endParaRPr lang="en-US" sz="1750" dirty="0"/>
          </a:p>
        </p:txBody>
      </p:sp>
      <p:sp>
        <p:nvSpPr>
          <p:cNvPr id="13" name="Shape 11"/>
          <p:cNvSpPr/>
          <p:nvPr/>
        </p:nvSpPr>
        <p:spPr>
          <a:xfrm>
            <a:off x="790218" y="6397466"/>
            <a:ext cx="507921" cy="507921"/>
          </a:xfrm>
          <a:prstGeom prst="roundRect">
            <a:avLst>
              <a:gd name="adj" fmla="val 18670"/>
            </a:avLst>
          </a:prstGeom>
          <a:solidFill>
            <a:srgbClr val="D2DDF9"/>
          </a:solidFill>
          <a:ln w="7620">
            <a:solidFill>
              <a:srgbClr val="B8C3DF"/>
            </a:solidFill>
            <a:prstDash val="solid"/>
          </a:ln>
        </p:spPr>
        <p:txBody>
          <a:bodyPr/>
          <a:lstStyle/>
          <a:p>
            <a:endParaRPr lang="da-DK"/>
          </a:p>
        </p:txBody>
      </p:sp>
      <p:sp>
        <p:nvSpPr>
          <p:cNvPr id="14" name="Text 12"/>
          <p:cNvSpPr/>
          <p:nvPr/>
        </p:nvSpPr>
        <p:spPr>
          <a:xfrm>
            <a:off x="944404" y="6482001"/>
            <a:ext cx="199549" cy="338733"/>
          </a:xfrm>
          <a:prstGeom prst="rect">
            <a:avLst/>
          </a:prstGeom>
          <a:noFill/>
          <a:ln/>
        </p:spPr>
        <p:txBody>
          <a:bodyPr wrap="none" lIns="0" tIns="0" rIns="0" bIns="0" rtlCol="0" anchor="t"/>
          <a:lstStyle/>
          <a:p>
            <a:pPr marL="0" indent="0" algn="ctr">
              <a:lnSpc>
                <a:spcPts val="2650"/>
              </a:lnSpc>
              <a:buNone/>
            </a:pPr>
            <a:r>
              <a:rPr lang="en-US" sz="2650" dirty="0">
                <a:solidFill>
                  <a:srgbClr val="404155"/>
                </a:solidFill>
                <a:latin typeface="Alexandria" pitchFamily="34" charset="0"/>
                <a:ea typeface="Alexandria" pitchFamily="34" charset="-122"/>
                <a:cs typeface="Alexandria" pitchFamily="34" charset="-120"/>
              </a:rPr>
              <a:t>3</a:t>
            </a:r>
            <a:endParaRPr lang="en-US" sz="2650" dirty="0"/>
          </a:p>
        </p:txBody>
      </p:sp>
      <p:sp>
        <p:nvSpPr>
          <p:cNvPr id="15" name="Text 13"/>
          <p:cNvSpPr/>
          <p:nvPr/>
        </p:nvSpPr>
        <p:spPr>
          <a:xfrm>
            <a:off x="1523881" y="6397466"/>
            <a:ext cx="3690580" cy="352663"/>
          </a:xfrm>
          <a:prstGeom prst="rect">
            <a:avLst/>
          </a:prstGeom>
          <a:noFill/>
          <a:ln/>
        </p:spPr>
        <p:txBody>
          <a:bodyPr wrap="none" lIns="0" tIns="0" rIns="0" bIns="0" rtlCol="0" anchor="t"/>
          <a:lstStyle/>
          <a:p>
            <a:pPr marL="0" indent="0">
              <a:lnSpc>
                <a:spcPts val="2750"/>
              </a:lnSpc>
              <a:buNone/>
            </a:pPr>
            <a:r>
              <a:rPr lang="en-US" sz="2200" dirty="0">
                <a:solidFill>
                  <a:srgbClr val="404155"/>
                </a:solidFill>
                <a:latin typeface="Alexandria" pitchFamily="34" charset="0"/>
                <a:ea typeface="Alexandria" pitchFamily="34" charset="-122"/>
                <a:cs typeface="Alexandria" pitchFamily="34" charset="-120"/>
              </a:rPr>
              <a:t>Fremmer kritisk tænkning</a:t>
            </a:r>
            <a:endParaRPr lang="en-US" sz="2200" dirty="0"/>
          </a:p>
        </p:txBody>
      </p:sp>
      <p:sp>
        <p:nvSpPr>
          <p:cNvPr id="16" name="Text 14"/>
          <p:cNvSpPr/>
          <p:nvPr/>
        </p:nvSpPr>
        <p:spPr>
          <a:xfrm>
            <a:off x="1523881" y="6885503"/>
            <a:ext cx="5678448" cy="722233"/>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Målet er at få tilskuerne til at reflektere over og analysere det, de ser.</a:t>
            </a:r>
            <a:endParaRPr lang="en-US" sz="1750" dirty="0"/>
          </a:p>
        </p:txBody>
      </p:sp>
      <p:sp>
        <p:nvSpPr>
          <p:cNvPr id="17" name="Shape 15"/>
          <p:cNvSpPr/>
          <p:nvPr/>
        </p:nvSpPr>
        <p:spPr>
          <a:xfrm>
            <a:off x="7428071" y="6397466"/>
            <a:ext cx="507921" cy="507921"/>
          </a:xfrm>
          <a:prstGeom prst="roundRect">
            <a:avLst>
              <a:gd name="adj" fmla="val 18670"/>
            </a:avLst>
          </a:prstGeom>
          <a:solidFill>
            <a:srgbClr val="D2DDF9"/>
          </a:solidFill>
          <a:ln w="7620">
            <a:solidFill>
              <a:srgbClr val="B8C3DF"/>
            </a:solidFill>
            <a:prstDash val="solid"/>
          </a:ln>
        </p:spPr>
        <p:txBody>
          <a:bodyPr/>
          <a:lstStyle/>
          <a:p>
            <a:endParaRPr lang="da-DK"/>
          </a:p>
        </p:txBody>
      </p:sp>
      <p:sp>
        <p:nvSpPr>
          <p:cNvPr id="18" name="Text 16"/>
          <p:cNvSpPr/>
          <p:nvPr/>
        </p:nvSpPr>
        <p:spPr>
          <a:xfrm>
            <a:off x="7580948" y="6482001"/>
            <a:ext cx="202168" cy="338733"/>
          </a:xfrm>
          <a:prstGeom prst="rect">
            <a:avLst/>
          </a:prstGeom>
          <a:noFill/>
          <a:ln/>
        </p:spPr>
        <p:txBody>
          <a:bodyPr wrap="none" lIns="0" tIns="0" rIns="0" bIns="0" rtlCol="0" anchor="t"/>
          <a:lstStyle/>
          <a:p>
            <a:pPr marL="0" indent="0" algn="ctr">
              <a:lnSpc>
                <a:spcPts val="2650"/>
              </a:lnSpc>
              <a:buNone/>
            </a:pPr>
            <a:r>
              <a:rPr lang="en-US" sz="2650" dirty="0">
                <a:solidFill>
                  <a:srgbClr val="404155"/>
                </a:solidFill>
                <a:latin typeface="Alexandria" pitchFamily="34" charset="0"/>
                <a:ea typeface="Alexandria" pitchFamily="34" charset="-122"/>
                <a:cs typeface="Alexandria" pitchFamily="34" charset="-120"/>
              </a:rPr>
              <a:t>4</a:t>
            </a:r>
            <a:endParaRPr lang="en-US" sz="2650" dirty="0"/>
          </a:p>
        </p:txBody>
      </p:sp>
      <p:sp>
        <p:nvSpPr>
          <p:cNvPr id="19" name="Text 17"/>
          <p:cNvSpPr/>
          <p:nvPr/>
        </p:nvSpPr>
        <p:spPr>
          <a:xfrm>
            <a:off x="8161734" y="6397466"/>
            <a:ext cx="2907863" cy="352663"/>
          </a:xfrm>
          <a:prstGeom prst="rect">
            <a:avLst/>
          </a:prstGeom>
          <a:noFill/>
          <a:ln/>
        </p:spPr>
        <p:txBody>
          <a:bodyPr wrap="none" lIns="0" tIns="0" rIns="0" bIns="0" rtlCol="0" anchor="t"/>
          <a:lstStyle/>
          <a:p>
            <a:pPr marL="0" indent="0">
              <a:lnSpc>
                <a:spcPts val="2750"/>
              </a:lnSpc>
              <a:buNone/>
            </a:pPr>
            <a:r>
              <a:rPr lang="en-US" sz="2200" dirty="0">
                <a:solidFill>
                  <a:srgbClr val="404155"/>
                </a:solidFill>
                <a:latin typeface="Alexandria" pitchFamily="34" charset="0"/>
                <a:ea typeface="Alexandria" pitchFamily="34" charset="-122"/>
                <a:cs typeface="Alexandria" pitchFamily="34" charset="-120"/>
              </a:rPr>
              <a:t>Politisk engagement</a:t>
            </a:r>
            <a:endParaRPr lang="en-US" sz="2200" dirty="0"/>
          </a:p>
        </p:txBody>
      </p:sp>
      <p:sp>
        <p:nvSpPr>
          <p:cNvPr id="20" name="Text 18"/>
          <p:cNvSpPr/>
          <p:nvPr/>
        </p:nvSpPr>
        <p:spPr>
          <a:xfrm>
            <a:off x="8161734" y="6885503"/>
            <a:ext cx="5678448" cy="722233"/>
          </a:xfrm>
          <a:prstGeom prst="rect">
            <a:avLst/>
          </a:prstGeom>
          <a:noFill/>
          <a:ln/>
        </p:spPr>
        <p:txBody>
          <a:bodyPr wrap="square" lIns="0" tIns="0" rIns="0" bIns="0" rtlCol="0" anchor="t"/>
          <a:lstStyle/>
          <a:p>
            <a:pPr marL="0" indent="0">
              <a:lnSpc>
                <a:spcPts val="2800"/>
              </a:lnSpc>
              <a:buNone/>
            </a:pPr>
            <a:r>
              <a:rPr lang="en-US" sz="1750" dirty="0">
                <a:solidFill>
                  <a:srgbClr val="404155"/>
                </a:solidFill>
                <a:latin typeface="Nobile" pitchFamily="34" charset="0"/>
                <a:ea typeface="Nobile" pitchFamily="34" charset="-122"/>
                <a:cs typeface="Nobile" pitchFamily="34" charset="-120"/>
              </a:rPr>
              <a:t>Verfremdung søger at inspirere til social og politisk bevidsthed og handling.</a:t>
            </a:r>
            <a:endParaRPr lang="en-US" sz="1750" dirty="0"/>
          </a:p>
        </p:txBody>
      </p:sp>
      <p:sp>
        <p:nvSpPr>
          <p:cNvPr id="21" name="Rektangel 20">
            <a:extLst>
              <a:ext uri="{FF2B5EF4-FFF2-40B4-BE49-F238E27FC236}">
                <a16:creationId xmlns:a16="http://schemas.microsoft.com/office/drawing/2014/main" id="{B4F534C9-F7B4-3528-8EB7-4FB96525B402}"/>
              </a:ext>
            </a:extLst>
          </p:cNvPr>
          <p:cNvSpPr/>
          <p:nvPr/>
        </p:nvSpPr>
        <p:spPr>
          <a:xfrm>
            <a:off x="12873519" y="7859730"/>
            <a:ext cx="1674688" cy="2568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89491" y="543044"/>
            <a:ext cx="8362236" cy="615672"/>
          </a:xfrm>
          <a:prstGeom prst="rect">
            <a:avLst/>
          </a:prstGeom>
          <a:noFill/>
          <a:ln/>
        </p:spPr>
        <p:txBody>
          <a:bodyPr wrap="none" lIns="0" tIns="0" rIns="0" bIns="0" rtlCol="0" anchor="t"/>
          <a:lstStyle/>
          <a:p>
            <a:pPr marL="0" indent="0">
              <a:lnSpc>
                <a:spcPts val="4800"/>
              </a:lnSpc>
              <a:buNone/>
            </a:pPr>
            <a:r>
              <a:rPr lang="en-US" sz="3850" dirty="0">
                <a:solidFill>
                  <a:srgbClr val="1B1B27"/>
                </a:solidFill>
                <a:latin typeface="Alexandria" pitchFamily="34" charset="0"/>
                <a:ea typeface="Alexandria" pitchFamily="34" charset="-122"/>
                <a:cs typeface="Alexandria" pitchFamily="34" charset="-120"/>
              </a:rPr>
              <a:t>Direkte henvendelser til publikum</a:t>
            </a:r>
            <a:endParaRPr lang="en-US" sz="3850" dirty="0"/>
          </a:p>
        </p:txBody>
      </p:sp>
      <p:sp>
        <p:nvSpPr>
          <p:cNvPr id="3" name="Text 1"/>
          <p:cNvSpPr/>
          <p:nvPr/>
        </p:nvSpPr>
        <p:spPr>
          <a:xfrm>
            <a:off x="689491" y="1552694"/>
            <a:ext cx="13251418" cy="945833"/>
          </a:xfrm>
          <a:prstGeom prst="rect">
            <a:avLst/>
          </a:prstGeom>
          <a:noFill/>
          <a:ln/>
        </p:spPr>
        <p:txBody>
          <a:bodyPr wrap="square" lIns="0" tIns="0" rIns="0" bIns="0" rtlCol="0" anchor="t"/>
          <a:lstStyle/>
          <a:p>
            <a:pPr marL="0" indent="0">
              <a:lnSpc>
                <a:spcPts val="2450"/>
              </a:lnSpc>
              <a:buNone/>
            </a:pPr>
            <a:r>
              <a:rPr lang="en-US" sz="1550" dirty="0">
                <a:solidFill>
                  <a:srgbClr val="404155"/>
                </a:solidFill>
                <a:latin typeface="Nobile" pitchFamily="34" charset="0"/>
                <a:ea typeface="Nobile" pitchFamily="34" charset="-122"/>
                <a:cs typeface="Nobile" pitchFamily="34" charset="-120"/>
              </a:rPr>
              <a:t>En af de mest effektive og direkte måder at skabe verfremdung på er gennem skuespillernes henvendelser til publikum. Denne teknik bryder radikalt med den traditionelle forestilling om en usynlig fjerde væg mellem scenen og tilskuerpladserne. Ved at tale direkte til publikum, minder skuespillerne konstant tilskuerne om, at de er vidner til en teaterforestilling og ikke en virkelig begivenhed.</a:t>
            </a:r>
            <a:endParaRPr lang="en-US" sz="1550" dirty="0"/>
          </a:p>
        </p:txBody>
      </p:sp>
      <p:sp>
        <p:nvSpPr>
          <p:cNvPr id="4" name="Text 2"/>
          <p:cNvSpPr/>
          <p:nvPr/>
        </p:nvSpPr>
        <p:spPr>
          <a:xfrm>
            <a:off x="689491" y="2720102"/>
            <a:ext cx="13251418" cy="945833"/>
          </a:xfrm>
          <a:prstGeom prst="rect">
            <a:avLst/>
          </a:prstGeom>
          <a:noFill/>
          <a:ln/>
        </p:spPr>
        <p:txBody>
          <a:bodyPr wrap="square" lIns="0" tIns="0" rIns="0" bIns="0" rtlCol="0" anchor="t"/>
          <a:lstStyle/>
          <a:p>
            <a:pPr marL="0" indent="0">
              <a:lnSpc>
                <a:spcPts val="2450"/>
              </a:lnSpc>
              <a:buNone/>
            </a:pPr>
            <a:r>
              <a:rPr lang="en-US" sz="1550" dirty="0">
                <a:solidFill>
                  <a:srgbClr val="404155"/>
                </a:solidFill>
                <a:latin typeface="Nobile" pitchFamily="34" charset="0"/>
                <a:ea typeface="Nobile" pitchFamily="34" charset="-122"/>
                <a:cs typeface="Nobile" pitchFamily="34" charset="-120"/>
              </a:rPr>
              <a:t>Disse henvendelser kan tage mange former. Skuespillerne kan stille retoriske spørgsmål, kommentere på handlingen, eller endda bede publikum om deres mening. Dette skaber en interaktiv oplevelse, der aktiverer tilskuernes kritiske sans og forhindrer dem i at blive passive modtagere af underholdning.</a:t>
            </a:r>
            <a:endParaRPr lang="en-US" sz="1550" dirty="0"/>
          </a:p>
        </p:txBody>
      </p:sp>
      <p:sp>
        <p:nvSpPr>
          <p:cNvPr id="5" name="Shape 3"/>
          <p:cNvSpPr/>
          <p:nvPr/>
        </p:nvSpPr>
        <p:spPr>
          <a:xfrm>
            <a:off x="973455" y="3887510"/>
            <a:ext cx="22860" cy="3798927"/>
          </a:xfrm>
          <a:prstGeom prst="roundRect">
            <a:avLst>
              <a:gd name="adj" fmla="val 361952"/>
            </a:avLst>
          </a:prstGeom>
          <a:solidFill>
            <a:srgbClr val="B8C3DF"/>
          </a:solidFill>
          <a:ln/>
        </p:spPr>
        <p:txBody>
          <a:bodyPr/>
          <a:lstStyle/>
          <a:p>
            <a:endParaRPr lang="da-DK"/>
          </a:p>
        </p:txBody>
      </p:sp>
      <p:sp>
        <p:nvSpPr>
          <p:cNvPr id="6" name="Shape 4"/>
          <p:cNvSpPr/>
          <p:nvPr/>
        </p:nvSpPr>
        <p:spPr>
          <a:xfrm>
            <a:off x="1183600" y="4319230"/>
            <a:ext cx="689491" cy="22860"/>
          </a:xfrm>
          <a:prstGeom prst="roundRect">
            <a:avLst>
              <a:gd name="adj" fmla="val 361952"/>
            </a:avLst>
          </a:prstGeom>
          <a:solidFill>
            <a:srgbClr val="B8C3DF"/>
          </a:solidFill>
          <a:ln/>
        </p:spPr>
        <p:txBody>
          <a:bodyPr/>
          <a:lstStyle/>
          <a:p>
            <a:endParaRPr lang="da-DK"/>
          </a:p>
        </p:txBody>
      </p:sp>
      <p:sp>
        <p:nvSpPr>
          <p:cNvPr id="7" name="Shape 5"/>
          <p:cNvSpPr/>
          <p:nvPr/>
        </p:nvSpPr>
        <p:spPr>
          <a:xfrm>
            <a:off x="763310" y="4109085"/>
            <a:ext cx="443151" cy="443151"/>
          </a:xfrm>
          <a:prstGeom prst="roundRect">
            <a:avLst>
              <a:gd name="adj" fmla="val 18671"/>
            </a:avLst>
          </a:prstGeom>
          <a:solidFill>
            <a:srgbClr val="D2DDF9"/>
          </a:solidFill>
          <a:ln w="7620">
            <a:solidFill>
              <a:srgbClr val="B8C3DF"/>
            </a:solidFill>
            <a:prstDash val="solid"/>
          </a:ln>
        </p:spPr>
        <p:txBody>
          <a:bodyPr/>
          <a:lstStyle/>
          <a:p>
            <a:endParaRPr lang="da-DK"/>
          </a:p>
        </p:txBody>
      </p:sp>
      <p:sp>
        <p:nvSpPr>
          <p:cNvPr id="8" name="Text 6"/>
          <p:cNvSpPr/>
          <p:nvPr/>
        </p:nvSpPr>
        <p:spPr>
          <a:xfrm>
            <a:off x="929402" y="4182904"/>
            <a:ext cx="110847" cy="295513"/>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1</a:t>
            </a:r>
            <a:endParaRPr lang="en-US" sz="2300" dirty="0"/>
          </a:p>
        </p:txBody>
      </p:sp>
      <p:sp>
        <p:nvSpPr>
          <p:cNvPr id="9" name="Text 7"/>
          <p:cNvSpPr/>
          <p:nvPr/>
        </p:nvSpPr>
        <p:spPr>
          <a:xfrm>
            <a:off x="2068354" y="4084439"/>
            <a:ext cx="3023711" cy="307777"/>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Indledende henvendelse</a:t>
            </a:r>
            <a:endParaRPr lang="en-US" sz="1900" dirty="0"/>
          </a:p>
        </p:txBody>
      </p:sp>
      <p:sp>
        <p:nvSpPr>
          <p:cNvPr id="10" name="Text 8"/>
          <p:cNvSpPr/>
          <p:nvPr/>
        </p:nvSpPr>
        <p:spPr>
          <a:xfrm>
            <a:off x="2068354" y="4510326"/>
            <a:ext cx="11872555" cy="315278"/>
          </a:xfrm>
          <a:prstGeom prst="rect">
            <a:avLst/>
          </a:prstGeom>
          <a:noFill/>
          <a:ln/>
        </p:spPr>
        <p:txBody>
          <a:bodyPr wrap="none" lIns="0" tIns="0" rIns="0" bIns="0" rtlCol="0" anchor="t"/>
          <a:lstStyle/>
          <a:p>
            <a:pPr marL="0" indent="0" algn="l">
              <a:lnSpc>
                <a:spcPts val="2450"/>
              </a:lnSpc>
              <a:buNone/>
            </a:pPr>
            <a:r>
              <a:rPr lang="en-US" sz="1550" dirty="0">
                <a:solidFill>
                  <a:srgbClr val="404155"/>
                </a:solidFill>
                <a:latin typeface="Nobile" pitchFamily="34" charset="0"/>
                <a:ea typeface="Nobile" pitchFamily="34" charset="-122"/>
                <a:cs typeface="Nobile" pitchFamily="34" charset="-120"/>
              </a:rPr>
              <a:t>Skuespilleren introducerer stykket og sin rolle direkte til publikum.</a:t>
            </a:r>
            <a:endParaRPr lang="en-US" sz="1550" dirty="0"/>
          </a:p>
        </p:txBody>
      </p:sp>
      <p:sp>
        <p:nvSpPr>
          <p:cNvPr id="11" name="Shape 9"/>
          <p:cNvSpPr/>
          <p:nvPr/>
        </p:nvSpPr>
        <p:spPr>
          <a:xfrm>
            <a:off x="1183600" y="5651183"/>
            <a:ext cx="689491" cy="22860"/>
          </a:xfrm>
          <a:prstGeom prst="roundRect">
            <a:avLst>
              <a:gd name="adj" fmla="val 361952"/>
            </a:avLst>
          </a:prstGeom>
          <a:solidFill>
            <a:srgbClr val="B8C3DF"/>
          </a:solidFill>
          <a:ln/>
        </p:spPr>
        <p:txBody>
          <a:bodyPr/>
          <a:lstStyle/>
          <a:p>
            <a:endParaRPr lang="da-DK"/>
          </a:p>
        </p:txBody>
      </p:sp>
      <p:sp>
        <p:nvSpPr>
          <p:cNvPr id="12" name="Shape 10"/>
          <p:cNvSpPr/>
          <p:nvPr/>
        </p:nvSpPr>
        <p:spPr>
          <a:xfrm>
            <a:off x="763310" y="5441037"/>
            <a:ext cx="443151" cy="443151"/>
          </a:xfrm>
          <a:prstGeom prst="roundRect">
            <a:avLst>
              <a:gd name="adj" fmla="val 18671"/>
            </a:avLst>
          </a:prstGeom>
          <a:solidFill>
            <a:srgbClr val="D2DDF9"/>
          </a:solidFill>
          <a:ln w="7620">
            <a:solidFill>
              <a:srgbClr val="B8C3DF"/>
            </a:solidFill>
            <a:prstDash val="solid"/>
          </a:ln>
        </p:spPr>
        <p:txBody>
          <a:bodyPr/>
          <a:lstStyle/>
          <a:p>
            <a:endParaRPr lang="da-DK"/>
          </a:p>
        </p:txBody>
      </p:sp>
      <p:sp>
        <p:nvSpPr>
          <p:cNvPr id="13" name="Text 11"/>
          <p:cNvSpPr/>
          <p:nvPr/>
        </p:nvSpPr>
        <p:spPr>
          <a:xfrm>
            <a:off x="898446" y="5514856"/>
            <a:ext cx="172879" cy="295513"/>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2</a:t>
            </a:r>
            <a:endParaRPr lang="en-US" sz="2300" dirty="0"/>
          </a:p>
        </p:txBody>
      </p:sp>
      <p:sp>
        <p:nvSpPr>
          <p:cNvPr id="14" name="Text 12"/>
          <p:cNvSpPr/>
          <p:nvPr/>
        </p:nvSpPr>
        <p:spPr>
          <a:xfrm>
            <a:off x="2068354" y="5416391"/>
            <a:ext cx="4210883" cy="307777"/>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Kommentarer under forestillingen</a:t>
            </a:r>
            <a:endParaRPr lang="en-US" sz="1900" dirty="0"/>
          </a:p>
        </p:txBody>
      </p:sp>
      <p:sp>
        <p:nvSpPr>
          <p:cNvPr id="15" name="Text 13"/>
          <p:cNvSpPr/>
          <p:nvPr/>
        </p:nvSpPr>
        <p:spPr>
          <a:xfrm>
            <a:off x="2068354" y="5842278"/>
            <a:ext cx="11872555" cy="315278"/>
          </a:xfrm>
          <a:prstGeom prst="rect">
            <a:avLst/>
          </a:prstGeom>
          <a:noFill/>
          <a:ln/>
        </p:spPr>
        <p:txBody>
          <a:bodyPr wrap="none" lIns="0" tIns="0" rIns="0" bIns="0" rtlCol="0" anchor="t"/>
          <a:lstStyle/>
          <a:p>
            <a:pPr marL="0" indent="0" algn="l">
              <a:lnSpc>
                <a:spcPts val="2450"/>
              </a:lnSpc>
              <a:buNone/>
            </a:pPr>
            <a:r>
              <a:rPr lang="en-US" sz="1550" dirty="0">
                <a:solidFill>
                  <a:srgbClr val="404155"/>
                </a:solidFill>
                <a:latin typeface="Nobile" pitchFamily="34" charset="0"/>
                <a:ea typeface="Nobile" pitchFamily="34" charset="-122"/>
                <a:cs typeface="Nobile" pitchFamily="34" charset="-120"/>
              </a:rPr>
              <a:t>Løbende bemærkninger til publikum om handlingens udvikling og karakterernes motiver.</a:t>
            </a:r>
            <a:endParaRPr lang="en-US" sz="1550" dirty="0"/>
          </a:p>
        </p:txBody>
      </p:sp>
      <p:sp>
        <p:nvSpPr>
          <p:cNvPr id="16" name="Shape 14"/>
          <p:cNvSpPr/>
          <p:nvPr/>
        </p:nvSpPr>
        <p:spPr>
          <a:xfrm>
            <a:off x="1183600" y="6983135"/>
            <a:ext cx="689491" cy="22860"/>
          </a:xfrm>
          <a:prstGeom prst="roundRect">
            <a:avLst>
              <a:gd name="adj" fmla="val 361952"/>
            </a:avLst>
          </a:prstGeom>
          <a:solidFill>
            <a:srgbClr val="B8C3DF"/>
          </a:solidFill>
          <a:ln/>
        </p:spPr>
        <p:txBody>
          <a:bodyPr/>
          <a:lstStyle/>
          <a:p>
            <a:endParaRPr lang="da-DK"/>
          </a:p>
        </p:txBody>
      </p:sp>
      <p:sp>
        <p:nvSpPr>
          <p:cNvPr id="17" name="Shape 15"/>
          <p:cNvSpPr/>
          <p:nvPr/>
        </p:nvSpPr>
        <p:spPr>
          <a:xfrm>
            <a:off x="763310" y="6772989"/>
            <a:ext cx="443151" cy="443151"/>
          </a:xfrm>
          <a:prstGeom prst="roundRect">
            <a:avLst>
              <a:gd name="adj" fmla="val 18671"/>
            </a:avLst>
          </a:prstGeom>
          <a:solidFill>
            <a:srgbClr val="D2DDF9"/>
          </a:solidFill>
          <a:ln w="7620">
            <a:solidFill>
              <a:srgbClr val="B8C3DF"/>
            </a:solidFill>
            <a:prstDash val="solid"/>
          </a:ln>
        </p:spPr>
        <p:txBody>
          <a:bodyPr/>
          <a:lstStyle/>
          <a:p>
            <a:endParaRPr lang="da-DK"/>
          </a:p>
        </p:txBody>
      </p:sp>
      <p:sp>
        <p:nvSpPr>
          <p:cNvPr id="18" name="Text 16"/>
          <p:cNvSpPr/>
          <p:nvPr/>
        </p:nvSpPr>
        <p:spPr>
          <a:xfrm>
            <a:off x="897850" y="6846808"/>
            <a:ext cx="174069" cy="295513"/>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3</a:t>
            </a:r>
            <a:endParaRPr lang="en-US" sz="2300" dirty="0"/>
          </a:p>
        </p:txBody>
      </p:sp>
      <p:sp>
        <p:nvSpPr>
          <p:cNvPr id="19" name="Text 17"/>
          <p:cNvSpPr/>
          <p:nvPr/>
        </p:nvSpPr>
        <p:spPr>
          <a:xfrm>
            <a:off x="2068354" y="6748343"/>
            <a:ext cx="2699028" cy="307777"/>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Afsluttende refleksion</a:t>
            </a:r>
            <a:endParaRPr lang="en-US" sz="1900" dirty="0"/>
          </a:p>
        </p:txBody>
      </p:sp>
      <p:sp>
        <p:nvSpPr>
          <p:cNvPr id="20" name="Text 18"/>
          <p:cNvSpPr/>
          <p:nvPr/>
        </p:nvSpPr>
        <p:spPr>
          <a:xfrm>
            <a:off x="2068354" y="7174230"/>
            <a:ext cx="11872555" cy="315278"/>
          </a:xfrm>
          <a:prstGeom prst="rect">
            <a:avLst/>
          </a:prstGeom>
          <a:noFill/>
          <a:ln/>
        </p:spPr>
        <p:txBody>
          <a:bodyPr wrap="none" lIns="0" tIns="0" rIns="0" bIns="0" rtlCol="0" anchor="t"/>
          <a:lstStyle/>
          <a:p>
            <a:pPr marL="0" indent="0" algn="l">
              <a:lnSpc>
                <a:spcPts val="2450"/>
              </a:lnSpc>
              <a:buNone/>
            </a:pPr>
            <a:r>
              <a:rPr lang="en-US" sz="1550" dirty="0">
                <a:solidFill>
                  <a:srgbClr val="404155"/>
                </a:solidFill>
                <a:latin typeface="Nobile" pitchFamily="34" charset="0"/>
                <a:ea typeface="Nobile" pitchFamily="34" charset="-122"/>
                <a:cs typeface="Nobile" pitchFamily="34" charset="-120"/>
              </a:rPr>
              <a:t>Direkte opfordring til publikum om at overveje stykkets budskab og dets relevans i samfundet.</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18542" y="661154"/>
            <a:ext cx="8715494" cy="641509"/>
          </a:xfrm>
          <a:prstGeom prst="rect">
            <a:avLst/>
          </a:prstGeom>
          <a:noFill/>
          <a:ln/>
        </p:spPr>
        <p:txBody>
          <a:bodyPr wrap="none" lIns="0" tIns="0" rIns="0" bIns="0" rtlCol="0" anchor="t"/>
          <a:lstStyle/>
          <a:p>
            <a:pPr marL="0" indent="0">
              <a:lnSpc>
                <a:spcPts val="5050"/>
              </a:lnSpc>
              <a:buNone/>
            </a:pPr>
            <a:r>
              <a:rPr lang="en-US" sz="4000" dirty="0">
                <a:solidFill>
                  <a:srgbClr val="1B1B27"/>
                </a:solidFill>
                <a:latin typeface="Alexandria" pitchFamily="34" charset="0"/>
                <a:ea typeface="Alexandria" pitchFamily="34" charset="-122"/>
                <a:cs typeface="Alexandria" pitchFamily="34" charset="-120"/>
              </a:rPr>
              <a:t>Skuespillernes metakommentarer</a:t>
            </a:r>
            <a:endParaRPr lang="en-US" sz="4000" dirty="0"/>
          </a:p>
        </p:txBody>
      </p:sp>
      <p:sp>
        <p:nvSpPr>
          <p:cNvPr id="3" name="Text 1"/>
          <p:cNvSpPr/>
          <p:nvPr/>
        </p:nvSpPr>
        <p:spPr>
          <a:xfrm>
            <a:off x="718542" y="1713309"/>
            <a:ext cx="13193316" cy="985837"/>
          </a:xfrm>
          <a:prstGeom prst="rect">
            <a:avLst/>
          </a:prstGeom>
          <a:noFill/>
          <a:ln/>
        </p:spPr>
        <p:txBody>
          <a:bodyPr wrap="squar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En kraftfuld verfremdungsteknik er skuespillernes brug af metakommentarer, hvor de træder ud af deres roller for at kommentere på deres egen eller andres karakterer og handlinger. Denne teknik skaber en dobbelt bevidsthed hos publikum, hvor de samtidig ser karakteren og skuespilleren bag rollen.</a:t>
            </a:r>
            <a:endParaRPr lang="en-US" sz="1600" dirty="0"/>
          </a:p>
        </p:txBody>
      </p:sp>
      <p:sp>
        <p:nvSpPr>
          <p:cNvPr id="4" name="Text 2"/>
          <p:cNvSpPr/>
          <p:nvPr/>
        </p:nvSpPr>
        <p:spPr>
          <a:xfrm>
            <a:off x="718542" y="2930128"/>
            <a:ext cx="13193316" cy="1314450"/>
          </a:xfrm>
          <a:prstGeom prst="rect">
            <a:avLst/>
          </a:prstGeom>
          <a:noFill/>
          <a:ln/>
        </p:spPr>
        <p:txBody>
          <a:bodyPr wrap="squar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Metakommentarer kan tage forskellige former. Skuespilleren kan direkte adressere publikum med indsigter om karakterens motivation eller kommentere på andre karakterers handlinger. Dette kan også inkludere at tale om karakteren i tredje person, hvilket yderligere understreger adskillelsen mellem skuespiller og rolle. Denne teknik inviterer publikum til at analysere karakterernes handlinger og motivationer på en mere objektiv måde.</a:t>
            </a:r>
            <a:endParaRPr lang="en-US" sz="1600" dirty="0"/>
          </a:p>
        </p:txBody>
      </p:sp>
      <p:pic>
        <p:nvPicPr>
          <p:cNvPr id="5" name="Image 0" descr="preencoded.png"/>
          <p:cNvPicPr>
            <a:picLocks noChangeAspect="1"/>
          </p:cNvPicPr>
          <p:nvPr/>
        </p:nvPicPr>
        <p:blipFill>
          <a:blip r:embed="rId3"/>
          <a:stretch>
            <a:fillRect/>
          </a:stretch>
        </p:blipFill>
        <p:spPr>
          <a:xfrm>
            <a:off x="718542" y="4475559"/>
            <a:ext cx="3298269" cy="821293"/>
          </a:xfrm>
          <a:prstGeom prst="rect">
            <a:avLst/>
          </a:prstGeom>
        </p:spPr>
      </p:pic>
      <p:sp>
        <p:nvSpPr>
          <p:cNvPr id="6" name="Text 3"/>
          <p:cNvSpPr/>
          <p:nvPr/>
        </p:nvSpPr>
        <p:spPr>
          <a:xfrm>
            <a:off x="923806" y="5604748"/>
            <a:ext cx="2566511" cy="320873"/>
          </a:xfrm>
          <a:prstGeom prst="rect">
            <a:avLst/>
          </a:prstGeom>
          <a:noFill/>
          <a:ln/>
        </p:spPr>
        <p:txBody>
          <a:bodyPr wrap="none" lIns="0" tIns="0" rIns="0" bIns="0" rtlCol="0" anchor="t"/>
          <a:lstStyle/>
          <a:p>
            <a:pPr marL="0" indent="0" algn="l">
              <a:lnSpc>
                <a:spcPts val="2500"/>
              </a:lnSpc>
              <a:buNone/>
            </a:pPr>
            <a:r>
              <a:rPr lang="en-US" sz="2000" dirty="0">
                <a:solidFill>
                  <a:srgbClr val="404155"/>
                </a:solidFill>
                <a:latin typeface="Alexandria" pitchFamily="34" charset="0"/>
                <a:ea typeface="Alexandria" pitchFamily="34" charset="-122"/>
                <a:cs typeface="Alexandria" pitchFamily="34" charset="-120"/>
              </a:rPr>
              <a:t>Rolleintroduktion</a:t>
            </a:r>
            <a:endParaRPr lang="en-US" sz="2000" dirty="0"/>
          </a:p>
        </p:txBody>
      </p:sp>
      <p:sp>
        <p:nvSpPr>
          <p:cNvPr id="7" name="Text 4"/>
          <p:cNvSpPr/>
          <p:nvPr/>
        </p:nvSpPr>
        <p:spPr>
          <a:xfrm>
            <a:off x="923806" y="6048732"/>
            <a:ext cx="2887742" cy="985837"/>
          </a:xfrm>
          <a:prstGeom prst="rect">
            <a:avLst/>
          </a:prstGeom>
          <a:noFill/>
          <a:ln/>
        </p:spPr>
        <p:txBody>
          <a:bodyPr wrap="square" lIns="0" tIns="0" rIns="0" bIns="0" rtlCol="0" anchor="t"/>
          <a:lstStyle/>
          <a:p>
            <a:pPr marL="0" indent="0" algn="l">
              <a:lnSpc>
                <a:spcPts val="2550"/>
              </a:lnSpc>
              <a:buNone/>
            </a:pPr>
            <a:r>
              <a:rPr lang="en-US" sz="1600" dirty="0">
                <a:solidFill>
                  <a:srgbClr val="404155"/>
                </a:solidFill>
                <a:latin typeface="Nobile" pitchFamily="34" charset="0"/>
                <a:ea typeface="Nobile" pitchFamily="34" charset="-122"/>
                <a:cs typeface="Nobile" pitchFamily="34" charset="-120"/>
              </a:rPr>
              <a:t>Skuespilleren præsenterer sin karakter og dennes baggrund for publikum.</a:t>
            </a:r>
            <a:endParaRPr lang="en-US" sz="1600" dirty="0"/>
          </a:p>
        </p:txBody>
      </p:sp>
      <p:pic>
        <p:nvPicPr>
          <p:cNvPr id="8" name="Image 1" descr="preencoded.png"/>
          <p:cNvPicPr>
            <a:picLocks noChangeAspect="1"/>
          </p:cNvPicPr>
          <p:nvPr/>
        </p:nvPicPr>
        <p:blipFill>
          <a:blip r:embed="rId4"/>
          <a:stretch>
            <a:fillRect/>
          </a:stretch>
        </p:blipFill>
        <p:spPr>
          <a:xfrm>
            <a:off x="4016812" y="4475559"/>
            <a:ext cx="3298388" cy="821293"/>
          </a:xfrm>
          <a:prstGeom prst="rect">
            <a:avLst/>
          </a:prstGeom>
        </p:spPr>
      </p:pic>
      <p:sp>
        <p:nvSpPr>
          <p:cNvPr id="9" name="Text 5"/>
          <p:cNvSpPr/>
          <p:nvPr/>
        </p:nvSpPr>
        <p:spPr>
          <a:xfrm>
            <a:off x="4222075" y="5604748"/>
            <a:ext cx="2820591" cy="320873"/>
          </a:xfrm>
          <a:prstGeom prst="rect">
            <a:avLst/>
          </a:prstGeom>
          <a:noFill/>
          <a:ln/>
        </p:spPr>
        <p:txBody>
          <a:bodyPr wrap="none" lIns="0" tIns="0" rIns="0" bIns="0" rtlCol="0" anchor="t"/>
          <a:lstStyle/>
          <a:p>
            <a:pPr marL="0" indent="0" algn="l">
              <a:lnSpc>
                <a:spcPts val="2500"/>
              </a:lnSpc>
              <a:buNone/>
            </a:pPr>
            <a:r>
              <a:rPr lang="en-US" sz="2000" dirty="0">
                <a:solidFill>
                  <a:srgbClr val="404155"/>
                </a:solidFill>
                <a:latin typeface="Alexandria" pitchFamily="34" charset="0"/>
                <a:ea typeface="Alexandria" pitchFamily="34" charset="-122"/>
                <a:cs typeface="Alexandria" pitchFamily="34" charset="-120"/>
              </a:rPr>
              <a:t>Handlingskommentar</a:t>
            </a:r>
            <a:endParaRPr lang="en-US" sz="2000" dirty="0"/>
          </a:p>
        </p:txBody>
      </p:sp>
      <p:sp>
        <p:nvSpPr>
          <p:cNvPr id="10" name="Text 6"/>
          <p:cNvSpPr/>
          <p:nvPr/>
        </p:nvSpPr>
        <p:spPr>
          <a:xfrm>
            <a:off x="4222075" y="6048732"/>
            <a:ext cx="2887861" cy="1314450"/>
          </a:xfrm>
          <a:prstGeom prst="rect">
            <a:avLst/>
          </a:prstGeom>
          <a:noFill/>
          <a:ln/>
        </p:spPr>
        <p:txBody>
          <a:bodyPr wrap="square" lIns="0" tIns="0" rIns="0" bIns="0" rtlCol="0" anchor="t"/>
          <a:lstStyle/>
          <a:p>
            <a:pPr marL="0" indent="0" algn="l">
              <a:lnSpc>
                <a:spcPts val="2550"/>
              </a:lnSpc>
              <a:buNone/>
            </a:pPr>
            <a:r>
              <a:rPr lang="en-US" sz="1600" dirty="0">
                <a:solidFill>
                  <a:srgbClr val="404155"/>
                </a:solidFill>
                <a:latin typeface="Nobile" pitchFamily="34" charset="0"/>
                <a:ea typeface="Nobile" pitchFamily="34" charset="-122"/>
                <a:cs typeface="Nobile" pitchFamily="34" charset="-120"/>
              </a:rPr>
              <a:t>Undervejs i stykket kommenterer skuespilleren på sin karakters handlinger og valg.</a:t>
            </a:r>
            <a:endParaRPr lang="en-US" sz="1600" dirty="0"/>
          </a:p>
        </p:txBody>
      </p:sp>
      <p:pic>
        <p:nvPicPr>
          <p:cNvPr id="11" name="Image 2" descr="preencoded.png"/>
          <p:cNvPicPr>
            <a:picLocks noChangeAspect="1"/>
          </p:cNvPicPr>
          <p:nvPr/>
        </p:nvPicPr>
        <p:blipFill>
          <a:blip r:embed="rId5"/>
          <a:stretch>
            <a:fillRect/>
          </a:stretch>
        </p:blipFill>
        <p:spPr>
          <a:xfrm>
            <a:off x="7315200" y="4475559"/>
            <a:ext cx="3298269" cy="821293"/>
          </a:xfrm>
          <a:prstGeom prst="rect">
            <a:avLst/>
          </a:prstGeom>
        </p:spPr>
      </p:pic>
      <p:sp>
        <p:nvSpPr>
          <p:cNvPr id="12" name="Text 7"/>
          <p:cNvSpPr/>
          <p:nvPr/>
        </p:nvSpPr>
        <p:spPr>
          <a:xfrm>
            <a:off x="7520464" y="5604748"/>
            <a:ext cx="2566511" cy="320873"/>
          </a:xfrm>
          <a:prstGeom prst="rect">
            <a:avLst/>
          </a:prstGeom>
          <a:noFill/>
          <a:ln/>
        </p:spPr>
        <p:txBody>
          <a:bodyPr wrap="none" lIns="0" tIns="0" rIns="0" bIns="0" rtlCol="0" anchor="t"/>
          <a:lstStyle/>
          <a:p>
            <a:pPr marL="0" indent="0" algn="l">
              <a:lnSpc>
                <a:spcPts val="2500"/>
              </a:lnSpc>
              <a:buNone/>
            </a:pPr>
            <a:r>
              <a:rPr lang="en-US" sz="2000" dirty="0">
                <a:solidFill>
                  <a:srgbClr val="404155"/>
                </a:solidFill>
                <a:latin typeface="Alexandria" pitchFamily="34" charset="0"/>
                <a:ea typeface="Alexandria" pitchFamily="34" charset="-122"/>
                <a:cs typeface="Alexandria" pitchFamily="34" charset="-120"/>
              </a:rPr>
              <a:t>Kritisk refleksion</a:t>
            </a:r>
            <a:endParaRPr lang="en-US" sz="2000" dirty="0"/>
          </a:p>
        </p:txBody>
      </p:sp>
      <p:sp>
        <p:nvSpPr>
          <p:cNvPr id="13" name="Text 8"/>
          <p:cNvSpPr/>
          <p:nvPr/>
        </p:nvSpPr>
        <p:spPr>
          <a:xfrm>
            <a:off x="7520464" y="6048732"/>
            <a:ext cx="2887742" cy="1314450"/>
          </a:xfrm>
          <a:prstGeom prst="rect">
            <a:avLst/>
          </a:prstGeom>
          <a:noFill/>
          <a:ln/>
        </p:spPr>
        <p:txBody>
          <a:bodyPr wrap="square" lIns="0" tIns="0" rIns="0" bIns="0" rtlCol="0" anchor="t"/>
          <a:lstStyle/>
          <a:p>
            <a:pPr marL="0" indent="0" algn="l">
              <a:lnSpc>
                <a:spcPts val="2550"/>
              </a:lnSpc>
              <a:buNone/>
            </a:pPr>
            <a:r>
              <a:rPr lang="en-US" sz="1600" dirty="0">
                <a:solidFill>
                  <a:srgbClr val="404155"/>
                </a:solidFill>
                <a:latin typeface="Nobile" pitchFamily="34" charset="0"/>
                <a:ea typeface="Nobile" pitchFamily="34" charset="-122"/>
                <a:cs typeface="Nobile" pitchFamily="34" charset="-120"/>
              </a:rPr>
              <a:t>Skuespilleren deler sine personlige tanker om karakterens udvikling og stykkets temaer.</a:t>
            </a:r>
            <a:endParaRPr lang="en-US" sz="1600" dirty="0"/>
          </a:p>
        </p:txBody>
      </p:sp>
      <p:pic>
        <p:nvPicPr>
          <p:cNvPr id="14" name="Image 3" descr="preencoded.png"/>
          <p:cNvPicPr>
            <a:picLocks noChangeAspect="1"/>
          </p:cNvPicPr>
          <p:nvPr/>
        </p:nvPicPr>
        <p:blipFill>
          <a:blip r:embed="rId6"/>
          <a:stretch>
            <a:fillRect/>
          </a:stretch>
        </p:blipFill>
        <p:spPr>
          <a:xfrm>
            <a:off x="10613469" y="4475559"/>
            <a:ext cx="3298388" cy="821293"/>
          </a:xfrm>
          <a:prstGeom prst="rect">
            <a:avLst/>
          </a:prstGeom>
        </p:spPr>
      </p:pic>
      <p:sp>
        <p:nvSpPr>
          <p:cNvPr id="15" name="Text 9"/>
          <p:cNvSpPr/>
          <p:nvPr/>
        </p:nvSpPr>
        <p:spPr>
          <a:xfrm>
            <a:off x="10818733" y="5604748"/>
            <a:ext cx="2887861" cy="641747"/>
          </a:xfrm>
          <a:prstGeom prst="rect">
            <a:avLst/>
          </a:prstGeom>
          <a:noFill/>
          <a:ln/>
        </p:spPr>
        <p:txBody>
          <a:bodyPr wrap="square" lIns="0" tIns="0" rIns="0" bIns="0" rtlCol="0" anchor="t"/>
          <a:lstStyle/>
          <a:p>
            <a:pPr marL="0" indent="0" algn="l">
              <a:lnSpc>
                <a:spcPts val="2500"/>
              </a:lnSpc>
              <a:buNone/>
            </a:pPr>
            <a:r>
              <a:rPr lang="en-US" sz="2000" dirty="0">
                <a:solidFill>
                  <a:srgbClr val="404155"/>
                </a:solidFill>
                <a:latin typeface="Alexandria" pitchFamily="34" charset="0"/>
                <a:ea typeface="Alexandria" pitchFamily="34" charset="-122"/>
                <a:cs typeface="Alexandria" pitchFamily="34" charset="-120"/>
              </a:rPr>
              <a:t>Afsluttende evaluering</a:t>
            </a:r>
            <a:endParaRPr lang="en-US" sz="2000" dirty="0"/>
          </a:p>
        </p:txBody>
      </p:sp>
      <p:sp>
        <p:nvSpPr>
          <p:cNvPr id="16" name="Text 10"/>
          <p:cNvSpPr/>
          <p:nvPr/>
        </p:nvSpPr>
        <p:spPr>
          <a:xfrm>
            <a:off x="10818733" y="6369606"/>
            <a:ext cx="2887861" cy="985837"/>
          </a:xfrm>
          <a:prstGeom prst="rect">
            <a:avLst/>
          </a:prstGeom>
          <a:noFill/>
          <a:ln/>
        </p:spPr>
        <p:txBody>
          <a:bodyPr wrap="square" lIns="0" tIns="0" rIns="0" bIns="0" rtlCol="0" anchor="t"/>
          <a:lstStyle/>
          <a:p>
            <a:pPr marL="0" indent="0" algn="l">
              <a:lnSpc>
                <a:spcPts val="2550"/>
              </a:lnSpc>
              <a:buNone/>
            </a:pPr>
            <a:r>
              <a:rPr lang="en-US" sz="1600" dirty="0">
                <a:solidFill>
                  <a:srgbClr val="404155"/>
                </a:solidFill>
                <a:latin typeface="Nobile" pitchFamily="34" charset="0"/>
                <a:ea typeface="Nobile" pitchFamily="34" charset="-122"/>
                <a:cs typeface="Nobile" pitchFamily="34" charset="-120"/>
              </a:rPr>
              <a:t>Efter klimaks reflekterer skuespilleren over karakterens rejse og læring.</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55333" y="938451"/>
            <a:ext cx="9161383" cy="674489"/>
          </a:xfrm>
          <a:prstGeom prst="rect">
            <a:avLst/>
          </a:prstGeom>
          <a:noFill/>
          <a:ln/>
        </p:spPr>
        <p:txBody>
          <a:bodyPr wrap="none" lIns="0" tIns="0" rIns="0" bIns="0" rtlCol="0" anchor="t"/>
          <a:lstStyle/>
          <a:p>
            <a:pPr marL="0" indent="0">
              <a:lnSpc>
                <a:spcPts val="5300"/>
              </a:lnSpc>
              <a:buNone/>
            </a:pPr>
            <a:r>
              <a:rPr lang="en-US" sz="4200" dirty="0">
                <a:solidFill>
                  <a:srgbClr val="1B1B27"/>
                </a:solidFill>
                <a:latin typeface="Alexandria" pitchFamily="34" charset="0"/>
                <a:ea typeface="Alexandria" pitchFamily="34" charset="-122"/>
                <a:cs typeface="Alexandria" pitchFamily="34" charset="-120"/>
              </a:rPr>
              <a:t>Højtlæsning af regibemærkninger</a:t>
            </a:r>
            <a:endParaRPr lang="en-US" sz="4200" dirty="0"/>
          </a:p>
        </p:txBody>
      </p:sp>
      <p:sp>
        <p:nvSpPr>
          <p:cNvPr id="3" name="Text 1"/>
          <p:cNvSpPr/>
          <p:nvPr/>
        </p:nvSpPr>
        <p:spPr>
          <a:xfrm>
            <a:off x="755333" y="2044541"/>
            <a:ext cx="13119735" cy="1035844"/>
          </a:xfrm>
          <a:prstGeom prst="rect">
            <a:avLst/>
          </a:prstGeom>
          <a:noFill/>
          <a:ln/>
        </p:spPr>
        <p:txBody>
          <a:bodyPr wrap="square" lIns="0" tIns="0" rIns="0" bIns="0" rtlCol="0" anchor="t"/>
          <a:lstStyle/>
          <a:p>
            <a:pPr marL="0" indent="0">
              <a:lnSpc>
                <a:spcPts val="2700"/>
              </a:lnSpc>
              <a:buNone/>
            </a:pPr>
            <a:r>
              <a:rPr lang="en-US" sz="1650" dirty="0">
                <a:solidFill>
                  <a:srgbClr val="404155"/>
                </a:solidFill>
                <a:latin typeface="Nobile" pitchFamily="34" charset="0"/>
                <a:ea typeface="Nobile" pitchFamily="34" charset="-122"/>
                <a:cs typeface="Nobile" pitchFamily="34" charset="-120"/>
              </a:rPr>
              <a:t>En anden effektiv verfremdungsteknik er højtlæsningen af regibemærkninger. I traditionelt teater er regibemærkninger instruktioner til skuespillere og teknikere, som normalt ikke deles med publikum. Ved at læse disse bemærkninger højt på scenen, afslører man teatrets mekanik og minder igen publikum om, at de overværer en konstrueret fortælling.</a:t>
            </a:r>
            <a:endParaRPr lang="en-US" sz="1650" dirty="0"/>
          </a:p>
        </p:txBody>
      </p:sp>
      <p:sp>
        <p:nvSpPr>
          <p:cNvPr id="4" name="Text 2"/>
          <p:cNvSpPr/>
          <p:nvPr/>
        </p:nvSpPr>
        <p:spPr>
          <a:xfrm>
            <a:off x="755333" y="3323153"/>
            <a:ext cx="13119735" cy="1035844"/>
          </a:xfrm>
          <a:prstGeom prst="rect">
            <a:avLst/>
          </a:prstGeom>
          <a:noFill/>
          <a:ln/>
        </p:spPr>
        <p:txBody>
          <a:bodyPr wrap="square" lIns="0" tIns="0" rIns="0" bIns="0" rtlCol="0" anchor="t"/>
          <a:lstStyle/>
          <a:p>
            <a:pPr marL="0" indent="0">
              <a:lnSpc>
                <a:spcPts val="2700"/>
              </a:lnSpc>
              <a:buNone/>
            </a:pPr>
            <a:r>
              <a:rPr lang="en-US" sz="1650" dirty="0">
                <a:solidFill>
                  <a:srgbClr val="404155"/>
                </a:solidFill>
                <a:latin typeface="Nobile" pitchFamily="34" charset="0"/>
                <a:ea typeface="Nobile" pitchFamily="34" charset="-122"/>
                <a:cs typeface="Nobile" pitchFamily="34" charset="-120"/>
              </a:rPr>
              <a:t>Denne teknik kan anvendes på forskellige måder. Skuespillerne kan læse bemærkningerne direkte fra manuskriptet, eller en separat fortæller kan introducere scener ved at læse regibemærkningerne. Dette giver publikum indsigt i forfatterens og instruktørens intentioner og opfordrer dem til at reflektere over, hvordan disse valg påvirker deres opfattelse af stykket.</a:t>
            </a:r>
            <a:endParaRPr lang="en-US" sz="1650" dirty="0"/>
          </a:p>
        </p:txBody>
      </p:sp>
      <p:sp>
        <p:nvSpPr>
          <p:cNvPr id="5" name="Text 3"/>
          <p:cNvSpPr/>
          <p:nvPr/>
        </p:nvSpPr>
        <p:spPr>
          <a:xfrm>
            <a:off x="755333" y="4817507"/>
            <a:ext cx="2697837" cy="337185"/>
          </a:xfrm>
          <a:prstGeom prst="rect">
            <a:avLst/>
          </a:prstGeom>
          <a:noFill/>
          <a:ln/>
        </p:spPr>
        <p:txBody>
          <a:bodyPr wrap="none" lIns="0" tIns="0" rIns="0" bIns="0" rtlCol="0" anchor="t"/>
          <a:lstStyle/>
          <a:p>
            <a:pPr marL="0" indent="0">
              <a:lnSpc>
                <a:spcPts val="2650"/>
              </a:lnSpc>
              <a:buNone/>
            </a:pPr>
            <a:r>
              <a:rPr lang="en-US" sz="2100" dirty="0">
                <a:solidFill>
                  <a:srgbClr val="1B1B27"/>
                </a:solidFill>
                <a:latin typeface="Alexandria" pitchFamily="34" charset="0"/>
                <a:ea typeface="Alexandria" pitchFamily="34" charset="-122"/>
                <a:cs typeface="Alexandria" pitchFamily="34" charset="-120"/>
              </a:rPr>
              <a:t>Scenebeskrivelser</a:t>
            </a:r>
            <a:endParaRPr lang="en-US" sz="2100" dirty="0"/>
          </a:p>
        </p:txBody>
      </p:sp>
      <p:sp>
        <p:nvSpPr>
          <p:cNvPr id="6" name="Text 4"/>
          <p:cNvSpPr/>
          <p:nvPr/>
        </p:nvSpPr>
        <p:spPr>
          <a:xfrm>
            <a:off x="755333" y="5370433"/>
            <a:ext cx="4021693" cy="1726406"/>
          </a:xfrm>
          <a:prstGeom prst="rect">
            <a:avLst/>
          </a:prstGeom>
          <a:noFill/>
          <a:ln/>
        </p:spPr>
        <p:txBody>
          <a:bodyPr wrap="square" lIns="0" tIns="0" rIns="0" bIns="0" rtlCol="0" anchor="t"/>
          <a:lstStyle/>
          <a:p>
            <a:pPr marL="0" indent="0">
              <a:lnSpc>
                <a:spcPts val="2700"/>
              </a:lnSpc>
              <a:buNone/>
            </a:pPr>
            <a:r>
              <a:rPr lang="en-US" sz="1650" dirty="0">
                <a:solidFill>
                  <a:srgbClr val="404155"/>
                </a:solidFill>
                <a:latin typeface="Nobile" pitchFamily="34" charset="0"/>
                <a:ea typeface="Nobile" pitchFamily="34" charset="-122"/>
                <a:cs typeface="Nobile" pitchFamily="34" charset="-120"/>
              </a:rPr>
              <a:t>Højtlæsning af detaljerede beskrivelser af scenens udseende og atmosfære giver publikum mulighed for at sammenligne deres egen visuelle oplevelse med forfatterens intention.</a:t>
            </a:r>
            <a:endParaRPr lang="en-US" sz="1650" dirty="0"/>
          </a:p>
        </p:txBody>
      </p:sp>
      <p:sp>
        <p:nvSpPr>
          <p:cNvPr id="7" name="Text 5"/>
          <p:cNvSpPr/>
          <p:nvPr/>
        </p:nvSpPr>
        <p:spPr>
          <a:xfrm>
            <a:off x="5311140" y="4817507"/>
            <a:ext cx="2876907" cy="337185"/>
          </a:xfrm>
          <a:prstGeom prst="rect">
            <a:avLst/>
          </a:prstGeom>
          <a:noFill/>
          <a:ln/>
        </p:spPr>
        <p:txBody>
          <a:bodyPr wrap="none" lIns="0" tIns="0" rIns="0" bIns="0" rtlCol="0" anchor="t"/>
          <a:lstStyle/>
          <a:p>
            <a:pPr marL="0" indent="0">
              <a:lnSpc>
                <a:spcPts val="2650"/>
              </a:lnSpc>
              <a:buNone/>
            </a:pPr>
            <a:r>
              <a:rPr lang="en-US" sz="2100" dirty="0">
                <a:solidFill>
                  <a:srgbClr val="1B1B27"/>
                </a:solidFill>
                <a:latin typeface="Alexandria" pitchFamily="34" charset="0"/>
                <a:ea typeface="Alexandria" pitchFamily="34" charset="-122"/>
                <a:cs typeface="Alexandria" pitchFamily="34" charset="-120"/>
              </a:rPr>
              <a:t>Karakterinstruktioner</a:t>
            </a:r>
            <a:endParaRPr lang="en-US" sz="2100" dirty="0"/>
          </a:p>
        </p:txBody>
      </p:sp>
      <p:sp>
        <p:nvSpPr>
          <p:cNvPr id="8" name="Text 6"/>
          <p:cNvSpPr/>
          <p:nvPr/>
        </p:nvSpPr>
        <p:spPr>
          <a:xfrm>
            <a:off x="5311140" y="5370433"/>
            <a:ext cx="4021693" cy="1726406"/>
          </a:xfrm>
          <a:prstGeom prst="rect">
            <a:avLst/>
          </a:prstGeom>
          <a:noFill/>
          <a:ln/>
        </p:spPr>
        <p:txBody>
          <a:bodyPr wrap="square" lIns="0" tIns="0" rIns="0" bIns="0" rtlCol="0" anchor="t"/>
          <a:lstStyle/>
          <a:p>
            <a:pPr marL="0" indent="0">
              <a:lnSpc>
                <a:spcPts val="2700"/>
              </a:lnSpc>
              <a:buNone/>
            </a:pPr>
            <a:r>
              <a:rPr lang="en-US" sz="1650" dirty="0">
                <a:solidFill>
                  <a:srgbClr val="404155"/>
                </a:solidFill>
                <a:latin typeface="Nobile" pitchFamily="34" charset="0"/>
                <a:ea typeface="Nobile" pitchFamily="34" charset="-122"/>
                <a:cs typeface="Nobile" pitchFamily="34" charset="-120"/>
              </a:rPr>
              <a:t>Ved at afsløre instruktioner om karakterernes følelser og handlinger, skabes der en kontrast mellem den beskrevne intention og skuespillerens fortolkning.</a:t>
            </a:r>
            <a:endParaRPr lang="en-US" sz="1650" dirty="0"/>
          </a:p>
        </p:txBody>
      </p:sp>
      <p:sp>
        <p:nvSpPr>
          <p:cNvPr id="9" name="Text 7"/>
          <p:cNvSpPr/>
          <p:nvPr/>
        </p:nvSpPr>
        <p:spPr>
          <a:xfrm>
            <a:off x="9866948" y="4817507"/>
            <a:ext cx="2772608" cy="337185"/>
          </a:xfrm>
          <a:prstGeom prst="rect">
            <a:avLst/>
          </a:prstGeom>
          <a:noFill/>
          <a:ln/>
        </p:spPr>
        <p:txBody>
          <a:bodyPr wrap="none" lIns="0" tIns="0" rIns="0" bIns="0" rtlCol="0" anchor="t"/>
          <a:lstStyle/>
          <a:p>
            <a:pPr marL="0" indent="0">
              <a:lnSpc>
                <a:spcPts val="2650"/>
              </a:lnSpc>
              <a:buNone/>
            </a:pPr>
            <a:r>
              <a:rPr lang="en-US" sz="2100" dirty="0">
                <a:solidFill>
                  <a:srgbClr val="1B1B27"/>
                </a:solidFill>
                <a:latin typeface="Alexandria" pitchFamily="34" charset="0"/>
                <a:ea typeface="Alexandria" pitchFamily="34" charset="-122"/>
                <a:cs typeface="Alexandria" pitchFamily="34" charset="-120"/>
              </a:rPr>
              <a:t>Tekniske anvisninger</a:t>
            </a:r>
            <a:endParaRPr lang="en-US" sz="2100" dirty="0"/>
          </a:p>
        </p:txBody>
      </p:sp>
      <p:sp>
        <p:nvSpPr>
          <p:cNvPr id="10" name="Text 8"/>
          <p:cNvSpPr/>
          <p:nvPr/>
        </p:nvSpPr>
        <p:spPr>
          <a:xfrm>
            <a:off x="9866948" y="5370433"/>
            <a:ext cx="4021693" cy="1726406"/>
          </a:xfrm>
          <a:prstGeom prst="rect">
            <a:avLst/>
          </a:prstGeom>
          <a:noFill/>
          <a:ln/>
        </p:spPr>
        <p:txBody>
          <a:bodyPr wrap="square" lIns="0" tIns="0" rIns="0" bIns="0" rtlCol="0" anchor="t"/>
          <a:lstStyle/>
          <a:p>
            <a:pPr marL="0" indent="0">
              <a:lnSpc>
                <a:spcPts val="2700"/>
              </a:lnSpc>
              <a:buNone/>
            </a:pPr>
            <a:r>
              <a:rPr lang="en-US" sz="1650" dirty="0">
                <a:solidFill>
                  <a:srgbClr val="404155"/>
                </a:solidFill>
                <a:latin typeface="Nobile" pitchFamily="34" charset="0"/>
                <a:ea typeface="Nobile" pitchFamily="34" charset="-122"/>
                <a:cs typeface="Nobile" pitchFamily="34" charset="-120"/>
              </a:rPr>
              <a:t>Oplæsning af instruktioner om lys, lyd og special effects afslører teatrets illusionsskabende mekanismer og bryder den magiske virkelighed på scenen.</a:t>
            </a:r>
            <a:endParaRPr lang="en-US" sz="1650" dirty="0"/>
          </a:p>
        </p:txBody>
      </p:sp>
      <p:sp>
        <p:nvSpPr>
          <p:cNvPr id="11" name="Rektangel 10">
            <a:extLst>
              <a:ext uri="{FF2B5EF4-FFF2-40B4-BE49-F238E27FC236}">
                <a16:creationId xmlns:a16="http://schemas.microsoft.com/office/drawing/2014/main" id="{99DDEF83-E184-FEA9-6B3B-E3DE1DD245B1}"/>
              </a:ext>
            </a:extLst>
          </p:cNvPr>
          <p:cNvSpPr/>
          <p:nvPr/>
        </p:nvSpPr>
        <p:spPr>
          <a:xfrm>
            <a:off x="12883793" y="7777537"/>
            <a:ext cx="1643865" cy="3307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2711" y="907375"/>
            <a:ext cx="9974461" cy="654248"/>
          </a:xfrm>
          <a:prstGeom prst="rect">
            <a:avLst/>
          </a:prstGeom>
          <a:noFill/>
          <a:ln/>
        </p:spPr>
        <p:txBody>
          <a:bodyPr wrap="none" lIns="0" tIns="0" rIns="0" bIns="0" rtlCol="0" anchor="t"/>
          <a:lstStyle/>
          <a:p>
            <a:pPr marL="0" indent="0">
              <a:lnSpc>
                <a:spcPts val="5150"/>
              </a:lnSpc>
              <a:buNone/>
            </a:pPr>
            <a:r>
              <a:rPr lang="en-US" sz="4100" dirty="0">
                <a:solidFill>
                  <a:srgbClr val="1B1B27"/>
                </a:solidFill>
                <a:latin typeface="Alexandria" pitchFamily="34" charset="0"/>
                <a:ea typeface="Alexandria" pitchFamily="34" charset="-122"/>
                <a:cs typeface="Alexandria" pitchFamily="34" charset="-120"/>
              </a:rPr>
              <a:t>Brug af sang og musik som episk brud</a:t>
            </a:r>
            <a:endParaRPr lang="en-US" sz="4100" dirty="0"/>
          </a:p>
        </p:txBody>
      </p:sp>
      <p:sp>
        <p:nvSpPr>
          <p:cNvPr id="3" name="Text 1"/>
          <p:cNvSpPr/>
          <p:nvPr/>
        </p:nvSpPr>
        <p:spPr>
          <a:xfrm>
            <a:off x="732711" y="1980367"/>
            <a:ext cx="13164979" cy="1005126"/>
          </a:xfrm>
          <a:prstGeom prst="rect">
            <a:avLst/>
          </a:prstGeom>
          <a:noFill/>
          <a:ln/>
        </p:spPr>
        <p:txBody>
          <a:bodyPr wrap="square" lIns="0" tIns="0" rIns="0" bIns="0" rtlCol="0" anchor="t"/>
          <a:lstStyle/>
          <a:p>
            <a:pPr marL="0" indent="0">
              <a:lnSpc>
                <a:spcPts val="2600"/>
              </a:lnSpc>
              <a:buNone/>
            </a:pPr>
            <a:r>
              <a:rPr lang="en-US" sz="1600" dirty="0">
                <a:solidFill>
                  <a:srgbClr val="404155"/>
                </a:solidFill>
                <a:latin typeface="Nobile" pitchFamily="34" charset="0"/>
                <a:ea typeface="Nobile" pitchFamily="34" charset="-122"/>
                <a:cs typeface="Nobile" pitchFamily="34" charset="-120"/>
              </a:rPr>
              <a:t>En af de mest iøjnefaldende verfremdungsteknikker er brugen af sang og musik som et episk brud i forestillingen. Når en skuespiller pludselig bryder ud i sang midt i en scene, skaber det en øjeblikkelig afbrydelse af handlingens flow og minder publikum om, at de ser en teatralsk fremførelse.</a:t>
            </a:r>
            <a:endParaRPr lang="en-US" sz="1600" dirty="0"/>
          </a:p>
        </p:txBody>
      </p:sp>
      <p:sp>
        <p:nvSpPr>
          <p:cNvPr id="4" name="Text 2"/>
          <p:cNvSpPr/>
          <p:nvPr/>
        </p:nvSpPr>
        <p:spPr>
          <a:xfrm>
            <a:off x="732711" y="3220998"/>
            <a:ext cx="13164979" cy="1340168"/>
          </a:xfrm>
          <a:prstGeom prst="rect">
            <a:avLst/>
          </a:prstGeom>
          <a:noFill/>
          <a:ln/>
        </p:spPr>
        <p:txBody>
          <a:bodyPr wrap="square" lIns="0" tIns="0" rIns="0" bIns="0" rtlCol="0" anchor="t"/>
          <a:lstStyle/>
          <a:p>
            <a:pPr marL="0" indent="0">
              <a:lnSpc>
                <a:spcPts val="2600"/>
              </a:lnSpc>
              <a:buNone/>
            </a:pPr>
            <a:r>
              <a:rPr lang="en-US" sz="1600" dirty="0">
                <a:solidFill>
                  <a:srgbClr val="404155"/>
                </a:solidFill>
                <a:latin typeface="Nobile" pitchFamily="34" charset="0"/>
                <a:ea typeface="Nobile" pitchFamily="34" charset="-122"/>
                <a:cs typeface="Nobile" pitchFamily="34" charset="-120"/>
              </a:rPr>
              <a:t>Disse musikalske indslag er ofte designet til at kommentere på handlingen eller karakterernes situation, snarere end at drive plottet fremad. Teksterne kan være direkte kommentarer til de sociale eller politiske temaer, som stykket behandler, og melodierne er ofte bevidst fremmedgørende eller dissonante for at undgå, at publikum bliver følelsesmæssigt opslugt. Dette tvinger tilskuerne til at forholde sig intellektuelt til indholdet snarere end at lade sig rive med af følelser.</a:t>
            </a:r>
            <a:endParaRPr lang="en-US" sz="1600" dirty="0"/>
          </a:p>
        </p:txBody>
      </p:sp>
      <p:pic>
        <p:nvPicPr>
          <p:cNvPr id="5" name="Image 0" descr="preencoded.png"/>
          <p:cNvPicPr>
            <a:picLocks noChangeAspect="1"/>
          </p:cNvPicPr>
          <p:nvPr/>
        </p:nvPicPr>
        <p:blipFill>
          <a:blip r:embed="rId3"/>
          <a:stretch>
            <a:fillRect/>
          </a:stretch>
        </p:blipFill>
        <p:spPr>
          <a:xfrm>
            <a:off x="732711" y="4796671"/>
            <a:ext cx="523399" cy="523399"/>
          </a:xfrm>
          <a:prstGeom prst="rect">
            <a:avLst/>
          </a:prstGeom>
        </p:spPr>
      </p:pic>
      <p:sp>
        <p:nvSpPr>
          <p:cNvPr id="6" name="Text 3"/>
          <p:cNvSpPr/>
          <p:nvPr/>
        </p:nvSpPr>
        <p:spPr>
          <a:xfrm>
            <a:off x="732711" y="5529382"/>
            <a:ext cx="2893457" cy="327065"/>
          </a:xfrm>
          <a:prstGeom prst="rect">
            <a:avLst/>
          </a:prstGeom>
          <a:noFill/>
          <a:ln/>
        </p:spPr>
        <p:txBody>
          <a:bodyPr wrap="none" lIns="0" tIns="0" rIns="0" bIns="0" rtlCol="0" anchor="t"/>
          <a:lstStyle/>
          <a:p>
            <a:pPr marL="0" indent="0" algn="l">
              <a:lnSpc>
                <a:spcPts val="2550"/>
              </a:lnSpc>
              <a:buNone/>
            </a:pPr>
            <a:r>
              <a:rPr lang="en-US" sz="2050" dirty="0">
                <a:solidFill>
                  <a:srgbClr val="404155"/>
                </a:solidFill>
                <a:latin typeface="Alexandria" pitchFamily="34" charset="0"/>
                <a:ea typeface="Alexandria" pitchFamily="34" charset="-122"/>
                <a:cs typeface="Alexandria" pitchFamily="34" charset="-120"/>
              </a:rPr>
              <a:t>Kontrasterende musik</a:t>
            </a:r>
            <a:endParaRPr lang="en-US" sz="2050" dirty="0"/>
          </a:p>
        </p:txBody>
      </p:sp>
      <p:sp>
        <p:nvSpPr>
          <p:cNvPr id="7" name="Text 4"/>
          <p:cNvSpPr/>
          <p:nvPr/>
        </p:nvSpPr>
        <p:spPr>
          <a:xfrm>
            <a:off x="732711" y="5982057"/>
            <a:ext cx="3055739" cy="1005126"/>
          </a:xfrm>
          <a:prstGeom prst="rect">
            <a:avLst/>
          </a:prstGeom>
          <a:noFill/>
          <a:ln/>
        </p:spPr>
        <p:txBody>
          <a:bodyPr wrap="square" lIns="0" tIns="0" rIns="0" bIns="0" rtlCol="0" anchor="t"/>
          <a:lstStyle/>
          <a:p>
            <a:pPr marL="0" indent="0" algn="l">
              <a:lnSpc>
                <a:spcPts val="2600"/>
              </a:lnSpc>
              <a:buNone/>
            </a:pPr>
            <a:r>
              <a:rPr lang="en-US" sz="1600" dirty="0">
                <a:solidFill>
                  <a:srgbClr val="404155"/>
                </a:solidFill>
                <a:latin typeface="Nobile" pitchFamily="34" charset="0"/>
                <a:ea typeface="Nobile" pitchFamily="34" charset="-122"/>
                <a:cs typeface="Nobile" pitchFamily="34" charset="-120"/>
              </a:rPr>
              <a:t>Brug af uventede musikgenrer eller instrumenter til at skabe en følelse af fremmedgørelse.</a:t>
            </a:r>
            <a:endParaRPr lang="en-US" sz="1600" dirty="0"/>
          </a:p>
        </p:txBody>
      </p:sp>
      <p:pic>
        <p:nvPicPr>
          <p:cNvPr id="8" name="Image 1" descr="preencoded.png"/>
          <p:cNvPicPr>
            <a:picLocks noChangeAspect="1"/>
          </p:cNvPicPr>
          <p:nvPr/>
        </p:nvPicPr>
        <p:blipFill>
          <a:blip r:embed="rId4"/>
          <a:stretch>
            <a:fillRect/>
          </a:stretch>
        </p:blipFill>
        <p:spPr>
          <a:xfrm>
            <a:off x="4102418" y="4796671"/>
            <a:ext cx="523399" cy="523399"/>
          </a:xfrm>
          <a:prstGeom prst="rect">
            <a:avLst/>
          </a:prstGeom>
        </p:spPr>
      </p:pic>
      <p:sp>
        <p:nvSpPr>
          <p:cNvPr id="9" name="Text 5"/>
          <p:cNvSpPr/>
          <p:nvPr/>
        </p:nvSpPr>
        <p:spPr>
          <a:xfrm>
            <a:off x="4102418" y="5529382"/>
            <a:ext cx="3055739" cy="654129"/>
          </a:xfrm>
          <a:prstGeom prst="rect">
            <a:avLst/>
          </a:prstGeom>
          <a:noFill/>
          <a:ln/>
        </p:spPr>
        <p:txBody>
          <a:bodyPr wrap="square" lIns="0" tIns="0" rIns="0" bIns="0" rtlCol="0" anchor="t"/>
          <a:lstStyle/>
          <a:p>
            <a:pPr marL="0" indent="0" algn="l">
              <a:lnSpc>
                <a:spcPts val="2550"/>
              </a:lnSpc>
              <a:buNone/>
            </a:pPr>
            <a:r>
              <a:rPr lang="en-US" sz="2050" dirty="0">
                <a:solidFill>
                  <a:srgbClr val="404155"/>
                </a:solidFill>
                <a:latin typeface="Alexandria" pitchFamily="34" charset="0"/>
                <a:ea typeface="Alexandria" pitchFamily="34" charset="-122"/>
                <a:cs typeface="Alexandria" pitchFamily="34" charset="-120"/>
              </a:rPr>
              <a:t>Kommenterende tekster</a:t>
            </a:r>
            <a:endParaRPr lang="en-US" sz="2050" dirty="0"/>
          </a:p>
        </p:txBody>
      </p:sp>
      <p:sp>
        <p:nvSpPr>
          <p:cNvPr id="10" name="Text 6"/>
          <p:cNvSpPr/>
          <p:nvPr/>
        </p:nvSpPr>
        <p:spPr>
          <a:xfrm>
            <a:off x="4102418" y="6309122"/>
            <a:ext cx="3055739" cy="1005126"/>
          </a:xfrm>
          <a:prstGeom prst="rect">
            <a:avLst/>
          </a:prstGeom>
          <a:noFill/>
          <a:ln/>
        </p:spPr>
        <p:txBody>
          <a:bodyPr wrap="square" lIns="0" tIns="0" rIns="0" bIns="0" rtlCol="0" anchor="t"/>
          <a:lstStyle/>
          <a:p>
            <a:pPr marL="0" indent="0" algn="l">
              <a:lnSpc>
                <a:spcPts val="2600"/>
              </a:lnSpc>
              <a:buNone/>
            </a:pPr>
            <a:r>
              <a:rPr lang="en-US" sz="1600" dirty="0">
                <a:solidFill>
                  <a:srgbClr val="404155"/>
                </a:solidFill>
                <a:latin typeface="Nobile" pitchFamily="34" charset="0"/>
                <a:ea typeface="Nobile" pitchFamily="34" charset="-122"/>
                <a:cs typeface="Nobile" pitchFamily="34" charset="-120"/>
              </a:rPr>
              <a:t>Sangtekster der direkte adresserer stykkets temaer og sociale problemstillinger.</a:t>
            </a:r>
            <a:endParaRPr lang="en-US" sz="1600" dirty="0"/>
          </a:p>
        </p:txBody>
      </p:sp>
      <p:pic>
        <p:nvPicPr>
          <p:cNvPr id="11" name="Image 2" descr="preencoded.png"/>
          <p:cNvPicPr>
            <a:picLocks noChangeAspect="1"/>
          </p:cNvPicPr>
          <p:nvPr/>
        </p:nvPicPr>
        <p:blipFill>
          <a:blip r:embed="rId5"/>
          <a:stretch>
            <a:fillRect/>
          </a:stretch>
        </p:blipFill>
        <p:spPr>
          <a:xfrm>
            <a:off x="7472124" y="4796671"/>
            <a:ext cx="523399" cy="523399"/>
          </a:xfrm>
          <a:prstGeom prst="rect">
            <a:avLst/>
          </a:prstGeom>
        </p:spPr>
      </p:pic>
      <p:sp>
        <p:nvSpPr>
          <p:cNvPr id="12" name="Text 7"/>
          <p:cNvSpPr/>
          <p:nvPr/>
        </p:nvSpPr>
        <p:spPr>
          <a:xfrm>
            <a:off x="7472124" y="5529382"/>
            <a:ext cx="2617232" cy="327065"/>
          </a:xfrm>
          <a:prstGeom prst="rect">
            <a:avLst/>
          </a:prstGeom>
          <a:noFill/>
          <a:ln/>
        </p:spPr>
        <p:txBody>
          <a:bodyPr wrap="none" lIns="0" tIns="0" rIns="0" bIns="0" rtlCol="0" anchor="t"/>
          <a:lstStyle/>
          <a:p>
            <a:pPr marL="0" indent="0" algn="l">
              <a:lnSpc>
                <a:spcPts val="2550"/>
              </a:lnSpc>
              <a:buNone/>
            </a:pPr>
            <a:r>
              <a:rPr lang="en-US" sz="2050" dirty="0">
                <a:solidFill>
                  <a:srgbClr val="404155"/>
                </a:solidFill>
                <a:latin typeface="Alexandria" pitchFamily="34" charset="0"/>
                <a:ea typeface="Alexandria" pitchFamily="34" charset="-122"/>
                <a:cs typeface="Alexandria" pitchFamily="34" charset="-120"/>
              </a:rPr>
              <a:t>Stiliseret koreografi</a:t>
            </a:r>
            <a:endParaRPr lang="en-US" sz="2050" dirty="0"/>
          </a:p>
        </p:txBody>
      </p:sp>
      <p:sp>
        <p:nvSpPr>
          <p:cNvPr id="13" name="Text 8"/>
          <p:cNvSpPr/>
          <p:nvPr/>
        </p:nvSpPr>
        <p:spPr>
          <a:xfrm>
            <a:off x="7472124" y="5982057"/>
            <a:ext cx="3055739" cy="1340168"/>
          </a:xfrm>
          <a:prstGeom prst="rect">
            <a:avLst/>
          </a:prstGeom>
          <a:noFill/>
          <a:ln/>
        </p:spPr>
        <p:txBody>
          <a:bodyPr wrap="square" lIns="0" tIns="0" rIns="0" bIns="0" rtlCol="0" anchor="t"/>
          <a:lstStyle/>
          <a:p>
            <a:pPr marL="0" indent="0" algn="l">
              <a:lnSpc>
                <a:spcPts val="2600"/>
              </a:lnSpc>
              <a:buNone/>
            </a:pPr>
            <a:r>
              <a:rPr lang="en-US" sz="1600" dirty="0">
                <a:solidFill>
                  <a:srgbClr val="404155"/>
                </a:solidFill>
                <a:latin typeface="Nobile" pitchFamily="34" charset="0"/>
                <a:ea typeface="Nobile" pitchFamily="34" charset="-122"/>
                <a:cs typeface="Nobile" pitchFamily="34" charset="-120"/>
              </a:rPr>
              <a:t>Overdrevne eller unaturlige bevægelser under sangene for at understrege den teatralske natur.</a:t>
            </a:r>
            <a:endParaRPr lang="en-US" sz="1600" dirty="0"/>
          </a:p>
        </p:txBody>
      </p:sp>
      <p:pic>
        <p:nvPicPr>
          <p:cNvPr id="14" name="Image 3" descr="preencoded.png"/>
          <p:cNvPicPr>
            <a:picLocks noChangeAspect="1"/>
          </p:cNvPicPr>
          <p:nvPr/>
        </p:nvPicPr>
        <p:blipFill>
          <a:blip r:embed="rId6"/>
          <a:stretch>
            <a:fillRect/>
          </a:stretch>
        </p:blipFill>
        <p:spPr>
          <a:xfrm>
            <a:off x="10841831" y="4796671"/>
            <a:ext cx="523399" cy="523399"/>
          </a:xfrm>
          <a:prstGeom prst="rect">
            <a:avLst/>
          </a:prstGeom>
        </p:spPr>
      </p:pic>
      <p:sp>
        <p:nvSpPr>
          <p:cNvPr id="15" name="Text 9"/>
          <p:cNvSpPr/>
          <p:nvPr/>
        </p:nvSpPr>
        <p:spPr>
          <a:xfrm>
            <a:off x="10841831" y="5529382"/>
            <a:ext cx="2617232" cy="327065"/>
          </a:xfrm>
          <a:prstGeom prst="rect">
            <a:avLst/>
          </a:prstGeom>
          <a:noFill/>
          <a:ln/>
        </p:spPr>
        <p:txBody>
          <a:bodyPr wrap="none" lIns="0" tIns="0" rIns="0" bIns="0" rtlCol="0" anchor="t"/>
          <a:lstStyle/>
          <a:p>
            <a:pPr marL="0" indent="0" algn="l">
              <a:lnSpc>
                <a:spcPts val="2550"/>
              </a:lnSpc>
              <a:buNone/>
            </a:pPr>
            <a:r>
              <a:rPr lang="en-US" sz="2050" dirty="0">
                <a:solidFill>
                  <a:srgbClr val="404155"/>
                </a:solidFill>
                <a:latin typeface="Alexandria" pitchFamily="34" charset="0"/>
                <a:ea typeface="Alexandria" pitchFamily="34" charset="-122"/>
                <a:cs typeface="Alexandria" pitchFamily="34" charset="-120"/>
              </a:rPr>
              <a:t>Ændret belysning</a:t>
            </a:r>
            <a:endParaRPr lang="en-US" sz="2050" dirty="0"/>
          </a:p>
        </p:txBody>
      </p:sp>
      <p:sp>
        <p:nvSpPr>
          <p:cNvPr id="16" name="Text 10"/>
          <p:cNvSpPr/>
          <p:nvPr/>
        </p:nvSpPr>
        <p:spPr>
          <a:xfrm>
            <a:off x="10841831" y="5982057"/>
            <a:ext cx="3055858" cy="1005126"/>
          </a:xfrm>
          <a:prstGeom prst="rect">
            <a:avLst/>
          </a:prstGeom>
          <a:noFill/>
          <a:ln/>
        </p:spPr>
        <p:txBody>
          <a:bodyPr wrap="square" lIns="0" tIns="0" rIns="0" bIns="0" rtlCol="0" anchor="t"/>
          <a:lstStyle/>
          <a:p>
            <a:pPr marL="0" indent="0" algn="l">
              <a:lnSpc>
                <a:spcPts val="2600"/>
              </a:lnSpc>
              <a:buNone/>
            </a:pPr>
            <a:r>
              <a:rPr lang="en-US" sz="1600" dirty="0">
                <a:solidFill>
                  <a:srgbClr val="404155"/>
                </a:solidFill>
                <a:latin typeface="Nobile" pitchFamily="34" charset="0"/>
                <a:ea typeface="Nobile" pitchFamily="34" charset="-122"/>
                <a:cs typeface="Nobile" pitchFamily="34" charset="-120"/>
              </a:rPr>
              <a:t>Markant skift i lyssætning under musikalske indslag for at fremhæve bruddet.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21876" y="841891"/>
            <a:ext cx="10565011" cy="644485"/>
          </a:xfrm>
          <a:prstGeom prst="rect">
            <a:avLst/>
          </a:prstGeom>
          <a:noFill/>
          <a:ln/>
        </p:spPr>
        <p:txBody>
          <a:bodyPr wrap="none" lIns="0" tIns="0" rIns="0" bIns="0" rtlCol="0" anchor="t"/>
          <a:lstStyle/>
          <a:p>
            <a:pPr marL="0" indent="0">
              <a:lnSpc>
                <a:spcPts val="5050"/>
              </a:lnSpc>
              <a:buNone/>
            </a:pPr>
            <a:r>
              <a:rPr lang="en-US" sz="4050" dirty="0">
                <a:solidFill>
                  <a:srgbClr val="1B1B27"/>
                </a:solidFill>
                <a:latin typeface="Alexandria" pitchFamily="34" charset="0"/>
                <a:ea typeface="Alexandria" pitchFamily="34" charset="-122"/>
                <a:cs typeface="Alexandria" pitchFamily="34" charset="-120"/>
              </a:rPr>
              <a:t>Fortællerstemme og narrativ kommentar</a:t>
            </a:r>
            <a:endParaRPr lang="en-US" sz="4050" dirty="0"/>
          </a:p>
        </p:txBody>
      </p:sp>
      <p:sp>
        <p:nvSpPr>
          <p:cNvPr id="3" name="Text 1"/>
          <p:cNvSpPr/>
          <p:nvPr/>
        </p:nvSpPr>
        <p:spPr>
          <a:xfrm>
            <a:off x="721876" y="1898809"/>
            <a:ext cx="13186648" cy="989767"/>
          </a:xfrm>
          <a:prstGeom prst="rect">
            <a:avLst/>
          </a:prstGeom>
          <a:noFill/>
          <a:ln/>
        </p:spPr>
        <p:txBody>
          <a:bodyPr wrap="squar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Anvendelsen af en fortællerstemme er en central verfremdungsteknik, der effektivt bryder den dramatiske illusion. En fortæller, der enten er synlig på scenen eller høres som en voice-over, beretter om hændelserne på scenen og fortolker begivenhederne for publikum. Denne teknik skaber en distance mellem publikum og handlingen ved at tilføje et ekstra lag af fortolkning.</a:t>
            </a:r>
            <a:endParaRPr lang="en-US" sz="1600" dirty="0"/>
          </a:p>
        </p:txBody>
      </p:sp>
      <p:sp>
        <p:nvSpPr>
          <p:cNvPr id="4" name="Text 2"/>
          <p:cNvSpPr/>
          <p:nvPr/>
        </p:nvSpPr>
        <p:spPr>
          <a:xfrm>
            <a:off x="721876" y="3120509"/>
            <a:ext cx="13186648" cy="1319689"/>
          </a:xfrm>
          <a:prstGeom prst="rect">
            <a:avLst/>
          </a:prstGeom>
          <a:noFill/>
          <a:ln/>
        </p:spPr>
        <p:txBody>
          <a:bodyPr wrap="squar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Fortælleren kan introducere scener, forudsige fremtidige begivenheder eller kommentere på karakterernes handlinger og motivationer. Ved at give denne meta-narrative kommentar, opfordres publikum til at se handlingen fra et mere objektivt perspektiv. Fortælleren kan også stille spørgsmål direkte til publikum, hvilket yderligere engagerer dem i en aktiv, kritisk tænkning om de præsenterede temaer.</a:t>
            </a:r>
            <a:endParaRPr lang="en-US" sz="1600" dirty="0"/>
          </a:p>
        </p:txBody>
      </p:sp>
      <p:sp>
        <p:nvSpPr>
          <p:cNvPr id="5" name="Shape 3"/>
          <p:cNvSpPr/>
          <p:nvPr/>
        </p:nvSpPr>
        <p:spPr>
          <a:xfrm>
            <a:off x="721876" y="4672132"/>
            <a:ext cx="13186648" cy="2715458"/>
          </a:xfrm>
          <a:prstGeom prst="roundRect">
            <a:avLst>
              <a:gd name="adj" fmla="val 3190"/>
            </a:avLst>
          </a:prstGeom>
          <a:noFill/>
          <a:ln w="7620">
            <a:solidFill>
              <a:srgbClr val="000000">
                <a:alpha val="8000"/>
              </a:srgbClr>
            </a:solidFill>
            <a:prstDash val="solid"/>
          </a:ln>
        </p:spPr>
        <p:txBody>
          <a:bodyPr/>
          <a:lstStyle/>
          <a:p>
            <a:endParaRPr lang="da-DK"/>
          </a:p>
        </p:txBody>
      </p:sp>
      <p:sp>
        <p:nvSpPr>
          <p:cNvPr id="6" name="Shape 4"/>
          <p:cNvSpPr/>
          <p:nvPr/>
        </p:nvSpPr>
        <p:spPr>
          <a:xfrm>
            <a:off x="729496" y="4679752"/>
            <a:ext cx="13169979" cy="592574"/>
          </a:xfrm>
          <a:prstGeom prst="rect">
            <a:avLst/>
          </a:prstGeom>
          <a:solidFill>
            <a:srgbClr val="FFFFFF">
              <a:alpha val="4000"/>
            </a:srgbClr>
          </a:solidFill>
          <a:ln/>
        </p:spPr>
        <p:txBody>
          <a:bodyPr/>
          <a:lstStyle/>
          <a:p>
            <a:endParaRPr lang="da-DK"/>
          </a:p>
        </p:txBody>
      </p:sp>
      <p:sp>
        <p:nvSpPr>
          <p:cNvPr id="7" name="Text 5"/>
          <p:cNvSpPr/>
          <p:nvPr/>
        </p:nvSpPr>
        <p:spPr>
          <a:xfrm>
            <a:off x="937260" y="4811077"/>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Fortællertype</a:t>
            </a:r>
            <a:endParaRPr lang="en-US" sz="1600" dirty="0"/>
          </a:p>
        </p:txBody>
      </p:sp>
      <p:sp>
        <p:nvSpPr>
          <p:cNvPr id="8" name="Text 6"/>
          <p:cNvSpPr/>
          <p:nvPr/>
        </p:nvSpPr>
        <p:spPr>
          <a:xfrm>
            <a:off x="5330547" y="4811077"/>
            <a:ext cx="396942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Funktion</a:t>
            </a:r>
            <a:endParaRPr lang="en-US" sz="1600" dirty="0"/>
          </a:p>
        </p:txBody>
      </p:sp>
      <p:sp>
        <p:nvSpPr>
          <p:cNvPr id="9" name="Text 7"/>
          <p:cNvSpPr/>
          <p:nvPr/>
        </p:nvSpPr>
        <p:spPr>
          <a:xfrm>
            <a:off x="9720024" y="4811077"/>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Effekt</a:t>
            </a:r>
            <a:endParaRPr lang="en-US" sz="1600" dirty="0"/>
          </a:p>
        </p:txBody>
      </p:sp>
      <p:sp>
        <p:nvSpPr>
          <p:cNvPr id="10" name="Shape 8"/>
          <p:cNvSpPr/>
          <p:nvPr/>
        </p:nvSpPr>
        <p:spPr>
          <a:xfrm>
            <a:off x="729496" y="5272326"/>
            <a:ext cx="13169979" cy="592574"/>
          </a:xfrm>
          <a:prstGeom prst="rect">
            <a:avLst/>
          </a:prstGeom>
          <a:solidFill>
            <a:srgbClr val="000000">
              <a:alpha val="4000"/>
            </a:srgbClr>
          </a:solidFill>
          <a:ln/>
        </p:spPr>
        <p:txBody>
          <a:bodyPr/>
          <a:lstStyle/>
          <a:p>
            <a:endParaRPr lang="da-DK"/>
          </a:p>
        </p:txBody>
      </p:sp>
      <p:sp>
        <p:nvSpPr>
          <p:cNvPr id="11" name="Text 9"/>
          <p:cNvSpPr/>
          <p:nvPr/>
        </p:nvSpPr>
        <p:spPr>
          <a:xfrm>
            <a:off x="937260" y="5403652"/>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Synlig fortæller</a:t>
            </a:r>
            <a:endParaRPr lang="en-US" sz="1600" dirty="0"/>
          </a:p>
        </p:txBody>
      </p:sp>
      <p:sp>
        <p:nvSpPr>
          <p:cNvPr id="12" name="Text 10"/>
          <p:cNvSpPr/>
          <p:nvPr/>
        </p:nvSpPr>
        <p:spPr>
          <a:xfrm>
            <a:off x="5330547" y="5403652"/>
            <a:ext cx="396942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Kommenterer direkte på scenen</a:t>
            </a:r>
            <a:endParaRPr lang="en-US" sz="1600" dirty="0"/>
          </a:p>
        </p:txBody>
      </p:sp>
      <p:sp>
        <p:nvSpPr>
          <p:cNvPr id="13" name="Text 11"/>
          <p:cNvSpPr/>
          <p:nvPr/>
        </p:nvSpPr>
        <p:spPr>
          <a:xfrm>
            <a:off x="9720024" y="5403652"/>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Skaber direkte forbindelse til publikum</a:t>
            </a:r>
            <a:endParaRPr lang="en-US" sz="1600" dirty="0"/>
          </a:p>
        </p:txBody>
      </p:sp>
      <p:sp>
        <p:nvSpPr>
          <p:cNvPr id="14" name="Shape 12"/>
          <p:cNvSpPr/>
          <p:nvPr/>
        </p:nvSpPr>
        <p:spPr>
          <a:xfrm>
            <a:off x="729496" y="5864900"/>
            <a:ext cx="13169979" cy="592574"/>
          </a:xfrm>
          <a:prstGeom prst="rect">
            <a:avLst/>
          </a:prstGeom>
          <a:solidFill>
            <a:srgbClr val="FFFFFF">
              <a:alpha val="4000"/>
            </a:srgbClr>
          </a:solidFill>
          <a:ln/>
        </p:spPr>
        <p:txBody>
          <a:bodyPr/>
          <a:lstStyle/>
          <a:p>
            <a:endParaRPr lang="da-DK"/>
          </a:p>
        </p:txBody>
      </p:sp>
      <p:sp>
        <p:nvSpPr>
          <p:cNvPr id="15" name="Text 13"/>
          <p:cNvSpPr/>
          <p:nvPr/>
        </p:nvSpPr>
        <p:spPr>
          <a:xfrm>
            <a:off x="937260" y="5996226"/>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Voice-over</a:t>
            </a:r>
            <a:endParaRPr lang="en-US" sz="1600" dirty="0"/>
          </a:p>
        </p:txBody>
      </p:sp>
      <p:sp>
        <p:nvSpPr>
          <p:cNvPr id="16" name="Text 14"/>
          <p:cNvSpPr/>
          <p:nvPr/>
        </p:nvSpPr>
        <p:spPr>
          <a:xfrm>
            <a:off x="5330547" y="5996226"/>
            <a:ext cx="396942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Giver baggrundsinformation</a:t>
            </a:r>
            <a:endParaRPr lang="en-US" sz="1600" dirty="0"/>
          </a:p>
        </p:txBody>
      </p:sp>
      <p:sp>
        <p:nvSpPr>
          <p:cNvPr id="17" name="Text 15"/>
          <p:cNvSpPr/>
          <p:nvPr/>
        </p:nvSpPr>
        <p:spPr>
          <a:xfrm>
            <a:off x="9720024" y="5996226"/>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Tilføjer dybde uden at forstyrre scenen</a:t>
            </a:r>
            <a:endParaRPr lang="en-US" sz="1600" dirty="0"/>
          </a:p>
        </p:txBody>
      </p:sp>
      <p:sp>
        <p:nvSpPr>
          <p:cNvPr id="18" name="Shape 16"/>
          <p:cNvSpPr/>
          <p:nvPr/>
        </p:nvSpPr>
        <p:spPr>
          <a:xfrm>
            <a:off x="729496" y="6457474"/>
            <a:ext cx="13169979" cy="922496"/>
          </a:xfrm>
          <a:prstGeom prst="rect">
            <a:avLst/>
          </a:prstGeom>
          <a:solidFill>
            <a:srgbClr val="000000">
              <a:alpha val="4000"/>
            </a:srgbClr>
          </a:solidFill>
          <a:ln/>
        </p:spPr>
        <p:txBody>
          <a:bodyPr/>
          <a:lstStyle/>
          <a:p>
            <a:endParaRPr lang="da-DK"/>
          </a:p>
        </p:txBody>
      </p:sp>
      <p:sp>
        <p:nvSpPr>
          <p:cNvPr id="19" name="Text 17"/>
          <p:cNvSpPr/>
          <p:nvPr/>
        </p:nvSpPr>
        <p:spPr>
          <a:xfrm>
            <a:off x="937260" y="6588800"/>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Karakter-fortæller</a:t>
            </a:r>
            <a:endParaRPr lang="en-US" sz="1600" dirty="0"/>
          </a:p>
        </p:txBody>
      </p:sp>
      <p:sp>
        <p:nvSpPr>
          <p:cNvPr id="20" name="Text 18"/>
          <p:cNvSpPr/>
          <p:nvPr/>
        </p:nvSpPr>
        <p:spPr>
          <a:xfrm>
            <a:off x="5330547" y="6588800"/>
            <a:ext cx="3969425" cy="659844"/>
          </a:xfrm>
          <a:prstGeom prst="rect">
            <a:avLst/>
          </a:prstGeom>
          <a:noFill/>
          <a:ln/>
        </p:spPr>
        <p:txBody>
          <a:bodyPr wrap="squar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Skifter mellem at være i og ude af karakter</a:t>
            </a:r>
            <a:endParaRPr lang="en-US" sz="1600" dirty="0"/>
          </a:p>
        </p:txBody>
      </p:sp>
      <p:sp>
        <p:nvSpPr>
          <p:cNvPr id="21" name="Text 19"/>
          <p:cNvSpPr/>
          <p:nvPr/>
        </p:nvSpPr>
        <p:spPr>
          <a:xfrm>
            <a:off x="9720024" y="6588800"/>
            <a:ext cx="3973235" cy="329922"/>
          </a:xfrm>
          <a:prstGeom prst="rect">
            <a:avLst/>
          </a:prstGeom>
          <a:noFill/>
          <a:ln/>
        </p:spPr>
        <p:txBody>
          <a:bodyPr wrap="none" lIns="0" tIns="0" rIns="0" bIns="0" rtlCol="0" anchor="t"/>
          <a:lstStyle/>
          <a:p>
            <a:pPr marL="0" indent="0">
              <a:lnSpc>
                <a:spcPts val="2550"/>
              </a:lnSpc>
              <a:buNone/>
            </a:pPr>
            <a:r>
              <a:rPr lang="en-US" sz="1600" dirty="0">
                <a:solidFill>
                  <a:srgbClr val="404155"/>
                </a:solidFill>
                <a:latin typeface="Nobile" pitchFamily="34" charset="0"/>
                <a:ea typeface="Nobile" pitchFamily="34" charset="-122"/>
                <a:cs typeface="Nobile" pitchFamily="34" charset="-120"/>
              </a:rPr>
              <a:t>Blander subjektiv og objektiv fortælling</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02933" y="615910"/>
            <a:ext cx="8348901" cy="538282"/>
          </a:xfrm>
          <a:prstGeom prst="rect">
            <a:avLst/>
          </a:prstGeom>
          <a:noFill/>
          <a:ln/>
        </p:spPr>
        <p:txBody>
          <a:bodyPr wrap="none" lIns="0" tIns="0" rIns="0" bIns="0" rtlCol="0" anchor="t"/>
          <a:lstStyle/>
          <a:p>
            <a:pPr marL="0" indent="0">
              <a:lnSpc>
                <a:spcPts val="4200"/>
              </a:lnSpc>
              <a:buNone/>
            </a:pPr>
            <a:r>
              <a:rPr lang="en-US" sz="3350" dirty="0">
                <a:solidFill>
                  <a:srgbClr val="1B1B27"/>
                </a:solidFill>
                <a:latin typeface="Alexandria" pitchFamily="34" charset="0"/>
                <a:ea typeface="Alexandria" pitchFamily="34" charset="-122"/>
                <a:cs typeface="Alexandria" pitchFamily="34" charset="-120"/>
              </a:rPr>
              <a:t>Multimediale elementer i verfremdung</a:t>
            </a:r>
            <a:endParaRPr lang="en-US" sz="3350" dirty="0"/>
          </a:p>
        </p:txBody>
      </p:sp>
      <p:sp>
        <p:nvSpPr>
          <p:cNvPr id="3" name="Text 1"/>
          <p:cNvSpPr/>
          <p:nvPr/>
        </p:nvSpPr>
        <p:spPr>
          <a:xfrm>
            <a:off x="602933" y="1498640"/>
            <a:ext cx="13424535" cy="826889"/>
          </a:xfrm>
          <a:prstGeom prst="rect">
            <a:avLst/>
          </a:prstGeom>
          <a:noFill/>
          <a:ln/>
        </p:spPr>
        <p:txBody>
          <a:bodyPr wrap="square" lIns="0" tIns="0" rIns="0" bIns="0" rtlCol="0" anchor="t"/>
          <a:lstStyle/>
          <a:p>
            <a:pPr marL="0" indent="0">
              <a:lnSpc>
                <a:spcPts val="2150"/>
              </a:lnSpc>
              <a:buNone/>
            </a:pPr>
            <a:r>
              <a:rPr lang="en-US" sz="1350" dirty="0">
                <a:solidFill>
                  <a:srgbClr val="404155"/>
                </a:solidFill>
                <a:latin typeface="Nobile" pitchFamily="34" charset="0"/>
                <a:ea typeface="Nobile" pitchFamily="34" charset="-122"/>
                <a:cs typeface="Nobile" pitchFamily="34" charset="-120"/>
              </a:rPr>
              <a:t>Brechts verfremdungsteknikker er ikke begrænset til skuespillernes præstationer alene. Brugen af multimediale elementer som lysbilleder, videoprojektioner og plakater med tekst er kraftfulde værktøjer til at skabe fremmedgørelse og bryde illusionen om virkelighed på scenen. Disse visuelle elementer fungerer som en konstant påmindelse om teatrets konstruerede natur og opfordrer publikum til at engagere sig kritisk i forestillingens indhold.</a:t>
            </a:r>
            <a:endParaRPr lang="en-US" sz="1350" dirty="0"/>
          </a:p>
        </p:txBody>
      </p:sp>
      <p:sp>
        <p:nvSpPr>
          <p:cNvPr id="4" name="Text 2"/>
          <p:cNvSpPr/>
          <p:nvPr/>
        </p:nvSpPr>
        <p:spPr>
          <a:xfrm>
            <a:off x="602933" y="2519243"/>
            <a:ext cx="13424535" cy="826889"/>
          </a:xfrm>
          <a:prstGeom prst="rect">
            <a:avLst/>
          </a:prstGeom>
          <a:noFill/>
          <a:ln/>
        </p:spPr>
        <p:txBody>
          <a:bodyPr wrap="square" lIns="0" tIns="0" rIns="0" bIns="0" rtlCol="0" anchor="t"/>
          <a:lstStyle/>
          <a:p>
            <a:pPr marL="0" indent="0">
              <a:lnSpc>
                <a:spcPts val="2150"/>
              </a:lnSpc>
              <a:buNone/>
            </a:pPr>
            <a:r>
              <a:rPr lang="en-US" sz="1350" dirty="0">
                <a:solidFill>
                  <a:srgbClr val="404155"/>
                </a:solidFill>
                <a:latin typeface="Nobile" pitchFamily="34" charset="0"/>
                <a:ea typeface="Nobile" pitchFamily="34" charset="-122"/>
                <a:cs typeface="Nobile" pitchFamily="34" charset="-120"/>
              </a:rPr>
              <a:t>Projicerede billeder eller videoer kan bruges til at kontekstualisere handlingen, præsentere statistikker eller historiske fakta, eller vise alternative perspektiver på de dramatiske begivenheder. Plakater med tekst kan introducere scener, stille spørgsmål til publikum eller præsentere modsatrettede synspunkter. Disse elementer bidrager ikke kun til at bryde den dramatiske illusion, men tilføjer også lag af information og fortolkning, der beriger publikums forståelse og kritiske engagement.</a:t>
            </a:r>
            <a:endParaRPr lang="en-US" sz="1350" dirty="0"/>
          </a:p>
        </p:txBody>
      </p:sp>
      <p:pic>
        <p:nvPicPr>
          <p:cNvPr id="5" name="Image 0" descr="preencoded.png"/>
          <p:cNvPicPr>
            <a:picLocks noChangeAspect="1"/>
          </p:cNvPicPr>
          <p:nvPr/>
        </p:nvPicPr>
        <p:blipFill>
          <a:blip r:embed="rId3"/>
          <a:stretch>
            <a:fillRect/>
          </a:stretch>
        </p:blipFill>
        <p:spPr>
          <a:xfrm>
            <a:off x="602933" y="3539847"/>
            <a:ext cx="4302562" cy="2659142"/>
          </a:xfrm>
          <a:prstGeom prst="rect">
            <a:avLst/>
          </a:prstGeom>
        </p:spPr>
      </p:pic>
      <p:sp>
        <p:nvSpPr>
          <p:cNvPr id="6" name="Text 3"/>
          <p:cNvSpPr/>
          <p:nvPr/>
        </p:nvSpPr>
        <p:spPr>
          <a:xfrm>
            <a:off x="602933" y="6414254"/>
            <a:ext cx="2153364" cy="269200"/>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Video Projektioner</a:t>
            </a:r>
            <a:endParaRPr lang="en-US" sz="1650" dirty="0"/>
          </a:p>
        </p:txBody>
      </p:sp>
      <p:sp>
        <p:nvSpPr>
          <p:cNvPr id="7" name="Text 4"/>
          <p:cNvSpPr/>
          <p:nvPr/>
        </p:nvSpPr>
        <p:spPr>
          <a:xfrm>
            <a:off x="602933" y="6786801"/>
            <a:ext cx="4302562" cy="826889"/>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Storskærme der viser kontekstualiserende billeder eller tekst, som komplementerer eller kontrasterer handlingen på scenen.</a:t>
            </a:r>
            <a:endParaRPr lang="en-US" sz="1350" dirty="0"/>
          </a:p>
        </p:txBody>
      </p:sp>
      <p:pic>
        <p:nvPicPr>
          <p:cNvPr id="8" name="Image 1" descr="preencoded.png"/>
          <p:cNvPicPr>
            <a:picLocks noChangeAspect="1"/>
          </p:cNvPicPr>
          <p:nvPr/>
        </p:nvPicPr>
        <p:blipFill>
          <a:blip r:embed="rId4"/>
          <a:stretch>
            <a:fillRect/>
          </a:stretch>
        </p:blipFill>
        <p:spPr>
          <a:xfrm>
            <a:off x="5163860" y="3539847"/>
            <a:ext cx="4302562" cy="2659142"/>
          </a:xfrm>
          <a:prstGeom prst="rect">
            <a:avLst/>
          </a:prstGeom>
        </p:spPr>
      </p:pic>
      <p:sp>
        <p:nvSpPr>
          <p:cNvPr id="9" name="Text 5"/>
          <p:cNvSpPr/>
          <p:nvPr/>
        </p:nvSpPr>
        <p:spPr>
          <a:xfrm>
            <a:off x="5163860" y="6414254"/>
            <a:ext cx="2153364" cy="269200"/>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Tekstbannere</a:t>
            </a:r>
            <a:endParaRPr lang="en-US" sz="1650" dirty="0"/>
          </a:p>
        </p:txBody>
      </p:sp>
      <p:sp>
        <p:nvSpPr>
          <p:cNvPr id="10" name="Text 6"/>
          <p:cNvSpPr/>
          <p:nvPr/>
        </p:nvSpPr>
        <p:spPr>
          <a:xfrm>
            <a:off x="5163860" y="6786801"/>
            <a:ext cx="4302562" cy="826889"/>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Ophængte bannere med provokerende spørgsmål eller citater, der udfordrer publikums opfattelse af handlingen.</a:t>
            </a:r>
            <a:endParaRPr lang="en-US" sz="1350" dirty="0"/>
          </a:p>
        </p:txBody>
      </p:sp>
      <p:pic>
        <p:nvPicPr>
          <p:cNvPr id="11" name="Image 2" descr="preencoded.png"/>
          <p:cNvPicPr>
            <a:picLocks noChangeAspect="1"/>
          </p:cNvPicPr>
          <p:nvPr/>
        </p:nvPicPr>
        <p:blipFill>
          <a:blip r:embed="rId5"/>
          <a:stretch>
            <a:fillRect/>
          </a:stretch>
        </p:blipFill>
        <p:spPr>
          <a:xfrm>
            <a:off x="9724787" y="3539847"/>
            <a:ext cx="4302681" cy="2659142"/>
          </a:xfrm>
          <a:prstGeom prst="rect">
            <a:avLst/>
          </a:prstGeom>
        </p:spPr>
      </p:pic>
      <p:sp>
        <p:nvSpPr>
          <p:cNvPr id="12" name="Text 7"/>
          <p:cNvSpPr/>
          <p:nvPr/>
        </p:nvSpPr>
        <p:spPr>
          <a:xfrm>
            <a:off x="9724787" y="6414254"/>
            <a:ext cx="2153364" cy="269200"/>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Digitale Infografik</a:t>
            </a:r>
            <a:endParaRPr lang="en-US" sz="1650" dirty="0"/>
          </a:p>
        </p:txBody>
      </p:sp>
      <p:sp>
        <p:nvSpPr>
          <p:cNvPr id="13" name="Text 8"/>
          <p:cNvSpPr/>
          <p:nvPr/>
        </p:nvSpPr>
        <p:spPr>
          <a:xfrm>
            <a:off x="9724787" y="6786801"/>
            <a:ext cx="4302681" cy="826889"/>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Interaktive skærme der viser real-time data eller statistikker relateret til stykkets temaer, og som opdateres i løbet af forestillingen.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5678" y="692825"/>
            <a:ext cx="13299043" cy="1188720"/>
          </a:xfrm>
          <a:prstGeom prst="rect">
            <a:avLst/>
          </a:prstGeom>
          <a:noFill/>
          <a:ln/>
        </p:spPr>
        <p:txBody>
          <a:bodyPr wrap="square" lIns="0" tIns="0" rIns="0" bIns="0" rtlCol="0" anchor="t"/>
          <a:lstStyle/>
          <a:p>
            <a:pPr marL="0" indent="0">
              <a:lnSpc>
                <a:spcPts val="4650"/>
              </a:lnSpc>
              <a:buNone/>
            </a:pPr>
            <a:r>
              <a:rPr lang="en-US" sz="3700" dirty="0">
                <a:solidFill>
                  <a:srgbClr val="1B1B27"/>
                </a:solidFill>
                <a:latin typeface="Alexandria" pitchFamily="34" charset="0"/>
                <a:ea typeface="Alexandria" pitchFamily="34" charset="-122"/>
                <a:cs typeface="Alexandria" pitchFamily="34" charset="-120"/>
              </a:rPr>
              <a:t>Verfremdung: Teater som katalysator for social forandring</a:t>
            </a:r>
            <a:endParaRPr lang="en-US" sz="3700" dirty="0"/>
          </a:p>
        </p:txBody>
      </p:sp>
      <p:sp>
        <p:nvSpPr>
          <p:cNvPr id="3" name="Text 1"/>
          <p:cNvSpPr/>
          <p:nvPr/>
        </p:nvSpPr>
        <p:spPr>
          <a:xfrm>
            <a:off x="665678" y="2261949"/>
            <a:ext cx="13299043" cy="912971"/>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Verfremdung er mere end blot en samling teatralske teknikker; det er en filosofisk tilgang til teater som et middel til social og politisk forandring. Ved at konstant understrege, at det, publikum ser, ikke er virkelighed, men en fortælling i et teater, søger Brecht at aktivere tilskuernes kritiske sans og opmuntre dem til at reflektere over de præsenterede temaers relevans i deres eget liv og samfund.</a:t>
            </a:r>
            <a:endParaRPr lang="en-US" sz="1450" dirty="0"/>
          </a:p>
        </p:txBody>
      </p:sp>
      <p:sp>
        <p:nvSpPr>
          <p:cNvPr id="4" name="Text 2"/>
          <p:cNvSpPr/>
          <p:nvPr/>
        </p:nvSpPr>
        <p:spPr>
          <a:xfrm>
            <a:off x="665678" y="3388876"/>
            <a:ext cx="13299043" cy="912971"/>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Målet med verfremdung er ultimativt at inspirere til handling uden for teatret. Ved at præsentere sociale og politiske problemer på en fremmedgørende måde, håber Brecht at motivere publikum til at engagere sig aktivt i at løse disse problemer i den virkelige verden. Verfremdung transformerer således teatret fra en form for eskapisme til et kraftfuldt værktøj for social bevidsthed og potentiel revolution.</a:t>
            </a:r>
            <a:endParaRPr lang="en-US" sz="1450" dirty="0"/>
          </a:p>
        </p:txBody>
      </p:sp>
      <p:sp>
        <p:nvSpPr>
          <p:cNvPr id="5" name="Shape 3"/>
          <p:cNvSpPr/>
          <p:nvPr/>
        </p:nvSpPr>
        <p:spPr>
          <a:xfrm>
            <a:off x="665678" y="4515803"/>
            <a:ext cx="6554510" cy="1415415"/>
          </a:xfrm>
          <a:prstGeom prst="roundRect">
            <a:avLst>
              <a:gd name="adj" fmla="val 5644"/>
            </a:avLst>
          </a:prstGeom>
          <a:solidFill>
            <a:srgbClr val="D2DDF9"/>
          </a:solidFill>
          <a:ln w="7620">
            <a:solidFill>
              <a:srgbClr val="B8C3DF"/>
            </a:solidFill>
            <a:prstDash val="solid"/>
          </a:ln>
        </p:spPr>
        <p:txBody>
          <a:bodyPr/>
          <a:lstStyle/>
          <a:p>
            <a:endParaRPr lang="da-DK"/>
          </a:p>
        </p:txBody>
      </p:sp>
      <p:sp>
        <p:nvSpPr>
          <p:cNvPr id="6" name="Text 4"/>
          <p:cNvSpPr/>
          <p:nvPr/>
        </p:nvSpPr>
        <p:spPr>
          <a:xfrm>
            <a:off x="863441" y="4713565"/>
            <a:ext cx="2377678" cy="297180"/>
          </a:xfrm>
          <a:prstGeom prst="rect">
            <a:avLst/>
          </a:prstGeom>
          <a:noFill/>
          <a:ln/>
        </p:spPr>
        <p:txBody>
          <a:bodyPr wrap="none" lIns="0" tIns="0" rIns="0" bIns="0" rtlCol="0" anchor="t"/>
          <a:lstStyle/>
          <a:p>
            <a:pPr marL="0" indent="0">
              <a:lnSpc>
                <a:spcPts val="2300"/>
              </a:lnSpc>
              <a:buNone/>
            </a:pPr>
            <a:r>
              <a:rPr lang="en-US" sz="1850" dirty="0">
                <a:solidFill>
                  <a:srgbClr val="404155"/>
                </a:solidFill>
                <a:latin typeface="Alexandria" pitchFamily="34" charset="0"/>
                <a:ea typeface="Alexandria" pitchFamily="34" charset="-122"/>
                <a:cs typeface="Alexandria" pitchFamily="34" charset="-120"/>
              </a:rPr>
              <a:t>Kritisk bevidsthed</a:t>
            </a:r>
            <a:endParaRPr lang="en-US" sz="1850" dirty="0"/>
          </a:p>
        </p:txBody>
      </p:sp>
      <p:sp>
        <p:nvSpPr>
          <p:cNvPr id="7" name="Text 5"/>
          <p:cNvSpPr/>
          <p:nvPr/>
        </p:nvSpPr>
        <p:spPr>
          <a:xfrm>
            <a:off x="863441" y="5124807"/>
            <a:ext cx="6158984" cy="608648"/>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Verfremdung stimulerer publikums evne til at analysere og stille spørgsmålstegn ved sociale normer og politiske strukturer.</a:t>
            </a:r>
            <a:endParaRPr lang="en-US" sz="1450" dirty="0"/>
          </a:p>
        </p:txBody>
      </p:sp>
      <p:sp>
        <p:nvSpPr>
          <p:cNvPr id="8" name="Shape 6"/>
          <p:cNvSpPr/>
          <p:nvPr/>
        </p:nvSpPr>
        <p:spPr>
          <a:xfrm>
            <a:off x="7410331" y="4515803"/>
            <a:ext cx="6554510" cy="1415415"/>
          </a:xfrm>
          <a:prstGeom prst="roundRect">
            <a:avLst>
              <a:gd name="adj" fmla="val 5644"/>
            </a:avLst>
          </a:prstGeom>
          <a:solidFill>
            <a:srgbClr val="D2DDF9"/>
          </a:solidFill>
          <a:ln w="7620">
            <a:solidFill>
              <a:srgbClr val="B8C3DF"/>
            </a:solidFill>
            <a:prstDash val="solid"/>
          </a:ln>
        </p:spPr>
        <p:txBody>
          <a:bodyPr/>
          <a:lstStyle/>
          <a:p>
            <a:endParaRPr lang="da-DK"/>
          </a:p>
        </p:txBody>
      </p:sp>
      <p:sp>
        <p:nvSpPr>
          <p:cNvPr id="9" name="Text 7"/>
          <p:cNvSpPr/>
          <p:nvPr/>
        </p:nvSpPr>
        <p:spPr>
          <a:xfrm>
            <a:off x="7608094" y="4713565"/>
            <a:ext cx="2377678" cy="297180"/>
          </a:xfrm>
          <a:prstGeom prst="rect">
            <a:avLst/>
          </a:prstGeom>
          <a:noFill/>
          <a:ln/>
        </p:spPr>
        <p:txBody>
          <a:bodyPr wrap="none" lIns="0" tIns="0" rIns="0" bIns="0" rtlCol="0" anchor="t"/>
          <a:lstStyle/>
          <a:p>
            <a:pPr marL="0" indent="0">
              <a:lnSpc>
                <a:spcPts val="2300"/>
              </a:lnSpc>
              <a:buNone/>
            </a:pPr>
            <a:r>
              <a:rPr lang="en-US" sz="1850" dirty="0">
                <a:solidFill>
                  <a:srgbClr val="404155"/>
                </a:solidFill>
                <a:latin typeface="Alexandria" pitchFamily="34" charset="0"/>
                <a:ea typeface="Alexandria" pitchFamily="34" charset="-122"/>
                <a:cs typeface="Alexandria" pitchFamily="34" charset="-120"/>
              </a:rPr>
              <a:t>Empatisk distance</a:t>
            </a:r>
            <a:endParaRPr lang="en-US" sz="1850" dirty="0"/>
          </a:p>
        </p:txBody>
      </p:sp>
      <p:sp>
        <p:nvSpPr>
          <p:cNvPr id="10" name="Text 8"/>
          <p:cNvSpPr/>
          <p:nvPr/>
        </p:nvSpPr>
        <p:spPr>
          <a:xfrm>
            <a:off x="7608094" y="5124807"/>
            <a:ext cx="6158984" cy="608648"/>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Teknikken skaber en balance mellem følelsesmæssig indlevelse og rationel analyse af karakterernes situation.</a:t>
            </a:r>
            <a:endParaRPr lang="en-US" sz="1450" dirty="0"/>
          </a:p>
        </p:txBody>
      </p:sp>
      <p:sp>
        <p:nvSpPr>
          <p:cNvPr id="11" name="Shape 9"/>
          <p:cNvSpPr/>
          <p:nvPr/>
        </p:nvSpPr>
        <p:spPr>
          <a:xfrm>
            <a:off x="665678" y="6121360"/>
            <a:ext cx="6554510" cy="1415415"/>
          </a:xfrm>
          <a:prstGeom prst="roundRect">
            <a:avLst>
              <a:gd name="adj" fmla="val 5644"/>
            </a:avLst>
          </a:prstGeom>
          <a:solidFill>
            <a:srgbClr val="D2DDF9"/>
          </a:solidFill>
          <a:ln w="7620">
            <a:solidFill>
              <a:srgbClr val="B8C3DF"/>
            </a:solidFill>
            <a:prstDash val="solid"/>
          </a:ln>
        </p:spPr>
        <p:txBody>
          <a:bodyPr/>
          <a:lstStyle/>
          <a:p>
            <a:endParaRPr lang="da-DK"/>
          </a:p>
        </p:txBody>
      </p:sp>
      <p:sp>
        <p:nvSpPr>
          <p:cNvPr id="12" name="Text 10"/>
          <p:cNvSpPr/>
          <p:nvPr/>
        </p:nvSpPr>
        <p:spPr>
          <a:xfrm>
            <a:off x="863441" y="6319123"/>
            <a:ext cx="2377678" cy="297180"/>
          </a:xfrm>
          <a:prstGeom prst="rect">
            <a:avLst/>
          </a:prstGeom>
          <a:noFill/>
          <a:ln/>
        </p:spPr>
        <p:txBody>
          <a:bodyPr wrap="none" lIns="0" tIns="0" rIns="0" bIns="0" rtlCol="0" anchor="t"/>
          <a:lstStyle/>
          <a:p>
            <a:pPr marL="0" indent="0">
              <a:lnSpc>
                <a:spcPts val="2300"/>
              </a:lnSpc>
              <a:buNone/>
            </a:pPr>
            <a:r>
              <a:rPr lang="en-US" sz="1850" dirty="0">
                <a:solidFill>
                  <a:srgbClr val="404155"/>
                </a:solidFill>
                <a:latin typeface="Alexandria" pitchFamily="34" charset="0"/>
                <a:ea typeface="Alexandria" pitchFamily="34" charset="-122"/>
                <a:cs typeface="Alexandria" pitchFamily="34" charset="-120"/>
              </a:rPr>
              <a:t>Aktiv deltagelse</a:t>
            </a:r>
            <a:endParaRPr lang="en-US" sz="1850" dirty="0"/>
          </a:p>
        </p:txBody>
      </p:sp>
      <p:sp>
        <p:nvSpPr>
          <p:cNvPr id="13" name="Text 11"/>
          <p:cNvSpPr/>
          <p:nvPr/>
        </p:nvSpPr>
        <p:spPr>
          <a:xfrm>
            <a:off x="863441" y="6730365"/>
            <a:ext cx="6158984" cy="608648"/>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Publikum opfordres til at være medskabere af mening snarere end passive modtagere af underholdning.</a:t>
            </a:r>
            <a:endParaRPr lang="en-US" sz="1450" dirty="0"/>
          </a:p>
        </p:txBody>
      </p:sp>
      <p:sp>
        <p:nvSpPr>
          <p:cNvPr id="14" name="Shape 12"/>
          <p:cNvSpPr/>
          <p:nvPr/>
        </p:nvSpPr>
        <p:spPr>
          <a:xfrm>
            <a:off x="7410331" y="6121360"/>
            <a:ext cx="6554510" cy="1415415"/>
          </a:xfrm>
          <a:prstGeom prst="roundRect">
            <a:avLst>
              <a:gd name="adj" fmla="val 5644"/>
            </a:avLst>
          </a:prstGeom>
          <a:solidFill>
            <a:srgbClr val="D2DDF9"/>
          </a:solidFill>
          <a:ln w="7620">
            <a:solidFill>
              <a:srgbClr val="B8C3DF"/>
            </a:solidFill>
            <a:prstDash val="solid"/>
          </a:ln>
        </p:spPr>
        <p:txBody>
          <a:bodyPr/>
          <a:lstStyle/>
          <a:p>
            <a:endParaRPr lang="da-DK"/>
          </a:p>
        </p:txBody>
      </p:sp>
      <p:sp>
        <p:nvSpPr>
          <p:cNvPr id="15" name="Text 13"/>
          <p:cNvSpPr/>
          <p:nvPr/>
        </p:nvSpPr>
        <p:spPr>
          <a:xfrm>
            <a:off x="7608094" y="6319123"/>
            <a:ext cx="2377678" cy="297180"/>
          </a:xfrm>
          <a:prstGeom prst="rect">
            <a:avLst/>
          </a:prstGeom>
          <a:noFill/>
          <a:ln/>
        </p:spPr>
        <p:txBody>
          <a:bodyPr wrap="none" lIns="0" tIns="0" rIns="0" bIns="0" rtlCol="0" anchor="t"/>
          <a:lstStyle/>
          <a:p>
            <a:pPr marL="0" indent="0">
              <a:lnSpc>
                <a:spcPts val="2300"/>
              </a:lnSpc>
              <a:buNone/>
            </a:pPr>
            <a:r>
              <a:rPr lang="en-US" sz="1850" dirty="0">
                <a:solidFill>
                  <a:srgbClr val="404155"/>
                </a:solidFill>
                <a:latin typeface="Alexandria" pitchFamily="34" charset="0"/>
                <a:ea typeface="Alexandria" pitchFamily="34" charset="-122"/>
                <a:cs typeface="Alexandria" pitchFamily="34" charset="-120"/>
              </a:rPr>
              <a:t>Social aktivisme</a:t>
            </a:r>
            <a:endParaRPr lang="en-US" sz="1850" dirty="0"/>
          </a:p>
        </p:txBody>
      </p:sp>
      <p:sp>
        <p:nvSpPr>
          <p:cNvPr id="16" name="Text 14"/>
          <p:cNvSpPr/>
          <p:nvPr/>
        </p:nvSpPr>
        <p:spPr>
          <a:xfrm>
            <a:off x="7608094" y="6730365"/>
            <a:ext cx="6158984" cy="608648"/>
          </a:xfrm>
          <a:prstGeom prst="rect">
            <a:avLst/>
          </a:prstGeom>
          <a:noFill/>
          <a:ln/>
        </p:spPr>
        <p:txBody>
          <a:bodyPr wrap="square" lIns="0" tIns="0" rIns="0" bIns="0" rtlCol="0" anchor="t"/>
          <a:lstStyle/>
          <a:p>
            <a:pPr marL="0" indent="0">
              <a:lnSpc>
                <a:spcPts val="2350"/>
              </a:lnSpc>
              <a:buNone/>
            </a:pPr>
            <a:r>
              <a:rPr lang="en-US" sz="1450" dirty="0">
                <a:solidFill>
                  <a:srgbClr val="404155"/>
                </a:solidFill>
                <a:latin typeface="Nobile" pitchFamily="34" charset="0"/>
                <a:ea typeface="Nobile" pitchFamily="34" charset="-122"/>
                <a:cs typeface="Nobile" pitchFamily="34" charset="-120"/>
              </a:rPr>
              <a:t>Verfremdung sigter mod at inspirere tilskuerne til at engagere sig i sociale og politiske forandringer uden for teatret.</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1563</Words>
  <Application>Microsoft Office PowerPoint</Application>
  <PresentationFormat>Brugerdefineret</PresentationFormat>
  <Paragraphs>106</Paragraphs>
  <Slides>9</Slides>
  <Notes>9</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Nobile</vt:lpstr>
      <vt:lpstr>Nobile Bold</vt:lpstr>
      <vt:lpstr>Arial</vt:lpstr>
      <vt:lpstr>Alexandria</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Steffen Nørgaard</cp:lastModifiedBy>
  <cp:revision>2</cp:revision>
  <dcterms:created xsi:type="dcterms:W3CDTF">2024-10-18T09:27:53Z</dcterms:created>
  <dcterms:modified xsi:type="dcterms:W3CDTF">2024-10-18T09:36:59Z</dcterms:modified>
</cp:coreProperties>
</file>