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9" r:id="rId2"/>
    <p:sldId id="258" r:id="rId3"/>
    <p:sldId id="257" r:id="rId4"/>
    <p:sldId id="259" r:id="rId5"/>
    <p:sldId id="262" r:id="rId6"/>
    <p:sldId id="275" r:id="rId7"/>
    <p:sldId id="267" r:id="rId8"/>
    <p:sldId id="270" r:id="rId9"/>
    <p:sldId id="276" r:id="rId10"/>
    <p:sldId id="265" r:id="rId11"/>
    <p:sldId id="268" r:id="rId12"/>
    <p:sldId id="271" r:id="rId13"/>
    <p:sldId id="277" r:id="rId14"/>
    <p:sldId id="279" r:id="rId15"/>
    <p:sldId id="278" r:id="rId16"/>
    <p:sldId id="272" r:id="rId17"/>
    <p:sldId id="273" r:id="rId18"/>
    <p:sldId id="274" r:id="rId19"/>
    <p:sldId id="261" r:id="rId20"/>
    <p:sldId id="263" r:id="rId21"/>
    <p:sldId id="264" r:id="rId2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80659B-F0BF-4A0D-8A4F-971B1850F1CD}" v="26" dt="2024-12-04T07:00:21.4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462" autoAdjust="0"/>
  </p:normalViewPr>
  <p:slideViewPr>
    <p:cSldViewPr snapToGrid="0">
      <p:cViewPr varScale="1">
        <p:scale>
          <a:sx n="56" d="100"/>
          <a:sy n="56" d="100"/>
        </p:scale>
        <p:origin x="10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 Meyer Refsgaard" userId="7e325aaa-5da9-4b07-9284-0c6361df74a5" providerId="ADAL" clId="{4580659B-F0BF-4A0D-8A4F-971B1850F1CD}"/>
    <pc:docChg chg="custSel addSld delSld modSld sldOrd">
      <pc:chgData name="Karin Meyer Refsgaard" userId="7e325aaa-5da9-4b07-9284-0c6361df74a5" providerId="ADAL" clId="{4580659B-F0BF-4A0D-8A4F-971B1850F1CD}" dt="2024-12-04T08:31:07.412" v="484" actId="20577"/>
      <pc:docMkLst>
        <pc:docMk/>
      </pc:docMkLst>
      <pc:sldChg chg="del">
        <pc:chgData name="Karin Meyer Refsgaard" userId="7e325aaa-5da9-4b07-9284-0c6361df74a5" providerId="ADAL" clId="{4580659B-F0BF-4A0D-8A4F-971B1850F1CD}" dt="2024-12-02T12:36:00.499" v="0" actId="2696"/>
        <pc:sldMkLst>
          <pc:docMk/>
          <pc:sldMk cId="914850858" sldId="260"/>
        </pc:sldMkLst>
      </pc:sldChg>
      <pc:sldChg chg="modSp mod">
        <pc:chgData name="Karin Meyer Refsgaard" userId="7e325aaa-5da9-4b07-9284-0c6361df74a5" providerId="ADAL" clId="{4580659B-F0BF-4A0D-8A4F-971B1850F1CD}" dt="2024-12-04T08:31:07.412" v="484" actId="20577"/>
        <pc:sldMkLst>
          <pc:docMk/>
          <pc:sldMk cId="1268134866" sldId="261"/>
        </pc:sldMkLst>
        <pc:spChg chg="mod">
          <ac:chgData name="Karin Meyer Refsgaard" userId="7e325aaa-5da9-4b07-9284-0c6361df74a5" providerId="ADAL" clId="{4580659B-F0BF-4A0D-8A4F-971B1850F1CD}" dt="2024-12-04T08:31:07.412" v="484" actId="20577"/>
          <ac:spMkLst>
            <pc:docMk/>
            <pc:sldMk cId="1268134866" sldId="261"/>
            <ac:spMk id="3" creationId="{00000000-0000-0000-0000-000000000000}"/>
          </ac:spMkLst>
        </pc:spChg>
      </pc:sldChg>
      <pc:sldChg chg="ord">
        <pc:chgData name="Karin Meyer Refsgaard" userId="7e325aaa-5da9-4b07-9284-0c6361df74a5" providerId="ADAL" clId="{4580659B-F0BF-4A0D-8A4F-971B1850F1CD}" dt="2024-12-02T12:41:05.397" v="105"/>
        <pc:sldMkLst>
          <pc:docMk/>
          <pc:sldMk cId="1394874419" sldId="265"/>
        </pc:sldMkLst>
      </pc:sldChg>
      <pc:sldChg chg="ord">
        <pc:chgData name="Karin Meyer Refsgaard" userId="7e325aaa-5da9-4b07-9284-0c6361df74a5" providerId="ADAL" clId="{4580659B-F0BF-4A0D-8A4F-971B1850F1CD}" dt="2024-12-02T12:41:12.684" v="107"/>
        <pc:sldMkLst>
          <pc:docMk/>
          <pc:sldMk cId="2777025115" sldId="268"/>
        </pc:sldMkLst>
      </pc:sldChg>
      <pc:sldChg chg="ord">
        <pc:chgData name="Karin Meyer Refsgaard" userId="7e325aaa-5da9-4b07-9284-0c6361df74a5" providerId="ADAL" clId="{4580659B-F0BF-4A0D-8A4F-971B1850F1CD}" dt="2024-12-02T12:36:22.037" v="2"/>
        <pc:sldMkLst>
          <pc:docMk/>
          <pc:sldMk cId="2940299191" sldId="272"/>
        </pc:sldMkLst>
      </pc:sldChg>
      <pc:sldChg chg="modSp mod">
        <pc:chgData name="Karin Meyer Refsgaard" userId="7e325aaa-5da9-4b07-9284-0c6361df74a5" providerId="ADAL" clId="{4580659B-F0BF-4A0D-8A4F-971B1850F1CD}" dt="2024-12-04T08:30:17.448" v="392" actId="20577"/>
        <pc:sldMkLst>
          <pc:docMk/>
          <pc:sldMk cId="1872027243" sldId="273"/>
        </pc:sldMkLst>
        <pc:spChg chg="mod">
          <ac:chgData name="Karin Meyer Refsgaard" userId="7e325aaa-5da9-4b07-9284-0c6361df74a5" providerId="ADAL" clId="{4580659B-F0BF-4A0D-8A4F-971B1850F1CD}" dt="2024-12-04T08:30:17.448" v="392" actId="20577"/>
          <ac:spMkLst>
            <pc:docMk/>
            <pc:sldMk cId="1872027243" sldId="273"/>
            <ac:spMk id="3" creationId="{623947FA-44B2-9BE0-8CBB-6B011546BF3B}"/>
          </ac:spMkLst>
        </pc:spChg>
      </pc:sldChg>
      <pc:sldChg chg="addSp modSp new mod">
        <pc:chgData name="Karin Meyer Refsgaard" userId="7e325aaa-5da9-4b07-9284-0c6361df74a5" providerId="ADAL" clId="{4580659B-F0BF-4A0D-8A4F-971B1850F1CD}" dt="2024-12-02T12:40:38.546" v="103" actId="1076"/>
        <pc:sldMkLst>
          <pc:docMk/>
          <pc:sldMk cId="1053700691" sldId="276"/>
        </pc:sldMkLst>
        <pc:spChg chg="mod">
          <ac:chgData name="Karin Meyer Refsgaard" userId="7e325aaa-5da9-4b07-9284-0c6361df74a5" providerId="ADAL" clId="{4580659B-F0BF-4A0D-8A4F-971B1850F1CD}" dt="2024-12-02T12:36:38.116" v="50" actId="20577"/>
          <ac:spMkLst>
            <pc:docMk/>
            <pc:sldMk cId="1053700691" sldId="276"/>
            <ac:spMk id="2" creationId="{86096E1E-02DD-C49B-FDB8-361DD3AC449F}"/>
          </ac:spMkLst>
        </pc:spChg>
        <pc:spChg chg="mod">
          <ac:chgData name="Karin Meyer Refsgaard" userId="7e325aaa-5da9-4b07-9284-0c6361df74a5" providerId="ADAL" clId="{4580659B-F0BF-4A0D-8A4F-971B1850F1CD}" dt="2024-12-02T12:39:31.745" v="86" actId="1076"/>
          <ac:spMkLst>
            <pc:docMk/>
            <pc:sldMk cId="1053700691" sldId="276"/>
            <ac:spMk id="3" creationId="{FC715103-C36A-FD1E-8D9C-61AAEF0A0E6C}"/>
          </ac:spMkLst>
        </pc:spChg>
        <pc:spChg chg="add mod">
          <ac:chgData name="Karin Meyer Refsgaard" userId="7e325aaa-5da9-4b07-9284-0c6361df74a5" providerId="ADAL" clId="{4580659B-F0BF-4A0D-8A4F-971B1850F1CD}" dt="2024-12-02T12:40:38.546" v="103" actId="1076"/>
          <ac:spMkLst>
            <pc:docMk/>
            <pc:sldMk cId="1053700691" sldId="276"/>
            <ac:spMk id="7" creationId="{37684709-7674-C7DA-EAFF-A440400362A9}"/>
          </ac:spMkLst>
        </pc:spChg>
        <pc:spChg chg="add mod">
          <ac:chgData name="Karin Meyer Refsgaard" userId="7e325aaa-5da9-4b07-9284-0c6361df74a5" providerId="ADAL" clId="{4580659B-F0BF-4A0D-8A4F-971B1850F1CD}" dt="2024-12-02T12:40:31.194" v="102" actId="20577"/>
          <ac:spMkLst>
            <pc:docMk/>
            <pc:sldMk cId="1053700691" sldId="276"/>
            <ac:spMk id="8" creationId="{D33CC07D-5D8A-313B-A869-7212454BD7EA}"/>
          </ac:spMkLst>
        </pc:spChg>
        <pc:spChg chg="add mod">
          <ac:chgData name="Karin Meyer Refsgaard" userId="7e325aaa-5da9-4b07-9284-0c6361df74a5" providerId="ADAL" clId="{4580659B-F0BF-4A0D-8A4F-971B1850F1CD}" dt="2024-12-02T12:40:20.834" v="99" actId="20577"/>
          <ac:spMkLst>
            <pc:docMk/>
            <pc:sldMk cId="1053700691" sldId="276"/>
            <ac:spMk id="9" creationId="{D155F342-4293-D26C-29FD-124ED146BFDE}"/>
          </ac:spMkLst>
        </pc:spChg>
        <pc:picChg chg="add mod">
          <ac:chgData name="Karin Meyer Refsgaard" userId="7e325aaa-5da9-4b07-9284-0c6361df74a5" providerId="ADAL" clId="{4580659B-F0BF-4A0D-8A4F-971B1850F1CD}" dt="2024-12-02T12:39:35.468" v="87" actId="1076"/>
          <ac:picMkLst>
            <pc:docMk/>
            <pc:sldMk cId="1053700691" sldId="276"/>
            <ac:picMk id="4" creationId="{2B25D9FD-0CFF-1909-4A4E-35528E8AC1FD}"/>
          </ac:picMkLst>
        </pc:picChg>
        <pc:picChg chg="add mod">
          <ac:chgData name="Karin Meyer Refsgaard" userId="7e325aaa-5da9-4b07-9284-0c6361df74a5" providerId="ADAL" clId="{4580659B-F0BF-4A0D-8A4F-971B1850F1CD}" dt="2024-12-02T12:39:42.779" v="88" actId="1076"/>
          <ac:picMkLst>
            <pc:docMk/>
            <pc:sldMk cId="1053700691" sldId="276"/>
            <ac:picMk id="5" creationId="{BB4A9902-95B3-0C34-F99F-9CF886702AE8}"/>
          </ac:picMkLst>
        </pc:picChg>
        <pc:picChg chg="add mod">
          <ac:chgData name="Karin Meyer Refsgaard" userId="7e325aaa-5da9-4b07-9284-0c6361df74a5" providerId="ADAL" clId="{4580659B-F0BF-4A0D-8A4F-971B1850F1CD}" dt="2024-12-02T12:39:45.676" v="89" actId="1076"/>
          <ac:picMkLst>
            <pc:docMk/>
            <pc:sldMk cId="1053700691" sldId="276"/>
            <ac:picMk id="6" creationId="{34888072-A5E2-460E-97F3-EE821BE8C4FF}"/>
          </ac:picMkLst>
        </pc:picChg>
      </pc:sldChg>
      <pc:sldChg chg="addSp modSp new mod ord">
        <pc:chgData name="Karin Meyer Refsgaard" userId="7e325aaa-5da9-4b07-9284-0c6361df74a5" providerId="ADAL" clId="{4580659B-F0BF-4A0D-8A4F-971B1850F1CD}" dt="2024-12-02T12:51:36.472" v="354"/>
        <pc:sldMkLst>
          <pc:docMk/>
          <pc:sldMk cId="2555624116" sldId="277"/>
        </pc:sldMkLst>
        <pc:spChg chg="mod">
          <ac:chgData name="Karin Meyer Refsgaard" userId="7e325aaa-5da9-4b07-9284-0c6361df74a5" providerId="ADAL" clId="{4580659B-F0BF-4A0D-8A4F-971B1850F1CD}" dt="2024-12-02T12:46:54.305" v="192" actId="1076"/>
          <ac:spMkLst>
            <pc:docMk/>
            <pc:sldMk cId="2555624116" sldId="277"/>
            <ac:spMk id="2" creationId="{2891868F-B662-2E31-3683-0A387CA69FAE}"/>
          </ac:spMkLst>
        </pc:spChg>
        <pc:spChg chg="mod">
          <ac:chgData name="Karin Meyer Refsgaard" userId="7e325aaa-5da9-4b07-9284-0c6361df74a5" providerId="ADAL" clId="{4580659B-F0BF-4A0D-8A4F-971B1850F1CD}" dt="2024-12-02T12:47:19.345" v="227" actId="20577"/>
          <ac:spMkLst>
            <pc:docMk/>
            <pc:sldMk cId="2555624116" sldId="277"/>
            <ac:spMk id="3" creationId="{24C25CCD-00EA-F892-10B8-0D2E1D7C17C3}"/>
          </ac:spMkLst>
        </pc:spChg>
        <pc:picChg chg="add mod">
          <ac:chgData name="Karin Meyer Refsgaard" userId="7e325aaa-5da9-4b07-9284-0c6361df74a5" providerId="ADAL" clId="{4580659B-F0BF-4A0D-8A4F-971B1850F1CD}" dt="2024-12-02T12:47:14.138" v="209" actId="1076"/>
          <ac:picMkLst>
            <pc:docMk/>
            <pc:sldMk cId="2555624116" sldId="277"/>
            <ac:picMk id="1026" creationId="{05F92F7E-A6E3-FFA6-A4EF-896CBDBE64FA}"/>
          </ac:picMkLst>
        </pc:picChg>
        <pc:picChg chg="add mod">
          <ac:chgData name="Karin Meyer Refsgaard" userId="7e325aaa-5da9-4b07-9284-0c6361df74a5" providerId="ADAL" clId="{4580659B-F0BF-4A0D-8A4F-971B1850F1CD}" dt="2024-12-02T12:47:11.993" v="208" actId="1076"/>
          <ac:picMkLst>
            <pc:docMk/>
            <pc:sldMk cId="2555624116" sldId="277"/>
            <ac:picMk id="1028" creationId="{9546F154-FCF7-116E-C272-8F6CCC5763B0}"/>
          </ac:picMkLst>
        </pc:picChg>
      </pc:sldChg>
      <pc:sldChg chg="addSp modSp new mod ord">
        <pc:chgData name="Karin Meyer Refsgaard" userId="7e325aaa-5da9-4b07-9284-0c6361df74a5" providerId="ADAL" clId="{4580659B-F0BF-4A0D-8A4F-971B1850F1CD}" dt="2024-12-04T07:01:37.810" v="384" actId="113"/>
        <pc:sldMkLst>
          <pc:docMk/>
          <pc:sldMk cId="3169600245" sldId="278"/>
        </pc:sldMkLst>
        <pc:spChg chg="mod">
          <ac:chgData name="Karin Meyer Refsgaard" userId="7e325aaa-5da9-4b07-9284-0c6361df74a5" providerId="ADAL" clId="{4580659B-F0BF-4A0D-8A4F-971B1850F1CD}" dt="2024-12-02T12:47:31.538" v="259" actId="20577"/>
          <ac:spMkLst>
            <pc:docMk/>
            <pc:sldMk cId="3169600245" sldId="278"/>
            <ac:spMk id="2" creationId="{D958F6F9-7124-F67A-1D6A-F8D87B055F4E}"/>
          </ac:spMkLst>
        </pc:spChg>
        <pc:spChg chg="mod">
          <ac:chgData name="Karin Meyer Refsgaard" userId="7e325aaa-5da9-4b07-9284-0c6361df74a5" providerId="ADAL" clId="{4580659B-F0BF-4A0D-8A4F-971B1850F1CD}" dt="2024-12-04T07:01:37.810" v="384" actId="113"/>
          <ac:spMkLst>
            <pc:docMk/>
            <pc:sldMk cId="3169600245" sldId="278"/>
            <ac:spMk id="3" creationId="{4350A7C2-D56B-9363-9AC9-B6D811B92BAB}"/>
          </ac:spMkLst>
        </pc:spChg>
        <pc:spChg chg="add mod">
          <ac:chgData name="Karin Meyer Refsgaard" userId="7e325aaa-5da9-4b07-9284-0c6361df74a5" providerId="ADAL" clId="{4580659B-F0BF-4A0D-8A4F-971B1850F1CD}" dt="2024-12-02T12:50:54.184" v="348" actId="1076"/>
          <ac:spMkLst>
            <pc:docMk/>
            <pc:sldMk cId="3169600245" sldId="278"/>
            <ac:spMk id="6" creationId="{0D60FBF3-050A-A846-FC36-D49AF87AB077}"/>
          </ac:spMkLst>
        </pc:spChg>
        <pc:graphicFrameChg chg="add mod modGraphic">
          <ac:chgData name="Karin Meyer Refsgaard" userId="7e325aaa-5da9-4b07-9284-0c6361df74a5" providerId="ADAL" clId="{4580659B-F0BF-4A0D-8A4F-971B1850F1CD}" dt="2024-12-02T12:51:08.879" v="351" actId="1076"/>
          <ac:graphicFrameMkLst>
            <pc:docMk/>
            <pc:sldMk cId="3169600245" sldId="278"/>
            <ac:graphicFrameMk id="4" creationId="{2F159296-E732-602A-60AB-67BAAACBF983}"/>
          </ac:graphicFrameMkLst>
        </pc:graphicFrameChg>
        <pc:picChg chg="add mod">
          <ac:chgData name="Karin Meyer Refsgaard" userId="7e325aaa-5da9-4b07-9284-0c6361df74a5" providerId="ADAL" clId="{4580659B-F0BF-4A0D-8A4F-971B1850F1CD}" dt="2024-12-02T12:51:01.337" v="350" actId="14100"/>
          <ac:picMkLst>
            <pc:docMk/>
            <pc:sldMk cId="3169600245" sldId="278"/>
            <ac:picMk id="2050" creationId="{05E65FEC-D216-2A9F-6771-F8EF128F1508}"/>
          </ac:picMkLst>
        </pc:picChg>
        <pc:picChg chg="add mod">
          <ac:chgData name="Karin Meyer Refsgaard" userId="7e325aaa-5da9-4b07-9284-0c6361df74a5" providerId="ADAL" clId="{4580659B-F0BF-4A0D-8A4F-971B1850F1CD}" dt="2024-12-02T12:51:13.184" v="352" actId="14100"/>
          <ac:picMkLst>
            <pc:docMk/>
            <pc:sldMk cId="3169600245" sldId="278"/>
            <ac:picMk id="2052" creationId="{48BB46AD-9739-9E55-3CC9-87EC66424908}"/>
          </ac:picMkLst>
        </pc:picChg>
      </pc:sldChg>
      <pc:sldChg chg="modSp mod">
        <pc:chgData name="Karin Meyer Refsgaard" userId="7e325aaa-5da9-4b07-9284-0c6361df74a5" providerId="ADAL" clId="{4580659B-F0BF-4A0D-8A4F-971B1850F1CD}" dt="2024-12-04T08:29:27.471" v="387" actId="20577"/>
        <pc:sldMkLst>
          <pc:docMk/>
          <pc:sldMk cId="98766948" sldId="279"/>
        </pc:sldMkLst>
        <pc:spChg chg="mod">
          <ac:chgData name="Karin Meyer Refsgaard" userId="7e325aaa-5da9-4b07-9284-0c6361df74a5" providerId="ADAL" clId="{4580659B-F0BF-4A0D-8A4F-971B1850F1CD}" dt="2024-12-04T08:29:27.471" v="387" actId="20577"/>
          <ac:spMkLst>
            <pc:docMk/>
            <pc:sldMk cId="98766948" sldId="279"/>
            <ac:spMk id="3" creationId="{0401AE3B-D450-D37B-71EA-3949D330C36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DD7DF-3B93-44D7-8624-909DC991BC21}" type="datetimeFigureOut">
              <a:rPr lang="da-DK" smtClean="0"/>
              <a:t>04-12-2024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4A283C-3BAF-4CCF-84A6-7F13459487B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3900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https://www.thelonelypalette.com/episodes/2018/3/29/episode-28-yoko-onos-cut-piece-1964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A283C-3BAF-4CCF-84A6-7F13459487B9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2529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https://www.khanacademy.org/humanities/art-1010/conceptual-and-performance-art/performanceart/v/moma-abramovic-live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A283C-3BAF-4CCF-84A6-7F13459487B9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4067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http://marcquinn.com/artworks/self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A283C-3BAF-4CCF-84A6-7F13459487B9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405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DFEF6-9F1C-4DE1-8687-C280743B9243}" type="datetimeFigureOut">
              <a:rPr lang="da-DK" smtClean="0"/>
              <a:t>04-12-2024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B37D-86E7-4775-AC8C-FBE2F1811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7680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DFEF6-9F1C-4DE1-8687-C280743B9243}" type="datetimeFigureOut">
              <a:rPr lang="da-DK" smtClean="0"/>
              <a:t>04-12-2024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B37D-86E7-4775-AC8C-FBE2F1811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2638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DFEF6-9F1C-4DE1-8687-C280743B9243}" type="datetimeFigureOut">
              <a:rPr lang="da-DK" smtClean="0"/>
              <a:t>04-12-2024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B37D-86E7-4775-AC8C-FBE2F1811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8040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DFEF6-9F1C-4DE1-8687-C280743B9243}" type="datetimeFigureOut">
              <a:rPr lang="da-DK" smtClean="0"/>
              <a:t>04-12-2024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B37D-86E7-4775-AC8C-FBE2F1811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1567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DFEF6-9F1C-4DE1-8687-C280743B9243}" type="datetimeFigureOut">
              <a:rPr lang="da-DK" smtClean="0"/>
              <a:t>04-12-2024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B37D-86E7-4775-AC8C-FBE2F1811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680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DFEF6-9F1C-4DE1-8687-C280743B9243}" type="datetimeFigureOut">
              <a:rPr lang="da-DK" smtClean="0"/>
              <a:t>04-12-2024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B37D-86E7-4775-AC8C-FBE2F1811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0551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DFEF6-9F1C-4DE1-8687-C280743B9243}" type="datetimeFigureOut">
              <a:rPr lang="da-DK" smtClean="0"/>
              <a:t>04-12-2024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B37D-86E7-4775-AC8C-FBE2F1811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3400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DFEF6-9F1C-4DE1-8687-C280743B9243}" type="datetimeFigureOut">
              <a:rPr lang="da-DK" smtClean="0"/>
              <a:t>04-12-2024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B37D-86E7-4775-AC8C-FBE2F1811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4601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DFEF6-9F1C-4DE1-8687-C280743B9243}" type="datetimeFigureOut">
              <a:rPr lang="da-DK" smtClean="0"/>
              <a:t>04-12-2024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B37D-86E7-4775-AC8C-FBE2F1811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72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DFEF6-9F1C-4DE1-8687-C280743B9243}" type="datetimeFigureOut">
              <a:rPr lang="da-DK" smtClean="0"/>
              <a:t>04-12-2024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B37D-86E7-4775-AC8C-FBE2F1811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1474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DFEF6-9F1C-4DE1-8687-C280743B9243}" type="datetimeFigureOut">
              <a:rPr lang="da-DK" smtClean="0"/>
              <a:t>04-12-2024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B37D-86E7-4775-AC8C-FBE2F1811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6629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DFEF6-9F1C-4DE1-8687-C280743B9243}" type="datetimeFigureOut">
              <a:rPr lang="da-DK" smtClean="0"/>
              <a:t>04-12-2024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DB37D-86E7-4775-AC8C-FBE2F1811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5122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F6F33C6-5B41-9C72-F5E5-8FF796E88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2360" y="563244"/>
            <a:ext cx="2929255" cy="4351338"/>
          </a:xfrm>
        </p:spPr>
        <p:txBody>
          <a:bodyPr/>
          <a:lstStyle/>
          <a:p>
            <a:pPr marL="0" indent="0">
              <a:buNone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Polykleitos, Spydbæreren, 450 f.Kr. Højde: 212 cm</a:t>
            </a:r>
            <a:endParaRPr lang="da-DK" dirty="0"/>
          </a:p>
        </p:txBody>
      </p:sp>
      <p:pic>
        <p:nvPicPr>
          <p:cNvPr id="4" name="Billede 3" descr="The Doryphoros (after Polykleitos), Unknown Roman; Artist: Polykleitos | Mia">
            <a:extLst>
              <a:ext uri="{FF2B5EF4-FFF2-40B4-BE49-F238E27FC236}">
                <a16:creationId xmlns:a16="http://schemas.microsoft.com/office/drawing/2014/main" id="{6A0CB6FF-5058-F199-02F5-828A8930F7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132" y="563244"/>
            <a:ext cx="4431348" cy="59039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1800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titel 2"/>
          <p:cNvSpPr txBox="1">
            <a:spLocks/>
          </p:cNvSpPr>
          <p:nvPr/>
        </p:nvSpPr>
        <p:spPr>
          <a:xfrm>
            <a:off x="157018" y="217053"/>
            <a:ext cx="1967346" cy="2914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400" dirty="0"/>
              <a:t>Græsk skulptur: ”Venus fra Milo”</a:t>
            </a:r>
          </a:p>
          <a:p>
            <a:pPr marL="0" indent="0">
              <a:buNone/>
            </a:pPr>
            <a:r>
              <a:rPr lang="da-DK" sz="2400" dirty="0"/>
              <a:t>(ca. 100 </a:t>
            </a:r>
            <a:r>
              <a:rPr lang="da-DK" sz="2400" dirty="0" err="1"/>
              <a:t>f.kr.</a:t>
            </a:r>
            <a:r>
              <a:rPr lang="da-DK" sz="2400" dirty="0"/>
              <a:t>) Marmor, 203 cm</a:t>
            </a:r>
          </a:p>
        </p:txBody>
      </p:sp>
      <p:pic>
        <p:nvPicPr>
          <p:cNvPr id="2050" name="Picture 2" descr="https://upload.wikimedia.org/wikipedia/commons/thumb/e/e0/Venus_de_Milo_Louvre_Ma399_n2.jpg/320px-Venus_de_Milo_Louvre_Ma399_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902" y="309417"/>
            <a:ext cx="2282826" cy="5707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phrodite of Mil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073" y="309418"/>
            <a:ext cx="4248555" cy="5666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Venus de Milo Louvre Ma399-06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321" y="309417"/>
            <a:ext cx="2043130" cy="5707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380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00727" y="309417"/>
            <a:ext cx="2650836" cy="1655762"/>
          </a:xfrm>
        </p:spPr>
        <p:txBody>
          <a:bodyPr/>
          <a:lstStyle/>
          <a:p>
            <a:r>
              <a:rPr lang="da-DK" dirty="0"/>
              <a:t>Michelangelo: ”David” (1501-04), marmorskulptur, 5,17 meter 	</a:t>
            </a:r>
          </a:p>
        </p:txBody>
      </p:sp>
      <p:pic>
        <p:nvPicPr>
          <p:cNvPr id="1026" name="Picture 2" descr="Image result for michelangelo davi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559" y="309417"/>
            <a:ext cx="4140969" cy="621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300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whiteeyebrows.com/wp-content/uploads/2010/09/bernini_david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267" y="469872"/>
            <a:ext cx="4203988" cy="585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/>
          <p:cNvSpPr txBox="1"/>
          <p:nvPr/>
        </p:nvSpPr>
        <p:spPr>
          <a:xfrm>
            <a:off x="471054" y="314036"/>
            <a:ext cx="15517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Gian Lorenzo Bernini: “David” (1623-24), 170 cm, </a:t>
            </a:r>
            <a:r>
              <a:rPr lang="it-IT" sz="2400" dirty="0" err="1"/>
              <a:t>marmor</a:t>
            </a:r>
            <a:br>
              <a:rPr lang="it-IT" sz="2400" b="0" dirty="0">
                <a:effectLst/>
              </a:rPr>
            </a:br>
            <a:endParaRPr lang="da-DK" sz="2400" dirty="0"/>
          </a:p>
        </p:txBody>
      </p:sp>
      <p:pic>
        <p:nvPicPr>
          <p:cNvPr id="3076" name="Picture 4" descr="http://www.artgalleryabc.com/images/stories/B/BERNINI/bernini_david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321" y="469871"/>
            <a:ext cx="4157805" cy="585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055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indhold 2"/>
          <p:cNvSpPr>
            <a:spLocks noGrp="1"/>
          </p:cNvSpPr>
          <p:nvPr>
            <p:ph idx="1"/>
          </p:nvPr>
        </p:nvSpPr>
        <p:spPr>
          <a:xfrm>
            <a:off x="573165" y="525167"/>
            <a:ext cx="3465945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Romersk antik: ”De tre gratier” (ca. 65-79  </a:t>
            </a:r>
            <a:r>
              <a:rPr lang="da-DK" dirty="0" err="1"/>
              <a:t>e.kr.</a:t>
            </a:r>
            <a:r>
              <a:rPr lang="da-DK" dirty="0"/>
              <a:t>), fresko (maleri på væg)</a:t>
            </a:r>
          </a:p>
        </p:txBody>
      </p:sp>
      <p:pic>
        <p:nvPicPr>
          <p:cNvPr id="1028" name="Picture 4" descr="https://upload.wikimedia.org/wikipedia/commons/3/35/The_Three_Graces%2C_from_Pompeii_%28fresco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347" y="525167"/>
            <a:ext cx="5520526" cy="633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6487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28598" y="486352"/>
            <a:ext cx="2921000" cy="4351338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Sandro Botticelli "Venus’ </a:t>
            </a:r>
            <a:r>
              <a:rPr lang="it-IT" dirty="0" err="1"/>
              <a:t>fødsel</a:t>
            </a:r>
            <a:r>
              <a:rPr lang="it-IT" dirty="0"/>
              <a:t>" (1486), 172 x 278 cm, tempera (</a:t>
            </a:r>
            <a:r>
              <a:rPr lang="it-IT" dirty="0" err="1"/>
              <a:t>farvepigmenter</a:t>
            </a:r>
            <a:r>
              <a:rPr lang="it-IT" dirty="0"/>
              <a:t> </a:t>
            </a:r>
            <a:r>
              <a:rPr lang="it-IT" dirty="0" err="1"/>
              <a:t>blandet</a:t>
            </a:r>
            <a:r>
              <a:rPr lang="it-IT" dirty="0"/>
              <a:t> </a:t>
            </a:r>
            <a:r>
              <a:rPr lang="it-IT" dirty="0" err="1"/>
              <a:t>med</a:t>
            </a:r>
            <a:r>
              <a:rPr lang="it-IT" dirty="0"/>
              <a:t> </a:t>
            </a:r>
            <a:r>
              <a:rPr lang="it-IT" dirty="0" err="1"/>
              <a:t>æg</a:t>
            </a:r>
            <a:r>
              <a:rPr lang="it-IT" dirty="0"/>
              <a:t> </a:t>
            </a:r>
            <a:r>
              <a:rPr lang="it-IT" dirty="0" err="1"/>
              <a:t>som</a:t>
            </a:r>
            <a:r>
              <a:rPr lang="it-IT" dirty="0"/>
              <a:t> </a:t>
            </a:r>
            <a:r>
              <a:rPr lang="it-IT" dirty="0" err="1"/>
              <a:t>bindemiddel</a:t>
            </a:r>
            <a:r>
              <a:rPr lang="it-IT" dirty="0"/>
              <a:t>) </a:t>
            </a:r>
            <a:br>
              <a:rPr lang="it-IT" b="0" dirty="0">
                <a:effectLst/>
              </a:rPr>
            </a:br>
            <a:endParaRPr lang="da-DK" dirty="0"/>
          </a:p>
        </p:txBody>
      </p:sp>
      <p:pic>
        <p:nvPicPr>
          <p:cNvPr id="5122" name="Picture 2" descr="Image result for Botticelli Ven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598" y="486351"/>
            <a:ext cx="8768542" cy="5480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307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240146" y="152545"/>
            <a:ext cx="11499272" cy="969818"/>
          </a:xfrm>
        </p:spPr>
        <p:txBody>
          <a:bodyPr/>
          <a:lstStyle/>
          <a:p>
            <a:pPr algn="l"/>
            <a:r>
              <a:rPr lang="da-DK" dirty="0"/>
              <a:t>Bertel Thorvaldsen “Jason med det gyldne skind” (1802-03), 242 cm, marmor  </a:t>
            </a:r>
            <a:br>
              <a:rPr lang="da-DK" b="0" dirty="0">
                <a:effectLst/>
              </a:rPr>
            </a:br>
            <a:r>
              <a:rPr lang="da-DK" b="0" dirty="0">
                <a:effectLst/>
              </a:rPr>
              <a:t>(nyklassicisme)</a:t>
            </a:r>
            <a:endParaRPr lang="da-DK" dirty="0"/>
          </a:p>
        </p:txBody>
      </p:sp>
      <p:pic>
        <p:nvPicPr>
          <p:cNvPr id="1026" name="Picture 2" descr="Image result for Thorvaldsen Ja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068427" y="-384471"/>
            <a:ext cx="5588129" cy="8428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960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8D1C8F0-971C-A5C9-84A4-6B4B38EA9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772" y="167506"/>
            <a:ext cx="240809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800" dirty="0"/>
              <a:t>Salvador Dali, </a:t>
            </a:r>
          </a:p>
          <a:p>
            <a:pPr marL="0" indent="0">
              <a:buNone/>
            </a:pPr>
            <a:r>
              <a:rPr lang="da-DK" sz="1800" dirty="0"/>
              <a:t>Venus fra Milo med skuffer (1936) </a:t>
            </a:r>
          </a:p>
          <a:p>
            <a:pPr marL="0" indent="0">
              <a:buNone/>
            </a:pPr>
            <a:r>
              <a:rPr lang="da-DK" sz="1800" dirty="0"/>
              <a:t>malet gips med metalskuffer og mink-pomponer </a:t>
            </a:r>
          </a:p>
          <a:p>
            <a:pPr marL="0" indent="0">
              <a:buNone/>
            </a:pPr>
            <a:r>
              <a:rPr lang="da-DK" sz="1800" dirty="0"/>
              <a:t>	</a:t>
            </a:r>
            <a:br>
              <a:rPr lang="da-DK" sz="1800" dirty="0"/>
            </a:br>
            <a:r>
              <a:rPr lang="da-DK" sz="1800" b="0" i="0" dirty="0">
                <a:solidFill>
                  <a:srgbClr val="202121"/>
                </a:solidFill>
                <a:effectLst/>
                <a:latin typeface="Roboto" panose="02000000000000000000" pitchFamily="2" charset="0"/>
              </a:rPr>
              <a:t>98 x 32,5 x 34 cm</a:t>
            </a:r>
            <a:r>
              <a:rPr lang="da-DK" sz="1800" dirty="0"/>
              <a:t> </a:t>
            </a:r>
          </a:p>
        </p:txBody>
      </p:sp>
      <p:pic>
        <p:nvPicPr>
          <p:cNvPr id="1026" name="Picture 2" descr="Picture">
            <a:extLst>
              <a:ext uri="{FF2B5EF4-FFF2-40B4-BE49-F238E27FC236}">
                <a16:creationId xmlns:a16="http://schemas.microsoft.com/office/drawing/2014/main" id="{3DFD9859-EE22-2EED-D07E-9CA5CA8BE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142" y="145732"/>
            <a:ext cx="4344249" cy="6566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">
            <a:extLst>
              <a:ext uri="{FF2B5EF4-FFF2-40B4-BE49-F238E27FC236}">
                <a16:creationId xmlns:a16="http://schemas.microsoft.com/office/drawing/2014/main" id="{5B2D0274-FFB9-4DDA-54D0-1C238FC7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958" y="3296602"/>
            <a:ext cx="2762842" cy="3415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414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096E1E-02DD-C49B-FDB8-361DD3AC4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Bjørn Nørgaard, Venus-parafraser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715103-C36A-FD1E-8D9C-61AAEF0A0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613" y="1600200"/>
            <a:ext cx="391668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Bjørn Nørgaard, Brændte Venus, 2005, spejlbassin, sten, div. andre materialer,  </a:t>
            </a:r>
            <a:r>
              <a:rPr lang="da-DK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208 x 140 x 90 cm</a:t>
            </a:r>
          </a:p>
          <a:p>
            <a:pPr marL="0" indent="0">
              <a:buNone/>
            </a:pPr>
            <a:endParaRPr lang="da-DK" sz="1800" kern="100" dirty="0">
              <a:solidFill>
                <a:srgbClr val="000000"/>
              </a:solidFill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da-DK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2. Bjørn Nørgaard,</a:t>
            </a:r>
            <a:r>
              <a:rPr lang="da-D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Hyldest til Yves Klein, 2005</a:t>
            </a:r>
            <a:endParaRPr lang="da-DK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da-D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Jern, brosten, globus med lys, 24 karat forgyldning, Venus afstøbning i gips, blå maling, 224 x 204 x 102 cm</a:t>
            </a:r>
          </a:p>
          <a:p>
            <a:pPr marL="0" indent="0" fontAlgn="base">
              <a:buNone/>
            </a:pPr>
            <a:endParaRPr lang="da-DK" sz="1800" dirty="0">
              <a:solidFill>
                <a:srgbClr val="000000"/>
              </a:solidFill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0" indent="0" fontAlgn="base">
              <a:buNone/>
            </a:pPr>
            <a:r>
              <a:rPr lang="da-DK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Bjørn Nørgaard, Venus Modification, 2005,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gips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249 x 110 x 79 cm</a:t>
            </a:r>
            <a:endParaRPr lang="da-D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fontAlgn="base"/>
            <a:endParaRPr lang="da-D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da-D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a-DK" dirty="0"/>
              <a:t> </a:t>
            </a:r>
          </a:p>
        </p:txBody>
      </p:sp>
      <p:pic>
        <p:nvPicPr>
          <p:cNvPr id="4" name="Billede 3" descr="IIIF: Brændt Venus, 2005, Bjørn Nørgaard | SMK Open">
            <a:extLst>
              <a:ext uri="{FF2B5EF4-FFF2-40B4-BE49-F238E27FC236}">
                <a16:creationId xmlns:a16="http://schemas.microsoft.com/office/drawing/2014/main" id="{2B25D9FD-0CFF-1909-4A4E-35528E8AC1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707" y="1572260"/>
            <a:ext cx="2374900" cy="383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 descr="Et billede, der indeholder mur, kunst, indendørs, skulptur&#10;&#10;Automatisk genereret beskrivelse">
            <a:extLst>
              <a:ext uri="{FF2B5EF4-FFF2-40B4-BE49-F238E27FC236}">
                <a16:creationId xmlns:a16="http://schemas.microsoft.com/office/drawing/2014/main" id="{BB4A9902-95B3-0C34-F99F-9CF886702A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021" y="397383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lede 5" descr="Et billede, der indeholder mur, indendørs, kunst, marmor/marmorkugle&#10;&#10;Automatisk genereret beskrivelse">
            <a:extLst>
              <a:ext uri="{FF2B5EF4-FFF2-40B4-BE49-F238E27FC236}">
                <a16:creationId xmlns:a16="http://schemas.microsoft.com/office/drawing/2014/main" id="{34888072-A5E2-460E-97F3-EE821BE8C4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797" y="404813"/>
            <a:ext cx="2561590" cy="341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37684709-7674-C7DA-EAFF-A440400362A9}"/>
              </a:ext>
            </a:extLst>
          </p:cNvPr>
          <p:cNvSpPr txBox="1"/>
          <p:nvPr/>
        </p:nvSpPr>
        <p:spPr>
          <a:xfrm>
            <a:off x="4296092" y="5601574"/>
            <a:ext cx="652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1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33CC07D-5D8A-313B-A869-7212454BD7EA}"/>
              </a:ext>
            </a:extLst>
          </p:cNvPr>
          <p:cNvSpPr txBox="1"/>
          <p:nvPr/>
        </p:nvSpPr>
        <p:spPr>
          <a:xfrm>
            <a:off x="10836435" y="6453187"/>
            <a:ext cx="652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2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D155F342-4293-D26C-29FD-124ED146BFDE}"/>
              </a:ext>
            </a:extLst>
          </p:cNvPr>
          <p:cNvSpPr txBox="1"/>
          <p:nvPr/>
        </p:nvSpPr>
        <p:spPr>
          <a:xfrm>
            <a:off x="8698230" y="365125"/>
            <a:ext cx="500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53700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67145" y="490198"/>
            <a:ext cx="2662382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Christian </a:t>
            </a:r>
            <a:r>
              <a:rPr lang="da-DK" dirty="0" err="1"/>
              <a:t>Lemmerz</a:t>
            </a:r>
            <a:r>
              <a:rPr lang="da-DK" dirty="0"/>
              <a:t>: ”</a:t>
            </a:r>
            <a:r>
              <a:rPr lang="da-DK" dirty="0" err="1"/>
              <a:t>Untitled</a:t>
            </a:r>
            <a:r>
              <a:rPr lang="da-DK" dirty="0"/>
              <a:t>” (Virginia), 1998, marmor, 80 x 152,5 x 119 cm</a:t>
            </a:r>
          </a:p>
        </p:txBody>
      </p:sp>
      <p:pic>
        <p:nvPicPr>
          <p:cNvPr id="1026" name="Picture 2" descr="Image result for christian lemmerz virgin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653" y="439398"/>
            <a:ext cx="8018268" cy="534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874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1255" y="-12699"/>
            <a:ext cx="5876636" cy="891020"/>
          </a:xfrm>
        </p:spPr>
        <p:txBody>
          <a:bodyPr>
            <a:normAutofit/>
          </a:bodyPr>
          <a:lstStyle/>
          <a:p>
            <a:r>
              <a:rPr lang="da-DK" sz="2400" dirty="0"/>
              <a:t>Elmgreen og </a:t>
            </a:r>
            <a:r>
              <a:rPr lang="da-DK" sz="2400" dirty="0" err="1"/>
              <a:t>Dragset</a:t>
            </a:r>
            <a:r>
              <a:rPr lang="da-DK" sz="2400" dirty="0"/>
              <a:t>: ”Jason (</a:t>
            </a:r>
            <a:r>
              <a:rPr lang="da-DK" sz="2400" dirty="0" err="1"/>
              <a:t>Briefs</a:t>
            </a:r>
            <a:r>
              <a:rPr lang="da-DK" sz="2400" dirty="0"/>
              <a:t>)” 2009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81043"/>
            <a:ext cx="10515600" cy="4351338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2050" name="Picture 2" descr="Image result for Thorvaldsen Jas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150794" y="-226394"/>
            <a:ext cx="5890412" cy="787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025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BE06A4-B6A3-2EAE-901C-5225E36B4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190" y="1541863"/>
            <a:ext cx="3712536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Henrik B. Andersen, </a:t>
            </a:r>
            <a:r>
              <a:rPr lang="da-DK" dirty="0" err="1"/>
              <a:t>Optike</a:t>
            </a:r>
            <a:r>
              <a:rPr lang="da-DK" dirty="0"/>
              <a:t>, </a:t>
            </a:r>
            <a:r>
              <a:rPr lang="da-DK" dirty="0" err="1"/>
              <a:t>Spectavius</a:t>
            </a:r>
            <a:r>
              <a:rPr lang="da-DK" dirty="0"/>
              <a:t> (1992)</a:t>
            </a:r>
          </a:p>
        </p:txBody>
      </p:sp>
      <p:pic>
        <p:nvPicPr>
          <p:cNvPr id="2050" name="Picture 2" descr="Optike, Spectavius | Ny Carlsbergfondet">
            <a:extLst>
              <a:ext uri="{FF2B5EF4-FFF2-40B4-BE49-F238E27FC236}">
                <a16:creationId xmlns:a16="http://schemas.microsoft.com/office/drawing/2014/main" id="{A2D01B47-0FD6-0005-20EA-7F410D5E6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94955"/>
            <a:ext cx="4430898" cy="405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959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91868F-B662-2E31-3683-0A387CA69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290" y="102235"/>
            <a:ext cx="10515600" cy="1325563"/>
          </a:xfrm>
        </p:spPr>
        <p:txBody>
          <a:bodyPr/>
          <a:lstStyle/>
          <a:p>
            <a:r>
              <a:rPr lang="da-DK" dirty="0"/>
              <a:t>Mimetisk gengivelsesstrategi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4C25CCD-00EA-F892-10B8-0D2E1D7C1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545080" cy="4351338"/>
          </a:xfrm>
        </p:spPr>
        <p:txBody>
          <a:bodyPr/>
          <a:lstStyle/>
          <a:p>
            <a:pPr marL="0" indent="0">
              <a:buNone/>
            </a:pPr>
            <a:r>
              <a:rPr lang="da-DK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Mimetisk gengivelsesstrategi (naturalistisk – enten realistisk eller idealiseret)</a:t>
            </a:r>
          </a:p>
          <a:p>
            <a:pPr marL="0" indent="0">
              <a:buNone/>
            </a:pPr>
            <a:endParaRPr lang="da-DK" sz="18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r>
              <a:rPr lang="da-DK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Anne-Marie Carl Nielsen</a:t>
            </a:r>
          </a:p>
          <a:p>
            <a:pPr marL="0" indent="0">
              <a:buNone/>
            </a:pPr>
            <a:endParaRPr lang="da-DK" sz="18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r>
              <a:rPr lang="da-DK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Astrid Noack, Stående kvinde. </a:t>
            </a:r>
          </a:p>
          <a:p>
            <a:pPr marL="0" indent="0">
              <a:buNone/>
            </a:pPr>
            <a:r>
              <a:rPr lang="da-DK" dirty="0"/>
              <a:t> </a:t>
            </a:r>
          </a:p>
        </p:txBody>
      </p:sp>
      <p:pic>
        <p:nvPicPr>
          <p:cNvPr id="1026" name="Picture 2" descr="CARL NIELSEN OG ANNE MARIE CARL-NIELSENS LEGAT 2024_Den Frie_007_Photo by David Stjernholm">
            <a:extLst>
              <a:ext uri="{FF2B5EF4-FFF2-40B4-BE49-F238E27FC236}">
                <a16:creationId xmlns:a16="http://schemas.microsoft.com/office/drawing/2014/main" id="{05F92F7E-A6E3-FFA6-A4EF-896CBDBE6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113" y="1254124"/>
            <a:ext cx="4900613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trid Noack, &lt;i&gt;Stående kvinde&lt;/i&gt;, 1937&lt;br&gt;Bronze. 144,5 cm (højde). Tilhører Holstebro Kunstmuseum&lt;br&gt;Erhvervet 1975 med midler fra Ny Carlsbergfondet. Inv.nr. 2003-014. ©Kunstnerens arvinger. Foto: Guldager">
            <a:extLst>
              <a:ext uri="{FF2B5EF4-FFF2-40B4-BE49-F238E27FC236}">
                <a16:creationId xmlns:a16="http://schemas.microsoft.com/office/drawing/2014/main" id="{9546F154-FCF7-116E-C272-8F6CCC576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1560" y="1254124"/>
            <a:ext cx="3354917" cy="503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624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85B842-1A37-25A6-814F-4835C5858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Forandringer i verden – forandringer i kunsten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401AE3B-D450-D37B-71EA-3949D330C36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Klassisk kunst dyrkede: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FontTx/>
              <a:buChar char="-"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Perfektion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FontTx/>
              <a:buChar char="-"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Det ydre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FontTx/>
              <a:buChar char="-"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Omkring slutningen af det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19. århundrede/starten af det 20. århundrede: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FontTx/>
              <a:buChar char="-"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Det moderne gennembrud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None/>
              <a:tabLst/>
              <a:defRPr/>
            </a:pPr>
            <a:r>
              <a:rPr lang="da-DK" sz="1800" dirty="0">
                <a:solidFill>
                  <a:prstClr val="black"/>
                </a:solidFill>
                <a:latin typeface="Gill Sans MT" panose="020B0502020104020203"/>
                <a:sym typeface="Wingdings" panose="05000000000000000000" pitchFamily="2" charset="2"/>
              </a:rPr>
              <a:t> Verden var i forandring og det satte sit præg på kunsten…</a:t>
            </a: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1855C19-F1C4-C762-9692-E73EC5CAB16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Det moderne gennembrud: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FontTx/>
              <a:buChar char="-"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Kunstnere mener ikke, at det klassiske formsprog er tidssvarende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FontTx/>
              <a:buChar char="-"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Hvorfor ikke vise andre aspekter af virkeligheden, fx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               - Det indre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da-DK" sz="1400" dirty="0">
                <a:solidFill>
                  <a:prstClr val="black"/>
                </a:solidFill>
                <a:latin typeface="Gill Sans MT" panose="020B0502020104020203"/>
              </a:rPr>
              <a:t>                - Det forvrængede</a:t>
            </a: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               - Det grimme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None/>
              <a:tabLst/>
              <a:defRPr/>
            </a:pP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Disse kunstnere = Bryder i form og indhold med de klassiske idealer.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Avantgarde = Se fremad + være original.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  <a:sym typeface="Wingdings" panose="05000000000000000000" pitchFamily="2" charset="2"/>
              </a:rPr>
              <a:t> Nyt ideal. </a:t>
            </a: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8766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58F6F9-7124-F67A-1D6A-F8D87B055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Ekspressiv gengivelsesstrategi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350A7C2-D56B-9363-9AC9-B6D811B92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579370" cy="4351338"/>
          </a:xfrm>
        </p:spPr>
        <p:txBody>
          <a:bodyPr/>
          <a:lstStyle/>
          <a:p>
            <a:pPr marL="0" indent="0">
              <a:buNone/>
            </a:pPr>
            <a:r>
              <a:rPr lang="da-DK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Ekspressiv gengivelsesstrategi = </a:t>
            </a:r>
            <a:r>
              <a:rPr lang="da-DK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udtryksfuld</a:t>
            </a:r>
          </a:p>
          <a:p>
            <a:pPr marL="0" indent="0">
              <a:buNone/>
            </a:pPr>
            <a:r>
              <a:rPr lang="da-DK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</a:t>
            </a:r>
            <a:r>
              <a:rPr lang="da-DK" sz="1800" dirty="0">
                <a:latin typeface="Arial" panose="020B0604020202020204" pitchFamily="34" charset="0"/>
                <a:ea typeface="Arial" panose="020B0604020202020204" pitchFamily="34" charset="0"/>
              </a:rPr>
              <a:t>ofte </a:t>
            </a:r>
            <a:r>
              <a:rPr lang="da-DK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overdreven og voldsom med forvrængede former – gengiver ofte en følelse/sindstilstand)</a:t>
            </a:r>
          </a:p>
          <a:p>
            <a:pPr marL="0" indent="0">
              <a:buNone/>
            </a:pPr>
            <a:endParaRPr lang="da-DK" sz="18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2050" name="Picture 2" descr="Kunsttryk af Ernst Barlach">
            <a:extLst>
              <a:ext uri="{FF2B5EF4-FFF2-40B4-BE49-F238E27FC236}">
                <a16:creationId xmlns:a16="http://schemas.microsoft.com/office/drawing/2014/main" id="{05E65FEC-D216-2A9F-6771-F8EF128F1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044" y="1825625"/>
            <a:ext cx="3774756" cy="302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48BB46AD-9739-9E55-3CC9-87EC66424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9" y="1833562"/>
            <a:ext cx="3711907" cy="248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2F159296-E732-602A-60AB-67BAAACBF9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846504"/>
              </p:ext>
            </p:extLst>
          </p:nvPr>
        </p:nvGraphicFramePr>
        <p:xfrm>
          <a:off x="3714750" y="4851400"/>
          <a:ext cx="2183130" cy="1325563"/>
        </p:xfrm>
        <a:graphic>
          <a:graphicData uri="http://schemas.openxmlformats.org/drawingml/2006/table">
            <a:tbl>
              <a:tblPr/>
              <a:tblGrid>
                <a:gridCol w="2183130">
                  <a:extLst>
                    <a:ext uri="{9D8B030D-6E8A-4147-A177-3AD203B41FA5}">
                      <a16:colId xmlns:a16="http://schemas.microsoft.com/office/drawing/2014/main" val="1655363683"/>
                    </a:ext>
                  </a:extLst>
                </a:gridCol>
              </a:tblGrid>
              <a:tr h="1325563">
                <a:tc>
                  <a:txBody>
                    <a:bodyPr/>
                    <a:lstStyle/>
                    <a:p>
                      <a:pPr algn="l"/>
                      <a:r>
                        <a:rPr lang="da-DK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Wilhelm </a:t>
                      </a:r>
                      <a:r>
                        <a:rPr lang="da-DK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Lehmbruck</a:t>
                      </a:r>
                      <a:r>
                        <a:rPr lang="da-DK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Det faldne menneske (1915-16)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5805437"/>
                  </a:ext>
                </a:extLst>
              </a:tr>
            </a:tbl>
          </a:graphicData>
        </a:graphic>
      </p:graphicFrame>
      <p:sp>
        <p:nvSpPr>
          <p:cNvPr id="6" name="Tekstfelt 5">
            <a:extLst>
              <a:ext uri="{FF2B5EF4-FFF2-40B4-BE49-F238E27FC236}">
                <a16:creationId xmlns:a16="http://schemas.microsoft.com/office/drawing/2014/main" id="{0D60FBF3-050A-A846-FC36-D49AF87AB077}"/>
              </a:ext>
            </a:extLst>
          </p:cNvPr>
          <p:cNvSpPr txBox="1"/>
          <p:nvPr/>
        </p:nvSpPr>
        <p:spPr>
          <a:xfrm>
            <a:off x="8394860" y="5020359"/>
            <a:ext cx="31499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a-DK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Ernest Barlach, Hævneren (1914)</a:t>
            </a:r>
          </a:p>
        </p:txBody>
      </p:sp>
    </p:spTree>
    <p:extLst>
      <p:ext uri="{BB962C8B-B14F-4D97-AF65-F5344CB8AC3E}">
        <p14:creationId xmlns:p14="http://schemas.microsoft.com/office/powerpoint/2010/main" val="31696002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8761DDFE-071F-4200-B0AA-394476C2D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AA59B2E-2386-0316-BD8C-ECA84BF19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547815"/>
            <a:ext cx="5167185" cy="1680519"/>
          </a:xfrm>
        </p:spPr>
        <p:txBody>
          <a:bodyPr>
            <a:normAutofit/>
          </a:bodyPr>
          <a:lstStyle/>
          <a:p>
            <a:endParaRPr lang="da-DK" sz="400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7A181D-7896-7CD6-C249-0E7A441EC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6619" y="547815"/>
            <a:ext cx="5178960" cy="16805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2000" dirty="0"/>
              <a:t>Yoko </a:t>
            </a:r>
            <a:r>
              <a:rPr lang="da-DK" sz="2000" dirty="0" err="1"/>
              <a:t>Ono</a:t>
            </a:r>
            <a:r>
              <a:rPr lang="da-DK" sz="2000" dirty="0"/>
              <a:t>, Cut </a:t>
            </a:r>
            <a:r>
              <a:rPr lang="da-DK" sz="2000" dirty="0" err="1"/>
              <a:t>piece</a:t>
            </a:r>
            <a:r>
              <a:rPr lang="da-DK" sz="2000" dirty="0"/>
              <a:t> (1964), stillbilleder fra performance. </a:t>
            </a:r>
          </a:p>
        </p:txBody>
      </p:sp>
      <p:pic>
        <p:nvPicPr>
          <p:cNvPr id="3074" name="Picture 2" descr="Yoko Ono. Cut Piece. 1964 | MoMA">
            <a:extLst>
              <a:ext uri="{FF2B5EF4-FFF2-40B4-BE49-F238E27FC236}">
                <a16:creationId xmlns:a16="http://schemas.microsoft.com/office/drawing/2014/main" id="{A3A5417D-047E-4127-F26A-F2F39098D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2693" y="2421924"/>
            <a:ext cx="2978194" cy="371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pisode 28: Yoko Ono's Cut Piece (1964) — The Lonely Palette Podcast">
            <a:extLst>
              <a:ext uri="{FF2B5EF4-FFF2-40B4-BE49-F238E27FC236}">
                <a16:creationId xmlns:a16="http://schemas.microsoft.com/office/drawing/2014/main" id="{7733AE2B-F49F-18B4-12A2-3E3267F63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7889" y="2421924"/>
            <a:ext cx="4948194" cy="371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299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23947FA-44B2-9BE0-8CBB-6B011546B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70" y="1825625"/>
            <a:ext cx="2759946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Marina </a:t>
            </a:r>
            <a:r>
              <a:rPr lang="da-DK" dirty="0" err="1"/>
              <a:t>Abramovic</a:t>
            </a:r>
            <a:r>
              <a:rPr lang="da-DK" dirty="0"/>
              <a:t>, The Artist is Present (2009), </a:t>
            </a:r>
          </a:p>
          <a:p>
            <a:pPr marL="0" indent="0">
              <a:buNone/>
            </a:pPr>
            <a:r>
              <a:rPr lang="da-DK" dirty="0"/>
              <a:t>still- billede af performance 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098" name="Picture 2" descr="Marina Abramović. The Artist is Present. 2009 | MoMA">
            <a:extLst>
              <a:ext uri="{FF2B5EF4-FFF2-40B4-BE49-F238E27FC236}">
                <a16:creationId xmlns:a16="http://schemas.microsoft.com/office/drawing/2014/main" id="{DC21EBC0-1692-90E5-21DC-DA0EE4B30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420" y="681037"/>
            <a:ext cx="8118659" cy="541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027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209E2F-44C0-E964-68F1-A97A6A30C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2BEF80B-AC64-E0A3-79FA-B7B0C45C6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883195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Marc Quinn, Self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1543D5A-1A33-3CC6-5A4C-AE023E895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760" y="1225437"/>
            <a:ext cx="8560240" cy="440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86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85812" y="651343"/>
            <a:ext cx="2576147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Petr </a:t>
            </a:r>
            <a:r>
              <a:rPr lang="da-DK" dirty="0" err="1"/>
              <a:t>Pavlensky</a:t>
            </a:r>
            <a:r>
              <a:rPr lang="da-DK" dirty="0"/>
              <a:t>: “</a:t>
            </a:r>
            <a:r>
              <a:rPr lang="da-DK" dirty="0" err="1"/>
              <a:t>Fixation</a:t>
            </a:r>
            <a:r>
              <a:rPr lang="da-DK" dirty="0"/>
              <a:t>” </a:t>
            </a:r>
            <a:br>
              <a:rPr lang="da-DK" dirty="0"/>
            </a:br>
            <a:r>
              <a:rPr lang="da-DK" dirty="0"/>
              <a:t>happening: kunstneren sømmer sin testikelpung til den Røde Plads), 10. november 2013. </a:t>
            </a:r>
          </a:p>
          <a:p>
            <a:pPr marL="0" indent="0">
              <a:buNone/>
            </a:pPr>
            <a:r>
              <a:rPr lang="da-DK" dirty="0"/>
              <a:t>En protest </a:t>
            </a:r>
            <a:r>
              <a:rPr lang="da-DK"/>
              <a:t>mod Putin. </a:t>
            </a:r>
            <a:endParaRPr lang="da-DK" dirty="0"/>
          </a:p>
        </p:txBody>
      </p:sp>
      <p:sp>
        <p:nvSpPr>
          <p:cNvPr id="5" name="AutoShape 4" descr="Image result for Pavlensky Pen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3078" name="Picture 6" descr="Image result for Pavlensky Pen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959" y="651343"/>
            <a:ext cx="8515331" cy="565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1348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82418" y="458642"/>
            <a:ext cx="3796171" cy="57297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Petr </a:t>
            </a:r>
            <a:r>
              <a:rPr lang="da-DK" dirty="0" err="1"/>
              <a:t>Pavlensky</a:t>
            </a:r>
            <a:r>
              <a:rPr lang="da-DK" dirty="0"/>
              <a:t>: ”</a:t>
            </a:r>
            <a:r>
              <a:rPr lang="da-DK" dirty="0" err="1"/>
              <a:t>Carcass</a:t>
            </a:r>
            <a:r>
              <a:rPr lang="da-DK" dirty="0"/>
              <a:t>”, (happening, kunstneren lagde sig i en rulle pigtråd foran Sankt Petersborgs lovgivende forsamling i protest mod regeringens undertrykkende politik), 3. maj 2013.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89" y="458642"/>
            <a:ext cx="7955879" cy="5283201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48" y="4297098"/>
            <a:ext cx="3313979" cy="220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4434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94854" y="671077"/>
            <a:ext cx="2754746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Petr </a:t>
            </a:r>
            <a:r>
              <a:rPr lang="da-DK" dirty="0" err="1"/>
              <a:t>Pavlensky</a:t>
            </a:r>
            <a:r>
              <a:rPr lang="da-DK" dirty="0"/>
              <a:t>: ”</a:t>
            </a:r>
            <a:r>
              <a:rPr lang="da-DK" dirty="0" err="1"/>
              <a:t>Stitch</a:t>
            </a:r>
            <a:r>
              <a:rPr lang="da-DK" dirty="0"/>
              <a:t>”, en politisk protest mod fængslingen af ”</a:t>
            </a:r>
            <a:r>
              <a:rPr lang="da-DK" dirty="0" err="1"/>
              <a:t>Pussy</a:t>
            </a:r>
            <a:r>
              <a:rPr lang="da-DK" dirty="0"/>
              <a:t> Riot”, 23 juli 2012 </a:t>
            </a:r>
          </a:p>
        </p:txBody>
      </p:sp>
      <p:pic>
        <p:nvPicPr>
          <p:cNvPr id="5122" name="Picture 2" descr="Image result for petr pavlensky stit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296" y="744967"/>
            <a:ext cx="8514631" cy="566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45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600</Words>
  <Application>Microsoft Office PowerPoint</Application>
  <PresentationFormat>Widescreen</PresentationFormat>
  <Paragraphs>73</Paragraphs>
  <Slides>21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21</vt:i4>
      </vt:variant>
    </vt:vector>
  </HeadingPairs>
  <TitlesOfParts>
    <vt:vector size="29" baseType="lpstr">
      <vt:lpstr>Aptos</vt:lpstr>
      <vt:lpstr>Arial</vt:lpstr>
      <vt:lpstr>Calibri</vt:lpstr>
      <vt:lpstr>Calibri Light</vt:lpstr>
      <vt:lpstr>Gill Sans MT</vt:lpstr>
      <vt:lpstr>Roboto</vt:lpstr>
      <vt:lpstr>Times New Roman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Bjørn Nørgaard, Venus-parafraser </vt:lpstr>
      <vt:lpstr>PowerPoint-præsentation</vt:lpstr>
      <vt:lpstr>Elmgreen og Dragset: ”Jason (Briefs)” 2009</vt:lpstr>
      <vt:lpstr>PowerPoint-præsentation</vt:lpstr>
      <vt:lpstr>Mimetisk gengivelsesstrategi </vt:lpstr>
      <vt:lpstr>Forandringer i verden – forandringer i kunsten</vt:lpstr>
      <vt:lpstr>Ekspressiv gengivelsesstrategi 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Herning Gymnasium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Karin Meyer Refsgaard</dc:creator>
  <cp:lastModifiedBy>Karin Meyer Refsgaard</cp:lastModifiedBy>
  <cp:revision>3</cp:revision>
  <dcterms:created xsi:type="dcterms:W3CDTF">2017-11-03T07:43:57Z</dcterms:created>
  <dcterms:modified xsi:type="dcterms:W3CDTF">2024-12-04T08:31:09Z</dcterms:modified>
</cp:coreProperties>
</file>