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83" r:id="rId23"/>
    <p:sldId id="278" r:id="rId24"/>
    <p:sldId id="279" r:id="rId25"/>
    <p:sldId id="280"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855AF1-7547-433B-A71A-94CB3B5CACA5}" v="4" dt="2025-03-25T08:47:22.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01" autoAdjust="0"/>
  </p:normalViewPr>
  <p:slideViewPr>
    <p:cSldViewPr snapToGrid="0">
      <p:cViewPr varScale="1">
        <p:scale>
          <a:sx n="47" d="100"/>
          <a:sy n="47" d="100"/>
        </p:scale>
        <p:origin x="139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545d83a0a5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545d83a0a5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45d83a0a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45d83a0a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a:t>Ved første øjekast en hyggelig scene med små dyr i en skov. Men hvem gemmer sig bag træet? Hvad er det for et væsen? Hvem er den glade Hr. Hansen? Det uhyggelige opstår når lagene kradses af, og vi undres ove, hvad der egentlig er på spil </a:t>
            </a:r>
            <a:endParaRPr/>
          </a:p>
        </p:txBody>
      </p:sp>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545d83a0a5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545d83a0a5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a:t>Et helt almindeligt hjem med et almindeligt køkken, men her udspiller sig en grusom hændelse. Det tryggeste vi har - vores mor - er blevet til et uhyre - og står og kvæler barnet. En scene, som finder sted “bag lukkede døre”, hvilket viser ved tæppet, som små keruber trækker fra, for at afsløre den forfærdelige hændelse </a:t>
            </a:r>
            <a:endParaRPr/>
          </a:p>
        </p:txBody>
      </p:sp>
      <p:sp>
        <p:nvSpPr>
          <p:cNvPr id="138" name="Google Shape;13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a:t>Et almindeligt rum med en almindelig pige - men hvorfor står døren på klem? Hvad gemmer sig i mørket? Og hvorfor står pigen med en motorsav, og har ovenikøbet lukkede øjne? </a:t>
            </a:r>
            <a:endParaRPr/>
          </a:p>
        </p:txBody>
      </p:sp>
      <p:sp>
        <p:nvSpPr>
          <p:cNvPr id="150" name="Google Shape;15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545d83a0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545d83a0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545d83a0a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545d83a0a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545d83a0a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545d83a0a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545d83a0a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545d83a0a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54871632e6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54871632e6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1500"/>
              </a:spcBef>
              <a:spcAft>
                <a:spcPts val="0"/>
              </a:spcAft>
              <a:buClr>
                <a:schemeClr val="dk1"/>
              </a:buClr>
              <a:buSzPts val="1100"/>
              <a:buFont typeface="Arial"/>
              <a:buNone/>
            </a:pPr>
            <a:r>
              <a:rPr lang="da-DK" sz="1800" dirty="0">
                <a:solidFill>
                  <a:schemeClr val="dk1"/>
                </a:solidFill>
              </a:rPr>
              <a:t>OM </a:t>
            </a:r>
            <a:r>
              <a:rPr lang="da-DK" sz="1800" i="1" dirty="0">
                <a:solidFill>
                  <a:schemeClr val="dk1"/>
                </a:solidFill>
              </a:rPr>
              <a:t>TOO LATE</a:t>
            </a:r>
            <a:r>
              <a:rPr lang="da-DK" sz="1800" dirty="0">
                <a:solidFill>
                  <a:schemeClr val="dk1"/>
                </a:solidFill>
              </a:rPr>
              <a:t> (https://www.aros.dk/om-aros/presse/2015/elmgreen-og-dragset-i-de-ni-rum/ )</a:t>
            </a:r>
            <a:endParaRPr sz="18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a-DK" sz="1150" dirty="0">
                <a:solidFill>
                  <a:schemeClr val="dk1"/>
                </a:solidFill>
              </a:rPr>
              <a:t>Installationen</a:t>
            </a:r>
            <a:r>
              <a:rPr lang="da-DK" sz="1150" i="1" dirty="0">
                <a:solidFill>
                  <a:schemeClr val="dk1"/>
                </a:solidFill>
              </a:rPr>
              <a:t> Too </a:t>
            </a:r>
            <a:r>
              <a:rPr lang="da-DK" sz="1150" i="1" dirty="0" err="1">
                <a:solidFill>
                  <a:schemeClr val="dk1"/>
                </a:solidFill>
              </a:rPr>
              <a:t>Late</a:t>
            </a:r>
            <a:r>
              <a:rPr lang="da-DK" sz="1150" i="1" dirty="0">
                <a:solidFill>
                  <a:schemeClr val="dk1"/>
                </a:solidFill>
              </a:rPr>
              <a:t> </a:t>
            </a:r>
            <a:r>
              <a:rPr lang="da-DK" sz="1150" dirty="0">
                <a:solidFill>
                  <a:schemeClr val="dk1"/>
                </a:solidFill>
              </a:rPr>
              <a:t>iscenesætter en svagt belyst natklub for homoseksuelle morgenen efter en festlig aften. Diskokuglen snurrer, og musikken i baggrunden kører på </a:t>
            </a:r>
            <a:r>
              <a:rPr lang="da-DK" sz="1150" dirty="0" err="1">
                <a:solidFill>
                  <a:schemeClr val="dk1"/>
                </a:solidFill>
              </a:rPr>
              <a:t>repeat</a:t>
            </a:r>
            <a:r>
              <a:rPr lang="da-DK" sz="1150" dirty="0">
                <a:solidFill>
                  <a:schemeClr val="dk1"/>
                </a:solidFill>
              </a:rPr>
              <a:t>. Værket består af dele, som man mere eller mindre forventer at se på en natklub. Genkendelige elementer som bardisken, Dj-pulten og spejle er i rummet side om side med en stripperstang og spejltableauer med homo-erotiske motiver.</a:t>
            </a:r>
            <a:endParaRPr sz="1150" dirty="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da-DK" sz="1150" dirty="0">
                <a:solidFill>
                  <a:schemeClr val="dk1"/>
                </a:solidFill>
              </a:rPr>
              <a:t>Værket rummer også et centralt lydspor med sangen </a:t>
            </a:r>
            <a:r>
              <a:rPr lang="da-DK" sz="1150" i="1" dirty="0">
                <a:solidFill>
                  <a:schemeClr val="dk1"/>
                </a:solidFill>
              </a:rPr>
              <a:t>Too </a:t>
            </a:r>
            <a:r>
              <a:rPr lang="da-DK" sz="1150" i="1" dirty="0" err="1">
                <a:solidFill>
                  <a:schemeClr val="dk1"/>
                </a:solidFill>
              </a:rPr>
              <a:t>Late</a:t>
            </a:r>
            <a:r>
              <a:rPr lang="da-DK" sz="1150" i="1" dirty="0">
                <a:solidFill>
                  <a:schemeClr val="dk1"/>
                </a:solidFill>
              </a:rPr>
              <a:t>, </a:t>
            </a:r>
            <a:r>
              <a:rPr lang="da-DK" sz="1150" dirty="0">
                <a:solidFill>
                  <a:schemeClr val="dk1"/>
                </a:solidFill>
              </a:rPr>
              <a:t>som er komponeret af </a:t>
            </a:r>
            <a:r>
              <a:rPr lang="da-DK" sz="1150" dirty="0" err="1">
                <a:solidFill>
                  <a:schemeClr val="dk1"/>
                </a:solidFill>
              </a:rPr>
              <a:t>Ingar</a:t>
            </a:r>
            <a:r>
              <a:rPr lang="da-DK" sz="1150" dirty="0">
                <a:solidFill>
                  <a:schemeClr val="dk1"/>
                </a:solidFill>
              </a:rPr>
              <a:t> </a:t>
            </a:r>
            <a:r>
              <a:rPr lang="da-DK" sz="1150" dirty="0" err="1">
                <a:solidFill>
                  <a:schemeClr val="dk1"/>
                </a:solidFill>
              </a:rPr>
              <a:t>Dragset</a:t>
            </a:r>
            <a:r>
              <a:rPr lang="da-DK" sz="1150" dirty="0">
                <a:solidFill>
                  <a:schemeClr val="dk1"/>
                </a:solidFill>
              </a:rPr>
              <a:t>. Lyddimensionen er en integreret og vigtig del af værket, og den bruges til at understøtte det ”fiktive besøg” på natklubben. Ved ankomsten sår musikken tvivl hos publikum om, hvorvidt man er kommet for sent til et møde med sit hjertes udkårne, eller om sangstemmen, som hånligt gentager sætningen ”</a:t>
            </a:r>
            <a:r>
              <a:rPr lang="da-DK" sz="1150" dirty="0" err="1">
                <a:solidFill>
                  <a:schemeClr val="dk1"/>
                </a:solidFill>
              </a:rPr>
              <a:t>too</a:t>
            </a:r>
            <a:r>
              <a:rPr lang="da-DK" sz="1150" dirty="0">
                <a:solidFill>
                  <a:schemeClr val="dk1"/>
                </a:solidFill>
              </a:rPr>
              <a:t> </a:t>
            </a:r>
            <a:r>
              <a:rPr lang="da-DK" sz="1150" dirty="0" err="1">
                <a:solidFill>
                  <a:schemeClr val="dk1"/>
                </a:solidFill>
              </a:rPr>
              <a:t>late</a:t>
            </a:r>
            <a:r>
              <a:rPr lang="da-DK" sz="1150" dirty="0">
                <a:solidFill>
                  <a:schemeClr val="dk1"/>
                </a:solidFill>
              </a:rPr>
              <a:t>”, gør os opmærksomme på, at vi er kommet for sent til festen. Dobbeltheden i udtrykket og den usikkerhed, som det skaber hos den besøgende (er man ekskluderet eller inkluderet?) er en tematik, som Elmgreen ofte arbejder med i deres kunst.</a:t>
            </a:r>
            <a:endParaRPr sz="1150" dirty="0">
              <a:solidFill>
                <a:schemeClr val="dk1"/>
              </a:solidFill>
            </a:endParaRPr>
          </a:p>
          <a:p>
            <a:pPr marL="0" lvl="0" indent="0" algn="l" rtl="0">
              <a:lnSpc>
                <a:spcPct val="115000"/>
              </a:lnSpc>
              <a:spcBef>
                <a:spcPts val="800"/>
              </a:spcBef>
              <a:spcAft>
                <a:spcPts val="0"/>
              </a:spcAft>
              <a:buClr>
                <a:schemeClr val="dk1"/>
              </a:buClr>
              <a:buSzPts val="1100"/>
              <a:buFont typeface="Arial"/>
              <a:buNone/>
            </a:pPr>
            <a:endParaRPr sz="1150" dirty="0">
              <a:solidFill>
                <a:schemeClr val="dk1"/>
              </a:solidFill>
            </a:endParaRPr>
          </a:p>
          <a:p>
            <a:pPr marL="0" lvl="0" indent="0" algn="l" rtl="0">
              <a:spcBef>
                <a:spcPts val="80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4871632e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4871632e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Det velkendte hospitalsmiljø får et ubehageligt twist idet der ligger tre </a:t>
            </a:r>
            <a:r>
              <a:rPr lang="da-DK" dirty="0" err="1"/>
              <a:t>life</a:t>
            </a:r>
            <a:r>
              <a:rPr lang="da-DK" dirty="0"/>
              <a:t> </a:t>
            </a:r>
            <a:r>
              <a:rPr lang="da-DK" dirty="0" err="1"/>
              <a:t>size</a:t>
            </a:r>
            <a:r>
              <a:rPr lang="da-DK" dirty="0"/>
              <a:t> menneskefigurer i sengene og én seng står tom. Der skabes en stemning af utryghed ved, hvor den sidste person er henne, stilheden i rummet og det sterile grå / hvide miljø. Hvorfor er der ingen kontakt mellem personerne? </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545d83a0a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545d83a0a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Filmens lydspor og langsomme </a:t>
            </a:r>
            <a:r>
              <a:rPr lang="da-DK" dirty="0" err="1"/>
              <a:t>narrator</a:t>
            </a:r>
            <a:r>
              <a:rPr lang="da-DK" dirty="0"/>
              <a:t> vækker undren. Hvor kommer vandet fra? Hvorfor er restauranten forladt? Stopper vandet ikke? Hvorfor stopper det ikke osv.? Kameraføringen med nærbilleder, undervandsoptagelser og den uhyggelige lyd er tekniske virkemidler der underbygger følelsen af uhygge. Der gives dog ingen svar på alle de åbne spørgsmål. </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545d83a0a5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545d83a0a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Filmen kan ses her: https://www.youtube.com/watch?v=W8yKT7H_KJ0 </a:t>
            </a:r>
          </a:p>
          <a:p>
            <a:pPr marL="0" lvl="0" indent="0" algn="l" rtl="0">
              <a:spcBef>
                <a:spcPts val="0"/>
              </a:spcBef>
              <a:spcAft>
                <a:spcPts val="0"/>
              </a:spcAft>
              <a:buNone/>
            </a:pPr>
            <a:r>
              <a:rPr lang="da-DK" b="0" i="0" dirty="0">
                <a:solidFill>
                  <a:srgbClr val="212121"/>
                </a:solidFill>
                <a:effectLst/>
                <a:latin typeface="ibm_plex_sansregular"/>
              </a:rPr>
              <a:t>Bibliotek.dk skriver om filmen: ”En mand sliber sin ragekniv, og da en sky glider for fuldmånen, skærer manden associativt en kvindes øje over med kniven! Derefter udfører et par en serie makabre optrin, hvor manden blandt andet bliver spændt for to flygler belæsset med døde æsler og to præster på slæb!”</a:t>
            </a:r>
            <a:endParaRPr lang="da-DK" dirty="0"/>
          </a:p>
          <a:p>
            <a:pPr marL="0" lvl="0" indent="0" algn="l" rtl="0">
              <a:spcBef>
                <a:spcPts val="0"/>
              </a:spcBef>
              <a:spcAft>
                <a:spcPts val="0"/>
              </a:spcAft>
              <a:buNone/>
            </a:pPr>
            <a:endParaRPr lang="da-DK" dirty="0"/>
          </a:p>
          <a:p>
            <a:pPr marL="0" lvl="0" indent="0" algn="l" rtl="0">
              <a:spcBef>
                <a:spcPts val="0"/>
              </a:spcBef>
              <a:spcAft>
                <a:spcPts val="0"/>
              </a:spcAft>
              <a:buNone/>
            </a:pPr>
            <a:r>
              <a:rPr lang="da-DK" dirty="0"/>
              <a:t>Filmen er en klassiker inden for stilarten surrealisme. </a:t>
            </a:r>
          </a:p>
          <a:p>
            <a:pPr marL="0" lvl="0" indent="0" algn="l" rtl="0">
              <a:spcBef>
                <a:spcPts val="0"/>
              </a:spcBef>
              <a:spcAft>
                <a:spcPts val="0"/>
              </a:spcAft>
              <a:buNone/>
            </a:pPr>
            <a:endParaRPr lang="da-DK" dirty="0"/>
          </a:p>
          <a:p>
            <a:pPr marL="0" lvl="0" indent="0" algn="l" rtl="0">
              <a:spcBef>
                <a:spcPts val="0"/>
              </a:spcBef>
              <a:spcAft>
                <a:spcPts val="0"/>
              </a:spcAft>
              <a:buNone/>
            </a:pPr>
            <a:r>
              <a:rPr lang="da-DK" dirty="0"/>
              <a:t>Kunsten.dk om surrealismen: </a:t>
            </a:r>
          </a:p>
          <a:p>
            <a:pPr marL="0" lvl="0" indent="0" algn="l" rtl="0">
              <a:spcBef>
                <a:spcPts val="0"/>
              </a:spcBef>
              <a:spcAft>
                <a:spcPts val="0"/>
              </a:spcAft>
              <a:buNone/>
            </a:pPr>
            <a:r>
              <a:rPr lang="da-DK" b="0" i="0" dirty="0">
                <a:solidFill>
                  <a:srgbClr val="1F1F1F"/>
                </a:solidFill>
                <a:effectLst/>
                <a:latin typeface="Google Sans"/>
              </a:rPr>
              <a:t>”De surrealistiske kunstnere havde en tro på, at man gennem kunsten kunne finde frem til en mere sand virkelighed. De ønskede at forene drøm og virkelighed i en ny overvirkelighed, inspireret af Sigmund Freuds teorier om drømmenes og det underbevidstes betydning.” </a:t>
            </a:r>
          </a:p>
          <a:p>
            <a:pPr marL="0" lvl="0" indent="0" algn="l" rtl="0">
              <a:spcBef>
                <a:spcPts val="0"/>
              </a:spcBef>
              <a:spcAft>
                <a:spcPts val="0"/>
              </a:spcAft>
              <a:buNone/>
            </a:pPr>
            <a:endParaRPr lang="da-DK" dirty="0"/>
          </a:p>
          <a:p>
            <a:pPr marL="0" lvl="0" indent="0" algn="l" rtl="0">
              <a:spcBef>
                <a:spcPts val="0"/>
              </a:spcBef>
              <a:spcAft>
                <a:spcPts val="0"/>
              </a:spcAft>
              <a:buNone/>
            </a:pPr>
            <a:r>
              <a:rPr lang="da-DK" dirty="0"/>
              <a:t>Link: https://kunsten.dk/da/indhold/surrealisme-kort-fortalt-5126#:~:text=De%20surrealistiske%20kunstnere%20havde%20en,dr%C3%B8mmenes%20og%20det%20underbevidstes%20betydning.  </a:t>
            </a:r>
            <a:r>
              <a:rPr lang="da-DK" b="0" i="0" dirty="0">
                <a:solidFill>
                  <a:srgbClr val="1F1F1F"/>
                </a:solidFill>
                <a:effectLst/>
                <a:latin typeface="Google Sans"/>
              </a:rPr>
              <a:t> </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5465fec6e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5465fec6e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a:t>Stor fascination for det uhyggelige og modsætningsfyldte i 1500-tallets Italien. Hvis man går ind i “munden”/åbningen på grotten, finder man et hyggeligt marmorbord og bænke. Indefra er grotten hyggelig, og man kan søge svalende skygge i middagsheden. Grotten virker dog faretruende og uhyggelig, men samtidig også dragende.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5465fec6e1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5465fec6e1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a:t>Billeder fra “Parco dei Monstri”, 1552. Mystisk leg med skala. Enorme skildpadder med mærkelige søjler på skjoldene. Små bitte drager. Mange meter høje kæmper - både stående og liggende. Får mennesket til at føle sig lille, forvirret, chokere og vækker samtidig nysgerrighed.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hitecubediaries.wordpress.com/2013/02/2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filmcentralen.dk/gymnasiet/film/flooded-mcdonalds/?uniuser=glhahou7"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da-DK"/>
              <a:t>(U)Hygge</a:t>
            </a:r>
            <a:endParaRPr/>
          </a:p>
        </p:txBody>
      </p:sp>
      <p:sp>
        <p:nvSpPr>
          <p:cNvPr id="85" name="Google Shape;85;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da-DK"/>
              <a:t>Eksamensprojekt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4"/>
          <p:cNvPicPr preferRelativeResize="0"/>
          <p:nvPr/>
        </p:nvPicPr>
        <p:blipFill>
          <a:blip r:embed="rId3">
            <a:alphaModFix/>
          </a:blip>
          <a:stretch>
            <a:fillRect/>
          </a:stretch>
        </p:blipFill>
        <p:spPr>
          <a:xfrm>
            <a:off x="3001501" y="304800"/>
            <a:ext cx="5462200" cy="5946750"/>
          </a:xfrm>
          <a:prstGeom prst="rect">
            <a:avLst/>
          </a:prstGeom>
          <a:noFill/>
          <a:ln>
            <a:noFill/>
          </a:ln>
        </p:spPr>
      </p:pic>
      <p:sp>
        <p:nvSpPr>
          <p:cNvPr id="91" name="Google Shape;91;p14"/>
          <p:cNvSpPr txBox="1"/>
          <p:nvPr/>
        </p:nvSpPr>
        <p:spPr>
          <a:xfrm>
            <a:off x="3019700" y="6330450"/>
            <a:ext cx="9779400" cy="114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a:latin typeface="Calibri"/>
                <a:ea typeface="Calibri"/>
                <a:cs typeface="Calibri"/>
                <a:sym typeface="Calibri"/>
              </a:rPr>
              <a:t>Wilhelm Hammershøi, </a:t>
            </a:r>
            <a:r>
              <a:rPr lang="da-DK" i="1">
                <a:latin typeface="Calibri"/>
                <a:ea typeface="Calibri"/>
                <a:cs typeface="Calibri"/>
                <a:sym typeface="Calibri"/>
              </a:rPr>
              <a:t>Hvide døre</a:t>
            </a:r>
            <a:r>
              <a:rPr lang="da-DK">
                <a:latin typeface="Calibri"/>
                <a:ea typeface="Calibri"/>
                <a:cs typeface="Calibri"/>
                <a:sym typeface="Calibri"/>
              </a:rPr>
              <a:t>, olie på lærred, 1899</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5"/>
          <p:cNvPicPr preferRelativeResize="0"/>
          <p:nvPr/>
        </p:nvPicPr>
        <p:blipFill>
          <a:blip r:embed="rId3">
            <a:alphaModFix/>
          </a:blip>
          <a:stretch>
            <a:fillRect/>
          </a:stretch>
        </p:blipFill>
        <p:spPr>
          <a:xfrm>
            <a:off x="952800" y="152400"/>
            <a:ext cx="5012008" cy="6553200"/>
          </a:xfrm>
          <a:prstGeom prst="rect">
            <a:avLst/>
          </a:prstGeom>
          <a:noFill/>
          <a:ln>
            <a:noFill/>
          </a:ln>
        </p:spPr>
      </p:pic>
      <p:sp>
        <p:nvSpPr>
          <p:cNvPr id="97" name="Google Shape;97;p15"/>
          <p:cNvSpPr txBox="1"/>
          <p:nvPr/>
        </p:nvSpPr>
        <p:spPr>
          <a:xfrm>
            <a:off x="5964800" y="5917500"/>
            <a:ext cx="6057600" cy="78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a:latin typeface="Calibri"/>
                <a:ea typeface="Calibri"/>
                <a:cs typeface="Calibri"/>
                <a:sym typeface="Calibri"/>
              </a:rPr>
              <a:t>Johannes Vermeer, </a:t>
            </a:r>
            <a:r>
              <a:rPr lang="da-DK" sz="1800" i="1">
                <a:latin typeface="Calibri"/>
                <a:ea typeface="Calibri"/>
                <a:cs typeface="Calibri"/>
                <a:sym typeface="Calibri"/>
              </a:rPr>
              <a:t>Pige som læser et brev ved et åbent vindue</a:t>
            </a:r>
            <a:r>
              <a:rPr lang="da-DK" sz="1800">
                <a:latin typeface="Calibri"/>
                <a:ea typeface="Calibri"/>
                <a:cs typeface="Calibri"/>
                <a:sym typeface="Calibri"/>
              </a:rPr>
              <a:t>, </a:t>
            </a:r>
            <a:endParaRPr sz="1800">
              <a:latin typeface="Calibri"/>
              <a:ea typeface="Calibri"/>
              <a:cs typeface="Calibri"/>
              <a:sym typeface="Calibri"/>
            </a:endParaRPr>
          </a:p>
          <a:p>
            <a:pPr marL="0" lvl="0" indent="0" algn="l" rtl="0">
              <a:spcBef>
                <a:spcPts val="0"/>
              </a:spcBef>
              <a:spcAft>
                <a:spcPts val="0"/>
              </a:spcAft>
              <a:buNone/>
            </a:pPr>
            <a:r>
              <a:rPr lang="da-DK" sz="1800">
                <a:latin typeface="Calibri"/>
                <a:ea typeface="Calibri"/>
                <a:cs typeface="Calibri"/>
                <a:sym typeface="Calibri"/>
              </a:rPr>
              <a:t>Olie på lærred, 83 x 64,5 cm, 1657-59</a:t>
            </a:r>
            <a:endParaRPr sz="18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16"/>
          <p:cNvPicPr preferRelativeResize="0"/>
          <p:nvPr/>
        </p:nvPicPr>
        <p:blipFill rotWithShape="1">
          <a:blip r:embed="rId3">
            <a:alphaModFix/>
          </a:blip>
          <a:srcRect/>
          <a:stretch/>
        </p:blipFill>
        <p:spPr>
          <a:xfrm>
            <a:off x="1985687" y="662152"/>
            <a:ext cx="8135775" cy="5383171"/>
          </a:xfrm>
          <a:prstGeom prst="rect">
            <a:avLst/>
          </a:prstGeom>
          <a:noFill/>
          <a:ln>
            <a:noFill/>
          </a:ln>
        </p:spPr>
      </p:pic>
      <p:sp>
        <p:nvSpPr>
          <p:cNvPr id="103" name="Google Shape;103;p16"/>
          <p:cNvSpPr txBox="1"/>
          <p:nvPr/>
        </p:nvSpPr>
        <p:spPr>
          <a:xfrm>
            <a:off x="1985687" y="6295697"/>
            <a:ext cx="724268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b="0" i="0" u="none" strike="noStrike" cap="none">
                <a:solidFill>
                  <a:schemeClr val="dk1"/>
                </a:solidFill>
                <a:latin typeface="Calibri"/>
                <a:ea typeface="Calibri"/>
                <a:cs typeface="Calibri"/>
                <a:sym typeface="Calibri"/>
              </a:rPr>
              <a:t>Kathrine Ærtebjerg, </a:t>
            </a:r>
            <a:r>
              <a:rPr lang="da-DK" sz="1800" b="0" i="1" u="none" strike="noStrike" cap="none">
                <a:solidFill>
                  <a:schemeClr val="dk1"/>
                </a:solidFill>
                <a:latin typeface="Calibri"/>
                <a:ea typeface="Calibri"/>
                <a:cs typeface="Calibri"/>
                <a:sym typeface="Calibri"/>
              </a:rPr>
              <a:t>Den glade Hr. Hansen</a:t>
            </a:r>
            <a:r>
              <a:rPr lang="da-DK" sz="1800" b="0" i="0" u="none" strike="noStrike" cap="none">
                <a:solidFill>
                  <a:schemeClr val="dk1"/>
                </a:solidFill>
                <a:latin typeface="Calibri"/>
                <a:ea typeface="Calibri"/>
                <a:cs typeface="Calibri"/>
                <a:sym typeface="Calibri"/>
              </a:rPr>
              <a:t>, 200x300cm Olie på lærred, 2005</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7"/>
          <p:cNvPicPr preferRelativeResize="0"/>
          <p:nvPr/>
        </p:nvPicPr>
        <p:blipFill rotWithShape="1">
          <a:blip r:embed="rId3">
            <a:alphaModFix/>
          </a:blip>
          <a:srcRect/>
          <a:stretch/>
        </p:blipFill>
        <p:spPr>
          <a:xfrm>
            <a:off x="3440003" y="339452"/>
            <a:ext cx="4826301" cy="5998286"/>
          </a:xfrm>
          <a:prstGeom prst="rect">
            <a:avLst/>
          </a:prstGeom>
          <a:noFill/>
          <a:ln>
            <a:noFill/>
          </a:ln>
        </p:spPr>
      </p:pic>
      <p:sp>
        <p:nvSpPr>
          <p:cNvPr id="109" name="Google Shape;109;p17"/>
          <p:cNvSpPr txBox="1"/>
          <p:nvPr/>
        </p:nvSpPr>
        <p:spPr>
          <a:xfrm>
            <a:off x="2431010" y="6337738"/>
            <a:ext cx="726923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Kathrine Ærtebjerg, </a:t>
            </a:r>
            <a:r>
              <a:rPr lang="da-DK" sz="1800" i="1">
                <a:solidFill>
                  <a:schemeClr val="dk1"/>
                </a:solidFill>
                <a:latin typeface="Calibri"/>
                <a:ea typeface="Calibri"/>
                <a:cs typeface="Calibri"/>
                <a:sym typeface="Calibri"/>
              </a:rPr>
              <a:t>Din hånd</a:t>
            </a:r>
            <a:r>
              <a:rPr lang="da-DK" sz="1800">
                <a:solidFill>
                  <a:schemeClr val="dk1"/>
                </a:solidFill>
                <a:latin typeface="Calibri"/>
                <a:ea typeface="Calibri"/>
                <a:cs typeface="Calibri"/>
                <a:sym typeface="Calibri"/>
              </a:rPr>
              <a:t>, 60x75cm, akryl, spray og olie på lærred, 2018</a:t>
            </a: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a:stretch/>
        </p:blipFill>
        <p:spPr>
          <a:xfrm>
            <a:off x="1766231" y="543418"/>
            <a:ext cx="8292170" cy="5515038"/>
          </a:xfrm>
          <a:prstGeom prst="rect">
            <a:avLst/>
          </a:prstGeom>
          <a:noFill/>
          <a:ln>
            <a:noFill/>
          </a:ln>
        </p:spPr>
      </p:pic>
      <p:sp>
        <p:nvSpPr>
          <p:cNvPr id="115" name="Google Shape;115;p18"/>
          <p:cNvSpPr txBox="1"/>
          <p:nvPr/>
        </p:nvSpPr>
        <p:spPr>
          <a:xfrm>
            <a:off x="1765738" y="6264166"/>
            <a:ext cx="534960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Kathrine Ærtebjerg, </a:t>
            </a:r>
            <a:r>
              <a:rPr lang="da-DK" sz="1800" i="1">
                <a:solidFill>
                  <a:schemeClr val="dk1"/>
                </a:solidFill>
                <a:latin typeface="Calibri"/>
                <a:ea typeface="Calibri"/>
                <a:cs typeface="Calibri"/>
                <a:sym typeface="Calibri"/>
              </a:rPr>
              <a:t>Det usynlige digt</a:t>
            </a:r>
            <a:r>
              <a:rPr lang="da-DK" sz="1800">
                <a:solidFill>
                  <a:schemeClr val="dk1"/>
                </a:solidFill>
                <a:latin typeface="Calibri"/>
                <a:ea typeface="Calibri"/>
                <a:cs typeface="Calibri"/>
                <a:sym typeface="Calibri"/>
              </a:rPr>
              <a:t>, Artist Book, 2016</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p:nvPr/>
        </p:nvSpPr>
        <p:spPr>
          <a:xfrm>
            <a:off x="1127548" y="5258976"/>
            <a:ext cx="4230254" cy="12889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800"/>
              <a:buFont typeface="Arial"/>
              <a:buNone/>
            </a:pPr>
            <a:r>
              <a:rPr lang="da-DK" sz="1800">
                <a:solidFill>
                  <a:schemeClr val="dk1"/>
                </a:solidFill>
                <a:latin typeface="Calibri"/>
                <a:ea typeface="Calibri"/>
                <a:cs typeface="Calibri"/>
                <a:sym typeface="Calibri"/>
              </a:rPr>
              <a:t>Julie Nord, </a:t>
            </a:r>
            <a:r>
              <a:rPr lang="da-DK" sz="1800" i="1">
                <a:solidFill>
                  <a:schemeClr val="dk1"/>
                </a:solidFill>
                <a:latin typeface="Calibri"/>
                <a:ea typeface="Calibri"/>
                <a:cs typeface="Calibri"/>
                <a:sym typeface="Calibri"/>
              </a:rPr>
              <a:t>Youth</a:t>
            </a:r>
            <a:r>
              <a:rPr lang="da-DK" sz="1800">
                <a:solidFill>
                  <a:schemeClr val="dk1"/>
                </a:solidFill>
                <a:latin typeface="Calibri"/>
                <a:ea typeface="Calibri"/>
                <a:cs typeface="Calibri"/>
                <a:sym typeface="Calibri"/>
              </a:rPr>
              <a:t>, flydende tusch, grafit og blyant på papir, 2016</a:t>
            </a:r>
            <a:endParaRPr sz="180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1800"/>
              <a:buFont typeface="Arial"/>
              <a:buNone/>
            </a:pPr>
            <a:r>
              <a:rPr lang="da-DK" sz="1800">
                <a:solidFill>
                  <a:schemeClr val="dk1"/>
                </a:solidFill>
                <a:latin typeface="Calibri"/>
                <a:ea typeface="Calibri"/>
                <a:cs typeface="Calibri"/>
                <a:sym typeface="Calibri"/>
              </a:rPr>
              <a:t>(Ovenfor: værkerne i sammenhæng. Marselisborg Gymnasium)</a:t>
            </a:r>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pic>
        <p:nvPicPr>
          <p:cNvPr id="121" name="Google Shape;121;p19" descr="http://kunstensveje.dk/sites/kunstensveje.dk/files/styles/landscape_large_xlarge_x1/public/media/billeder/2017-05/Youth10.JPG"/>
          <p:cNvPicPr preferRelativeResize="0"/>
          <p:nvPr/>
        </p:nvPicPr>
        <p:blipFill rotWithShape="1">
          <a:blip r:embed="rId3">
            <a:alphaModFix/>
          </a:blip>
          <a:srcRect/>
          <a:stretch/>
        </p:blipFill>
        <p:spPr>
          <a:xfrm>
            <a:off x="5632738" y="-101600"/>
            <a:ext cx="4760527" cy="7140790"/>
          </a:xfrm>
          <a:prstGeom prst="rect">
            <a:avLst/>
          </a:prstGeom>
          <a:noFill/>
          <a:ln>
            <a:noFill/>
          </a:ln>
        </p:spPr>
      </p:pic>
      <p:pic>
        <p:nvPicPr>
          <p:cNvPr id="122" name="Google Shape;122;p19" descr="Image result for Jesper Christiansen kunstner"/>
          <p:cNvPicPr preferRelativeResize="0"/>
          <p:nvPr/>
        </p:nvPicPr>
        <p:blipFill rotWithShape="1">
          <a:blip r:embed="rId4">
            <a:alphaModFix/>
          </a:blip>
          <a:srcRect/>
          <a:stretch/>
        </p:blipFill>
        <p:spPr>
          <a:xfrm>
            <a:off x="717827" y="556166"/>
            <a:ext cx="4553485" cy="303837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subTitle" idx="1"/>
          </p:nvPr>
        </p:nvSpPr>
        <p:spPr>
          <a:xfrm>
            <a:off x="735149" y="5264583"/>
            <a:ext cx="4230254" cy="137795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da-DK" sz="1800"/>
              <a:t>Julie Nord, </a:t>
            </a:r>
            <a:r>
              <a:rPr lang="da-DK" sz="1800" i="1"/>
              <a:t>Youth</a:t>
            </a:r>
            <a:r>
              <a:rPr lang="da-DK" sz="1800"/>
              <a:t>, flydende tusch, grafit og blyant på papir, 2016</a:t>
            </a:r>
            <a:endParaRPr sz="1800"/>
          </a:p>
          <a:p>
            <a:pPr marL="0" lvl="0" indent="0" algn="l" rtl="0">
              <a:lnSpc>
                <a:spcPct val="90000"/>
              </a:lnSpc>
              <a:spcBef>
                <a:spcPts val="1000"/>
              </a:spcBef>
              <a:spcAft>
                <a:spcPts val="0"/>
              </a:spcAft>
              <a:buClr>
                <a:schemeClr val="dk1"/>
              </a:buClr>
              <a:buSzPts val="1800"/>
              <a:buNone/>
            </a:pPr>
            <a:r>
              <a:rPr lang="da-DK" sz="1800"/>
              <a:t>(ovenfor: værkerne i sammenhæng. Marselisborg Gymnasium)</a:t>
            </a:r>
            <a:endParaRPr sz="1800"/>
          </a:p>
        </p:txBody>
      </p:sp>
      <p:pic>
        <p:nvPicPr>
          <p:cNvPr id="128" name="Google Shape;128;p20" descr="http://kunstensveje.dk/sites/kunstensveje.dk/files/styles/landscape_large_xlarge_x1/public/media/billeder/2017-05/Youth1.JPG"/>
          <p:cNvPicPr preferRelativeResize="0"/>
          <p:nvPr/>
        </p:nvPicPr>
        <p:blipFill rotWithShape="1">
          <a:blip r:embed="rId3">
            <a:alphaModFix/>
          </a:blip>
          <a:srcRect/>
          <a:stretch/>
        </p:blipFill>
        <p:spPr>
          <a:xfrm>
            <a:off x="5263285" y="316929"/>
            <a:ext cx="4961370" cy="6424975"/>
          </a:xfrm>
          <a:prstGeom prst="rect">
            <a:avLst/>
          </a:prstGeom>
          <a:noFill/>
          <a:ln>
            <a:noFill/>
          </a:ln>
        </p:spPr>
      </p:pic>
      <p:pic>
        <p:nvPicPr>
          <p:cNvPr id="129" name="Google Shape;129;p20" descr="Image result for Jesper Christiansen kunstner"/>
          <p:cNvPicPr preferRelativeResize="0"/>
          <p:nvPr/>
        </p:nvPicPr>
        <p:blipFill rotWithShape="1">
          <a:blip r:embed="rId4">
            <a:alphaModFix/>
          </a:blip>
          <a:srcRect/>
          <a:stretch/>
        </p:blipFill>
        <p:spPr>
          <a:xfrm>
            <a:off x="600378" y="388452"/>
            <a:ext cx="4306300" cy="2873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21"/>
          <p:cNvPicPr preferRelativeResize="0"/>
          <p:nvPr/>
        </p:nvPicPr>
        <p:blipFill>
          <a:blip r:embed="rId3">
            <a:alphaModFix/>
          </a:blip>
          <a:stretch>
            <a:fillRect/>
          </a:stretch>
        </p:blipFill>
        <p:spPr>
          <a:xfrm>
            <a:off x="2321824" y="620500"/>
            <a:ext cx="7548350" cy="5617000"/>
          </a:xfrm>
          <a:prstGeom prst="rect">
            <a:avLst/>
          </a:prstGeom>
          <a:noFill/>
          <a:ln>
            <a:noFill/>
          </a:ln>
        </p:spPr>
      </p:pic>
      <p:sp>
        <p:nvSpPr>
          <p:cNvPr id="135" name="Google Shape;135;p21"/>
          <p:cNvSpPr txBox="1"/>
          <p:nvPr/>
        </p:nvSpPr>
        <p:spPr>
          <a:xfrm>
            <a:off x="2409300" y="6237500"/>
            <a:ext cx="6662100" cy="5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a:latin typeface="Calibri"/>
                <a:ea typeface="Calibri"/>
                <a:cs typeface="Calibri"/>
                <a:sym typeface="Calibri"/>
              </a:rPr>
              <a:t>René Magritte, </a:t>
            </a:r>
            <a:r>
              <a:rPr lang="da-DK" sz="1800" i="1">
                <a:latin typeface="Calibri"/>
                <a:ea typeface="Calibri"/>
                <a:cs typeface="Calibri"/>
                <a:sym typeface="Calibri"/>
              </a:rPr>
              <a:t>De elskende</a:t>
            </a:r>
            <a:r>
              <a:rPr lang="da-DK" sz="1800">
                <a:latin typeface="Calibri"/>
                <a:ea typeface="Calibri"/>
                <a:cs typeface="Calibri"/>
                <a:sym typeface="Calibri"/>
              </a:rPr>
              <a:t>, olie på lærred, 54x73,4cm, 1928</a:t>
            </a:r>
            <a:endParaRPr sz="18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2"/>
          <p:cNvPicPr preferRelativeResize="0"/>
          <p:nvPr/>
        </p:nvPicPr>
        <p:blipFill rotWithShape="1">
          <a:blip r:embed="rId3">
            <a:alphaModFix/>
          </a:blip>
          <a:srcRect/>
          <a:stretch/>
        </p:blipFill>
        <p:spPr>
          <a:xfrm>
            <a:off x="2743200" y="825500"/>
            <a:ext cx="6705600" cy="5207000"/>
          </a:xfrm>
          <a:prstGeom prst="rect">
            <a:avLst/>
          </a:prstGeom>
          <a:noFill/>
          <a:ln>
            <a:noFill/>
          </a:ln>
        </p:spPr>
      </p:pic>
      <p:sp>
        <p:nvSpPr>
          <p:cNvPr id="141" name="Google Shape;141;p22"/>
          <p:cNvSpPr txBox="1"/>
          <p:nvPr/>
        </p:nvSpPr>
        <p:spPr>
          <a:xfrm>
            <a:off x="2743200" y="6232634"/>
            <a:ext cx="614065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Michael Kvium, En køkkenscene, 130x165, Olie på lærred? 1085</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3"/>
          <p:cNvPicPr preferRelativeResize="0"/>
          <p:nvPr/>
        </p:nvPicPr>
        <p:blipFill rotWithShape="1">
          <a:blip r:embed="rId3">
            <a:alphaModFix/>
          </a:blip>
          <a:srcRect/>
          <a:stretch/>
        </p:blipFill>
        <p:spPr>
          <a:xfrm>
            <a:off x="326551" y="852000"/>
            <a:ext cx="10949353" cy="4429083"/>
          </a:xfrm>
          <a:prstGeom prst="rect">
            <a:avLst/>
          </a:prstGeom>
          <a:noFill/>
          <a:ln>
            <a:noFill/>
          </a:ln>
        </p:spPr>
      </p:pic>
      <p:sp>
        <p:nvSpPr>
          <p:cNvPr id="147" name="Google Shape;147;p23"/>
          <p:cNvSpPr txBox="1"/>
          <p:nvPr/>
        </p:nvSpPr>
        <p:spPr>
          <a:xfrm>
            <a:off x="609601" y="5749159"/>
            <a:ext cx="719382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Michael Kvium, </a:t>
            </a:r>
            <a:r>
              <a:rPr lang="da-DK" sz="1800" i="1">
                <a:solidFill>
                  <a:schemeClr val="dk1"/>
                </a:solidFill>
                <a:latin typeface="Calibri"/>
                <a:ea typeface="Calibri"/>
                <a:cs typeface="Calibri"/>
                <a:sym typeface="Calibri"/>
              </a:rPr>
              <a:t>Beach of Plenty</a:t>
            </a:r>
            <a:r>
              <a:rPr lang="da-DK" sz="1800">
                <a:solidFill>
                  <a:schemeClr val="dk1"/>
                </a:solidFill>
                <a:latin typeface="Calibri"/>
                <a:ea typeface="Calibri"/>
                <a:cs typeface="Calibri"/>
                <a:sym typeface="Calibri"/>
              </a:rPr>
              <a:t>, 300x750cm (tre dele), Olie på lærred 2017</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4"/>
          <p:cNvPicPr preferRelativeResize="0"/>
          <p:nvPr/>
        </p:nvPicPr>
        <p:blipFill rotWithShape="1">
          <a:blip r:embed="rId3">
            <a:alphaModFix/>
          </a:blip>
          <a:srcRect/>
          <a:stretch/>
        </p:blipFill>
        <p:spPr>
          <a:xfrm>
            <a:off x="3421589" y="409903"/>
            <a:ext cx="4647330" cy="5843752"/>
          </a:xfrm>
          <a:prstGeom prst="rect">
            <a:avLst/>
          </a:prstGeom>
          <a:noFill/>
          <a:ln>
            <a:noFill/>
          </a:ln>
        </p:spPr>
      </p:pic>
      <p:sp>
        <p:nvSpPr>
          <p:cNvPr id="153" name="Google Shape;153;p24"/>
          <p:cNvSpPr txBox="1"/>
          <p:nvPr/>
        </p:nvSpPr>
        <p:spPr>
          <a:xfrm>
            <a:off x="3121573" y="6253655"/>
            <a:ext cx="555511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Annika von Hauswolff, </a:t>
            </a:r>
            <a:r>
              <a:rPr lang="da-DK" sz="1800" i="1">
                <a:solidFill>
                  <a:schemeClr val="dk1"/>
                </a:solidFill>
                <a:latin typeface="Calibri"/>
                <a:ea typeface="Calibri"/>
                <a:cs typeface="Calibri"/>
                <a:sym typeface="Calibri"/>
              </a:rPr>
              <a:t>Pige med motorsav</a:t>
            </a:r>
            <a:r>
              <a:rPr lang="da-DK" sz="1800">
                <a:solidFill>
                  <a:schemeClr val="dk1"/>
                </a:solidFill>
                <a:latin typeface="Calibri"/>
                <a:ea typeface="Calibri"/>
                <a:cs typeface="Calibri"/>
                <a:sym typeface="Calibri"/>
              </a:rPr>
              <a:t>, Fotostat, 2002</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25"/>
          <p:cNvPicPr preferRelativeResize="0"/>
          <p:nvPr/>
        </p:nvPicPr>
        <p:blipFill rotWithShape="1">
          <a:blip r:embed="rId3">
            <a:alphaModFix/>
          </a:blip>
          <a:srcRect/>
          <a:stretch/>
        </p:blipFill>
        <p:spPr>
          <a:xfrm>
            <a:off x="1008993" y="1547157"/>
            <a:ext cx="5099057" cy="3808358"/>
          </a:xfrm>
          <a:prstGeom prst="rect">
            <a:avLst/>
          </a:prstGeom>
          <a:noFill/>
          <a:ln>
            <a:noFill/>
          </a:ln>
        </p:spPr>
      </p:pic>
      <p:pic>
        <p:nvPicPr>
          <p:cNvPr id="159" name="Google Shape;159;p25"/>
          <p:cNvPicPr preferRelativeResize="0"/>
          <p:nvPr/>
        </p:nvPicPr>
        <p:blipFill rotWithShape="1">
          <a:blip r:embed="rId4">
            <a:alphaModFix/>
          </a:blip>
          <a:srcRect/>
          <a:stretch/>
        </p:blipFill>
        <p:spPr>
          <a:xfrm>
            <a:off x="6459100" y="1547157"/>
            <a:ext cx="5088670" cy="3802610"/>
          </a:xfrm>
          <a:prstGeom prst="rect">
            <a:avLst/>
          </a:prstGeom>
          <a:noFill/>
          <a:ln>
            <a:noFill/>
          </a:ln>
        </p:spPr>
      </p:pic>
      <p:sp>
        <p:nvSpPr>
          <p:cNvPr id="160" name="Google Shape;160;p25"/>
          <p:cNvSpPr txBox="1"/>
          <p:nvPr/>
        </p:nvSpPr>
        <p:spPr>
          <a:xfrm>
            <a:off x="1008993" y="5559972"/>
            <a:ext cx="721428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Gudrun Hasle, </a:t>
            </a:r>
            <a:r>
              <a:rPr lang="da-DK" sz="1800" i="1">
                <a:solidFill>
                  <a:schemeClr val="dk1"/>
                </a:solidFill>
                <a:latin typeface="Calibri"/>
                <a:ea typeface="Calibri"/>
                <a:cs typeface="Calibri"/>
                <a:sym typeface="Calibri"/>
              </a:rPr>
              <a:t>My Hotel Room</a:t>
            </a:r>
            <a:r>
              <a:rPr lang="da-DK" sz="1800">
                <a:solidFill>
                  <a:schemeClr val="dk1"/>
                </a:solidFill>
                <a:latin typeface="Calibri"/>
                <a:ea typeface="Calibri"/>
                <a:cs typeface="Calibri"/>
                <a:sym typeface="Calibri"/>
              </a:rPr>
              <a:t>, Broderi på sengelinned (installation), 2007?</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26"/>
          <p:cNvPicPr preferRelativeResize="0"/>
          <p:nvPr/>
        </p:nvPicPr>
        <p:blipFill>
          <a:blip r:embed="rId3">
            <a:alphaModFix/>
          </a:blip>
          <a:stretch>
            <a:fillRect/>
          </a:stretch>
        </p:blipFill>
        <p:spPr>
          <a:xfrm>
            <a:off x="3052763" y="1138238"/>
            <a:ext cx="6086475" cy="4581525"/>
          </a:xfrm>
          <a:prstGeom prst="rect">
            <a:avLst/>
          </a:prstGeom>
          <a:noFill/>
          <a:ln>
            <a:noFill/>
          </a:ln>
        </p:spPr>
      </p:pic>
      <p:sp>
        <p:nvSpPr>
          <p:cNvPr id="166" name="Google Shape;166;p26"/>
          <p:cNvSpPr txBox="1"/>
          <p:nvPr/>
        </p:nvSpPr>
        <p:spPr>
          <a:xfrm>
            <a:off x="2850750" y="5719775"/>
            <a:ext cx="6490500" cy="52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a:latin typeface="Calibri"/>
                <a:ea typeface="Calibri"/>
                <a:cs typeface="Calibri"/>
                <a:sym typeface="Calibri"/>
              </a:rPr>
              <a:t>Gudrun Hasle, del af serien “Modsmerte”, broderi på lærred, 2012</a:t>
            </a:r>
            <a:endParaRPr sz="18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8"/>
          <p:cNvPicPr preferRelativeResize="0"/>
          <p:nvPr/>
        </p:nvPicPr>
        <p:blipFill rotWithShape="1">
          <a:blip r:embed="rId3">
            <a:alphaModFix/>
          </a:blip>
          <a:srcRect/>
          <a:stretch/>
        </p:blipFill>
        <p:spPr>
          <a:xfrm>
            <a:off x="6074979" y="610476"/>
            <a:ext cx="4081955" cy="5442607"/>
          </a:xfrm>
          <a:prstGeom prst="rect">
            <a:avLst/>
          </a:prstGeom>
          <a:noFill/>
          <a:ln>
            <a:noFill/>
          </a:ln>
        </p:spPr>
      </p:pic>
      <p:pic>
        <p:nvPicPr>
          <p:cNvPr id="178" name="Google Shape;178;p28"/>
          <p:cNvPicPr preferRelativeResize="0"/>
          <p:nvPr/>
        </p:nvPicPr>
        <p:blipFill rotWithShape="1">
          <a:blip r:embed="rId4">
            <a:alphaModFix/>
          </a:blip>
          <a:srcRect/>
          <a:stretch/>
        </p:blipFill>
        <p:spPr>
          <a:xfrm>
            <a:off x="1208690" y="610476"/>
            <a:ext cx="4081955" cy="5442607"/>
          </a:xfrm>
          <a:prstGeom prst="rect">
            <a:avLst/>
          </a:prstGeom>
          <a:noFill/>
          <a:ln>
            <a:noFill/>
          </a:ln>
        </p:spPr>
      </p:pic>
      <p:sp>
        <p:nvSpPr>
          <p:cNvPr id="179" name="Google Shape;179;p28"/>
          <p:cNvSpPr txBox="1"/>
          <p:nvPr/>
        </p:nvSpPr>
        <p:spPr>
          <a:xfrm>
            <a:off x="1208690" y="6243145"/>
            <a:ext cx="581107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800">
                <a:solidFill>
                  <a:schemeClr val="dk1"/>
                </a:solidFill>
                <a:latin typeface="Calibri"/>
                <a:ea typeface="Calibri"/>
                <a:cs typeface="Calibri"/>
                <a:sym typeface="Calibri"/>
              </a:rPr>
              <a:t>Randi og Katrine, </a:t>
            </a:r>
            <a:r>
              <a:rPr lang="da-DK" sz="1800" i="1">
                <a:solidFill>
                  <a:schemeClr val="dk1"/>
                </a:solidFill>
                <a:latin typeface="Calibri"/>
                <a:ea typeface="Calibri"/>
                <a:cs typeface="Calibri"/>
                <a:sym typeface="Calibri"/>
              </a:rPr>
              <a:t>The House in your Head</a:t>
            </a:r>
            <a:r>
              <a:rPr lang="da-DK" sz="1800">
                <a:solidFill>
                  <a:schemeClr val="dk1"/>
                </a:solidFill>
                <a:latin typeface="Calibri"/>
                <a:ea typeface="Calibri"/>
                <a:cs typeface="Calibri"/>
                <a:sym typeface="Calibri"/>
              </a:rPr>
              <a:t>, Installation, 2008</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29"/>
          <p:cNvPicPr preferRelativeResize="0"/>
          <p:nvPr/>
        </p:nvPicPr>
        <p:blipFill>
          <a:blip r:embed="rId3">
            <a:alphaModFix/>
          </a:blip>
          <a:stretch>
            <a:fillRect/>
          </a:stretch>
        </p:blipFill>
        <p:spPr>
          <a:xfrm>
            <a:off x="2594425" y="678550"/>
            <a:ext cx="6531425" cy="5065500"/>
          </a:xfrm>
          <a:prstGeom prst="rect">
            <a:avLst/>
          </a:prstGeom>
          <a:noFill/>
          <a:ln>
            <a:noFill/>
          </a:ln>
        </p:spPr>
      </p:pic>
      <p:sp>
        <p:nvSpPr>
          <p:cNvPr id="185" name="Google Shape;185;p29"/>
          <p:cNvSpPr txBox="1"/>
          <p:nvPr/>
        </p:nvSpPr>
        <p:spPr>
          <a:xfrm>
            <a:off x="2367688" y="5744050"/>
            <a:ext cx="6984900" cy="66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DK" sz="1800">
                <a:solidFill>
                  <a:schemeClr val="dk1"/>
                </a:solidFill>
                <a:latin typeface="Calibri"/>
                <a:ea typeface="Calibri"/>
                <a:cs typeface="Calibri"/>
                <a:sym typeface="Calibri"/>
              </a:rPr>
              <a:t>Robert Gober, </a:t>
            </a:r>
            <a:r>
              <a:rPr lang="da-DK" sz="1800" i="1">
                <a:solidFill>
                  <a:schemeClr val="dk1"/>
                </a:solidFill>
                <a:latin typeface="Calibri"/>
                <a:ea typeface="Calibri"/>
                <a:cs typeface="Calibri"/>
                <a:sym typeface="Calibri"/>
              </a:rPr>
              <a:t>Untitled</a:t>
            </a:r>
            <a:r>
              <a:rPr lang="da-DK" sz="1800">
                <a:solidFill>
                  <a:schemeClr val="dk1"/>
                </a:solidFill>
                <a:latin typeface="Calibri"/>
                <a:ea typeface="Calibri"/>
                <a:cs typeface="Calibri"/>
                <a:sym typeface="Calibri"/>
              </a:rPr>
              <a:t>, træ, læder, bomuld og menneskehår, 1989-92</a:t>
            </a:r>
            <a:endParaRPr sz="18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30"/>
          <p:cNvPicPr preferRelativeResize="0"/>
          <p:nvPr/>
        </p:nvPicPr>
        <p:blipFill>
          <a:blip r:embed="rId3">
            <a:alphaModFix/>
          </a:blip>
          <a:stretch>
            <a:fillRect/>
          </a:stretch>
        </p:blipFill>
        <p:spPr>
          <a:xfrm>
            <a:off x="3868063" y="315675"/>
            <a:ext cx="4455875" cy="5679050"/>
          </a:xfrm>
          <a:prstGeom prst="rect">
            <a:avLst/>
          </a:prstGeom>
          <a:noFill/>
          <a:ln>
            <a:noFill/>
          </a:ln>
        </p:spPr>
      </p:pic>
      <p:sp>
        <p:nvSpPr>
          <p:cNvPr id="191" name="Google Shape;191;p30"/>
          <p:cNvSpPr txBox="1"/>
          <p:nvPr/>
        </p:nvSpPr>
        <p:spPr>
          <a:xfrm>
            <a:off x="1204650" y="5994725"/>
            <a:ext cx="9782700" cy="62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dirty="0">
                <a:highlight>
                  <a:srgbClr val="FFFFFF"/>
                </a:highlight>
                <a:latin typeface="Calibri"/>
                <a:ea typeface="Calibri"/>
                <a:cs typeface="Calibri"/>
                <a:sym typeface="Calibri"/>
              </a:rPr>
              <a:t>Sarah Lucas, </a:t>
            </a:r>
            <a:r>
              <a:rPr lang="da-DK" sz="1800" i="1" dirty="0">
                <a:highlight>
                  <a:srgbClr val="FFFFFF"/>
                </a:highlight>
                <a:latin typeface="Calibri"/>
                <a:ea typeface="Calibri"/>
                <a:cs typeface="Calibri"/>
                <a:sym typeface="Calibri"/>
              </a:rPr>
              <a:t>Pauline </a:t>
            </a:r>
            <a:r>
              <a:rPr lang="da-DK" sz="1800" i="1" dirty="0" err="1">
                <a:highlight>
                  <a:srgbClr val="FFFFFF"/>
                </a:highlight>
                <a:latin typeface="Calibri"/>
                <a:ea typeface="Calibri"/>
                <a:cs typeface="Calibri"/>
                <a:sym typeface="Calibri"/>
              </a:rPr>
              <a:t>Bunny</a:t>
            </a:r>
            <a:r>
              <a:rPr lang="da-DK" sz="1800" i="1" dirty="0">
                <a:highlight>
                  <a:srgbClr val="FFFFFF"/>
                </a:highlight>
                <a:latin typeface="Calibri"/>
                <a:ea typeface="Calibri"/>
                <a:cs typeface="Calibri"/>
                <a:sym typeface="Calibri"/>
              </a:rPr>
              <a:t>, </a:t>
            </a:r>
            <a:r>
              <a:rPr lang="da-DK" sz="1800" dirty="0">
                <a:highlight>
                  <a:srgbClr val="FFFFFF"/>
                </a:highlight>
                <a:latin typeface="Calibri"/>
                <a:ea typeface="Calibri"/>
                <a:cs typeface="Calibri"/>
                <a:sym typeface="Calibri"/>
              </a:rPr>
              <a:t>Mixed media (tights, </a:t>
            </a:r>
            <a:r>
              <a:rPr lang="da-DK" sz="1800" dirty="0" err="1">
                <a:highlight>
                  <a:srgbClr val="FFFFFF"/>
                </a:highlight>
                <a:latin typeface="Calibri"/>
                <a:ea typeface="Calibri"/>
                <a:cs typeface="Calibri"/>
                <a:sym typeface="Calibri"/>
              </a:rPr>
              <a:t>plywood</a:t>
            </a:r>
            <a:r>
              <a:rPr lang="da-DK" sz="1800" dirty="0">
                <a:highlight>
                  <a:srgbClr val="FFFFFF"/>
                </a:highlight>
                <a:latin typeface="Calibri"/>
                <a:ea typeface="Calibri"/>
                <a:cs typeface="Calibri"/>
                <a:sym typeface="Calibri"/>
              </a:rPr>
              <a:t> </a:t>
            </a:r>
            <a:r>
              <a:rPr lang="da-DK" sz="1800" dirty="0" err="1">
                <a:highlight>
                  <a:srgbClr val="FFFFFF"/>
                </a:highlight>
                <a:latin typeface="Calibri"/>
                <a:ea typeface="Calibri"/>
                <a:cs typeface="Calibri"/>
                <a:sym typeface="Calibri"/>
              </a:rPr>
              <a:t>chair</a:t>
            </a:r>
            <a:r>
              <a:rPr lang="da-DK" sz="1800" dirty="0">
                <a:highlight>
                  <a:srgbClr val="FFFFFF"/>
                </a:highlight>
                <a:latin typeface="Calibri"/>
                <a:ea typeface="Calibri"/>
                <a:cs typeface="Calibri"/>
                <a:sym typeface="Calibri"/>
              </a:rPr>
              <a:t>, </a:t>
            </a:r>
            <a:r>
              <a:rPr lang="da-DK" sz="1800" dirty="0" err="1">
                <a:highlight>
                  <a:srgbClr val="FFFFFF"/>
                </a:highlight>
                <a:latin typeface="Calibri"/>
                <a:ea typeface="Calibri"/>
                <a:cs typeface="Calibri"/>
                <a:sym typeface="Calibri"/>
              </a:rPr>
              <a:t>clamp</a:t>
            </a:r>
            <a:r>
              <a:rPr lang="da-DK" sz="1800" dirty="0">
                <a:highlight>
                  <a:srgbClr val="FFFFFF"/>
                </a:highlight>
                <a:latin typeface="Calibri"/>
                <a:ea typeface="Calibri"/>
                <a:cs typeface="Calibri"/>
                <a:sym typeface="Calibri"/>
              </a:rPr>
              <a:t>, kapok </a:t>
            </a:r>
            <a:r>
              <a:rPr lang="da-DK" sz="1800" dirty="0" err="1">
                <a:highlight>
                  <a:srgbClr val="FFFFFF"/>
                </a:highlight>
                <a:latin typeface="Calibri"/>
                <a:ea typeface="Calibri"/>
                <a:cs typeface="Calibri"/>
                <a:sym typeface="Calibri"/>
              </a:rPr>
              <a:t>stuffing</a:t>
            </a:r>
            <a:r>
              <a:rPr lang="da-DK" sz="1800" dirty="0">
                <a:highlight>
                  <a:srgbClr val="FFFFFF"/>
                </a:highlight>
                <a:latin typeface="Calibri"/>
                <a:ea typeface="Calibri"/>
                <a:cs typeface="Calibri"/>
                <a:sym typeface="Calibri"/>
              </a:rPr>
              <a:t> with wire), 1997</a:t>
            </a:r>
            <a:endParaRPr sz="1800" dirty="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31"/>
          <p:cNvPicPr preferRelativeResize="0"/>
          <p:nvPr/>
        </p:nvPicPr>
        <p:blipFill>
          <a:blip r:embed="rId3">
            <a:alphaModFix/>
          </a:blip>
          <a:stretch>
            <a:fillRect/>
          </a:stretch>
        </p:blipFill>
        <p:spPr>
          <a:xfrm>
            <a:off x="515275" y="224975"/>
            <a:ext cx="5657850" cy="6048375"/>
          </a:xfrm>
          <a:prstGeom prst="rect">
            <a:avLst/>
          </a:prstGeom>
          <a:noFill/>
          <a:ln>
            <a:noFill/>
          </a:ln>
        </p:spPr>
      </p:pic>
      <p:sp>
        <p:nvSpPr>
          <p:cNvPr id="197" name="Google Shape;197;p31"/>
          <p:cNvSpPr txBox="1"/>
          <p:nvPr/>
        </p:nvSpPr>
        <p:spPr>
          <a:xfrm>
            <a:off x="6495150" y="362850"/>
            <a:ext cx="5519100" cy="191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a:highlight>
                  <a:srgbClr val="FFFFFF"/>
                </a:highlight>
                <a:latin typeface="Calibri"/>
                <a:ea typeface="Calibri"/>
                <a:cs typeface="Calibri"/>
                <a:sym typeface="Calibri"/>
              </a:rPr>
              <a:t>Herbert List, </a:t>
            </a:r>
            <a:r>
              <a:rPr lang="da-DK" sz="1800" i="1">
                <a:highlight>
                  <a:srgbClr val="FFFFFF"/>
                </a:highlight>
                <a:latin typeface="Calibri"/>
                <a:ea typeface="Calibri"/>
                <a:cs typeface="Calibri"/>
                <a:sym typeface="Calibri"/>
              </a:rPr>
              <a:t>Operation des Schielens </a:t>
            </a:r>
            <a:r>
              <a:rPr lang="da-DK" sz="1800">
                <a:highlight>
                  <a:srgbClr val="FFFFFF"/>
                </a:highlight>
                <a:latin typeface="Calibri"/>
                <a:ea typeface="Calibri"/>
                <a:cs typeface="Calibri"/>
                <a:sym typeface="Calibri"/>
              </a:rPr>
              <a:t>(Surgery for Squint), </a:t>
            </a:r>
            <a:endParaRPr sz="1800">
              <a:highlight>
                <a:srgbClr val="FFFFFF"/>
              </a:highlight>
              <a:latin typeface="Calibri"/>
              <a:ea typeface="Calibri"/>
              <a:cs typeface="Calibri"/>
              <a:sym typeface="Calibri"/>
            </a:endParaRPr>
          </a:p>
          <a:p>
            <a:pPr marL="0" lvl="0" indent="0" algn="l" rtl="0">
              <a:spcBef>
                <a:spcPts val="0"/>
              </a:spcBef>
              <a:spcAft>
                <a:spcPts val="0"/>
              </a:spcAft>
              <a:buNone/>
            </a:pPr>
            <a:r>
              <a:rPr lang="da-DK" sz="1800">
                <a:highlight>
                  <a:srgbClr val="FFFFFF"/>
                </a:highlight>
                <a:latin typeface="Calibri"/>
                <a:ea typeface="Calibri"/>
                <a:cs typeface="Calibri"/>
                <a:sym typeface="Calibri"/>
              </a:rPr>
              <a:t>Fotografi, 1944/46 </a:t>
            </a:r>
            <a:endParaRPr sz="1800">
              <a:highlight>
                <a:srgbClr val="FFFFFF"/>
              </a:highlight>
              <a:latin typeface="Calibri"/>
              <a:ea typeface="Calibri"/>
              <a:cs typeface="Calibri"/>
              <a:sym typeface="Calibri"/>
            </a:endParaRPr>
          </a:p>
          <a:p>
            <a:pPr marL="0" lvl="0" indent="0" algn="l" rtl="0">
              <a:spcBef>
                <a:spcPts val="0"/>
              </a:spcBef>
              <a:spcAft>
                <a:spcPts val="0"/>
              </a:spcAft>
              <a:buNone/>
            </a:pPr>
            <a:endParaRPr sz="1800">
              <a:highlight>
                <a:srgbClr val="FFFFFF"/>
              </a:highlight>
              <a:latin typeface="Calibri"/>
              <a:ea typeface="Calibri"/>
              <a:cs typeface="Calibri"/>
              <a:sym typeface="Calibri"/>
            </a:endParaRPr>
          </a:p>
          <a:p>
            <a:pPr marL="0" lvl="0" indent="0" algn="l" rtl="0">
              <a:spcBef>
                <a:spcPts val="0"/>
              </a:spcBef>
              <a:spcAft>
                <a:spcPts val="0"/>
              </a:spcAft>
              <a:buNone/>
            </a:pPr>
            <a:r>
              <a:rPr lang="da-DK" sz="1800" u="sng">
                <a:solidFill>
                  <a:schemeClr val="hlink"/>
                </a:solidFill>
                <a:highlight>
                  <a:srgbClr val="FFFFFF"/>
                </a:highlight>
                <a:latin typeface="Calibri"/>
                <a:ea typeface="Calibri"/>
                <a:cs typeface="Calibri"/>
                <a:sym typeface="Calibri"/>
                <a:hlinkClick r:id="rId4"/>
              </a:rPr>
              <a:t>https://whitecubediaries.wordpress.com/2013/02/21/</a:t>
            </a:r>
            <a:r>
              <a:rPr lang="da-DK" sz="1800">
                <a:highlight>
                  <a:srgbClr val="FFFFFF"/>
                </a:highlight>
                <a:latin typeface="Calibri"/>
                <a:ea typeface="Calibri"/>
                <a:cs typeface="Calibri"/>
                <a:sym typeface="Calibri"/>
              </a:rPr>
              <a:t>the-uncanny-where-psychology-meets-art/</a:t>
            </a:r>
            <a:endParaRPr sz="1800">
              <a:highlight>
                <a:srgbClr val="FFFFFF"/>
              </a:highlight>
              <a:latin typeface="Calibri"/>
              <a:ea typeface="Calibri"/>
              <a:cs typeface="Calibri"/>
              <a:sym typeface="Calibri"/>
            </a:endParaRPr>
          </a:p>
          <a:p>
            <a:pPr marL="0" lvl="0" indent="0" algn="l" rtl="0">
              <a:spcBef>
                <a:spcPts val="0"/>
              </a:spcBef>
              <a:spcAft>
                <a:spcPts val="0"/>
              </a:spcAft>
              <a:buNone/>
            </a:pPr>
            <a:endParaRPr sz="1800">
              <a:highlight>
                <a:srgbClr val="FFFFFF"/>
              </a:highlight>
              <a:latin typeface="Calibri"/>
              <a:ea typeface="Calibri"/>
              <a:cs typeface="Calibri"/>
              <a:sym typeface="Calibri"/>
            </a:endParaRPr>
          </a:p>
          <a:p>
            <a:pPr marL="0" lvl="0" indent="0" algn="l" rtl="0">
              <a:spcBef>
                <a:spcPts val="0"/>
              </a:spcBef>
              <a:spcAft>
                <a:spcPts val="0"/>
              </a:spcAft>
              <a:buNone/>
            </a:pPr>
            <a:endParaRPr sz="1800">
              <a:highlight>
                <a:srgbClr val="FFFFFF"/>
              </a:highlight>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32"/>
          <p:cNvPicPr preferRelativeResize="0"/>
          <p:nvPr/>
        </p:nvPicPr>
        <p:blipFill>
          <a:blip r:embed="rId3">
            <a:alphaModFix/>
          </a:blip>
          <a:stretch>
            <a:fillRect/>
          </a:stretch>
        </p:blipFill>
        <p:spPr>
          <a:xfrm>
            <a:off x="2016700" y="1497250"/>
            <a:ext cx="7718775" cy="4933150"/>
          </a:xfrm>
          <a:prstGeom prst="rect">
            <a:avLst/>
          </a:prstGeom>
          <a:noFill/>
          <a:ln>
            <a:noFill/>
          </a:ln>
        </p:spPr>
      </p:pic>
      <p:sp>
        <p:nvSpPr>
          <p:cNvPr id="203" name="Google Shape;203;p32"/>
          <p:cNvSpPr txBox="1"/>
          <p:nvPr/>
        </p:nvSpPr>
        <p:spPr>
          <a:xfrm>
            <a:off x="821025" y="531250"/>
            <a:ext cx="9465900" cy="96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a:latin typeface="Calibri"/>
                <a:ea typeface="Calibri"/>
                <a:cs typeface="Calibri"/>
                <a:sym typeface="Calibri"/>
              </a:rPr>
              <a:t>Elmgreen  dragset: “Too Late”, 2008, installation </a:t>
            </a:r>
            <a:endParaRPr>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3"/>
          <p:cNvPicPr preferRelativeResize="0"/>
          <p:nvPr/>
        </p:nvPicPr>
        <p:blipFill>
          <a:blip r:embed="rId3">
            <a:alphaModFix/>
          </a:blip>
          <a:stretch>
            <a:fillRect/>
          </a:stretch>
        </p:blipFill>
        <p:spPr>
          <a:xfrm>
            <a:off x="152400" y="152400"/>
            <a:ext cx="12192000"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4"/>
          <p:cNvSpPr txBox="1"/>
          <p:nvPr/>
        </p:nvSpPr>
        <p:spPr>
          <a:xfrm>
            <a:off x="5388425" y="5352150"/>
            <a:ext cx="6567600" cy="101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dirty="0" err="1">
                <a:latin typeface="Calibri"/>
                <a:ea typeface="Calibri"/>
                <a:cs typeface="Calibri"/>
                <a:sym typeface="Calibri"/>
              </a:rPr>
              <a:t>Superflex</a:t>
            </a:r>
            <a:r>
              <a:rPr lang="da-DK" sz="1800" dirty="0">
                <a:latin typeface="Calibri"/>
                <a:ea typeface="Calibri"/>
                <a:cs typeface="Calibri"/>
                <a:sym typeface="Calibri"/>
              </a:rPr>
              <a:t>, </a:t>
            </a:r>
            <a:r>
              <a:rPr lang="da-DK" sz="1800" dirty="0" err="1">
                <a:latin typeface="Calibri"/>
                <a:ea typeface="Calibri"/>
                <a:cs typeface="Calibri"/>
                <a:sym typeface="Calibri"/>
              </a:rPr>
              <a:t>Flooded</a:t>
            </a:r>
            <a:r>
              <a:rPr lang="da-DK" sz="1800" dirty="0">
                <a:latin typeface="Calibri"/>
                <a:ea typeface="Calibri"/>
                <a:cs typeface="Calibri"/>
                <a:sym typeface="Calibri"/>
              </a:rPr>
              <a:t> McDonalds, videoinstallation, 2009</a:t>
            </a:r>
            <a:endParaRPr sz="1800" dirty="0">
              <a:latin typeface="Calibri"/>
              <a:ea typeface="Calibri"/>
              <a:cs typeface="Calibri"/>
              <a:sym typeface="Calibri"/>
            </a:endParaRPr>
          </a:p>
          <a:p>
            <a:pPr marL="0" lvl="0" indent="0" algn="l" rtl="0">
              <a:spcBef>
                <a:spcPts val="0"/>
              </a:spcBef>
              <a:spcAft>
                <a:spcPts val="0"/>
              </a:spcAft>
              <a:buNone/>
            </a:pPr>
            <a:r>
              <a:rPr lang="da-DK" sz="1800" u="sng" dirty="0">
                <a:solidFill>
                  <a:schemeClr val="hlink"/>
                </a:solidFill>
                <a:latin typeface="Calibri"/>
                <a:ea typeface="Calibri"/>
                <a:cs typeface="Calibri"/>
                <a:sym typeface="Calibri"/>
                <a:hlinkClick r:id="rId3"/>
              </a:rPr>
              <a:t>https://filmcentralen.dk/gymnasiet/film/flooded-mcdonalds/?uniuser=glhahou7</a:t>
            </a:r>
            <a:endParaRPr sz="1800" dirty="0">
              <a:latin typeface="Calibri"/>
              <a:ea typeface="Calibri"/>
              <a:cs typeface="Calibri"/>
              <a:sym typeface="Calibri"/>
            </a:endParaRPr>
          </a:p>
          <a:p>
            <a:pPr marL="0" lvl="0" indent="0" algn="l" rtl="0">
              <a:spcBef>
                <a:spcPts val="0"/>
              </a:spcBef>
              <a:spcAft>
                <a:spcPts val="0"/>
              </a:spcAft>
              <a:buNone/>
            </a:pPr>
            <a:endParaRPr sz="1800" dirty="0">
              <a:latin typeface="Calibri"/>
              <a:ea typeface="Calibri"/>
              <a:cs typeface="Calibri"/>
              <a:sym typeface="Calibri"/>
            </a:endParaRPr>
          </a:p>
        </p:txBody>
      </p:sp>
      <p:pic>
        <p:nvPicPr>
          <p:cNvPr id="214" name="Google Shape;214;p34"/>
          <p:cNvPicPr preferRelativeResize="0"/>
          <p:nvPr/>
        </p:nvPicPr>
        <p:blipFill>
          <a:blip r:embed="rId4">
            <a:alphaModFix/>
          </a:blip>
          <a:stretch>
            <a:fillRect/>
          </a:stretch>
        </p:blipFill>
        <p:spPr>
          <a:xfrm>
            <a:off x="2601700" y="304800"/>
            <a:ext cx="6729800" cy="5047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rco Evaristti er aktuel med en udstilling, der skal sætte fokus på grisenes forhold i dansk svineproduktion (Arkivfoto). Foto:Emil Nicolai Helms/Ritzau Scanpix">
            <a:extLst>
              <a:ext uri="{FF2B5EF4-FFF2-40B4-BE49-F238E27FC236}">
                <a16:creationId xmlns:a16="http://schemas.microsoft.com/office/drawing/2014/main" id="{0437482D-7476-46EE-AE7F-5735019EBF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16" y="571500"/>
            <a:ext cx="7638944" cy="508635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2087FE32-B07D-95A8-3652-26C9B5246348}"/>
              </a:ext>
            </a:extLst>
          </p:cNvPr>
          <p:cNvSpPr txBox="1"/>
          <p:nvPr/>
        </p:nvSpPr>
        <p:spPr>
          <a:xfrm>
            <a:off x="8755380" y="902970"/>
            <a:ext cx="2960370" cy="1631216"/>
          </a:xfrm>
          <a:prstGeom prst="rect">
            <a:avLst/>
          </a:prstGeom>
          <a:noFill/>
        </p:spPr>
        <p:txBody>
          <a:bodyPr wrap="square" rtlCol="0">
            <a:spAutoFit/>
          </a:bodyPr>
          <a:lstStyle/>
          <a:p>
            <a:r>
              <a:rPr lang="da-DK" sz="2000" dirty="0">
                <a:latin typeface="Calibri" panose="020F0502020204030204" pitchFamily="34" charset="0"/>
                <a:ea typeface="Calibri" panose="020F0502020204030204" pitchFamily="34" charset="0"/>
                <a:cs typeface="Calibri" panose="020F0502020204030204" pitchFamily="34" charset="0"/>
              </a:rPr>
              <a:t>Marco </a:t>
            </a:r>
            <a:r>
              <a:rPr lang="da-DK" sz="2000" dirty="0" err="1">
                <a:latin typeface="Calibri" panose="020F0502020204030204" pitchFamily="34" charset="0"/>
                <a:ea typeface="Calibri" panose="020F0502020204030204" pitchFamily="34" charset="0"/>
                <a:cs typeface="Calibri" panose="020F0502020204030204" pitchFamily="34" charset="0"/>
              </a:rPr>
              <a:t>Evaristti</a:t>
            </a:r>
            <a:r>
              <a:rPr lang="da-DK" sz="2000" dirty="0">
                <a:latin typeface="Calibri" panose="020F0502020204030204" pitchFamily="34" charset="0"/>
                <a:ea typeface="Calibri" panose="020F0502020204030204" pitchFamily="34" charset="0"/>
                <a:cs typeface="Calibri" panose="020F0502020204030204" pitchFamily="34" charset="0"/>
              </a:rPr>
              <a:t>:</a:t>
            </a:r>
          </a:p>
          <a:p>
            <a:r>
              <a:rPr lang="da-DK" sz="2000" dirty="0">
                <a:latin typeface="Calibri" panose="020F0502020204030204" pitchFamily="34" charset="0"/>
                <a:ea typeface="Calibri" panose="020F0502020204030204" pitchFamily="34" charset="0"/>
                <a:cs typeface="Calibri" panose="020F0502020204030204" pitchFamily="34" charset="0"/>
              </a:rPr>
              <a:t>”And </a:t>
            </a:r>
            <a:r>
              <a:rPr lang="da-DK" sz="2000" dirty="0" err="1">
                <a:latin typeface="Calibri" panose="020F0502020204030204" pitchFamily="34" charset="0"/>
                <a:ea typeface="Calibri" panose="020F0502020204030204" pitchFamily="34" charset="0"/>
                <a:cs typeface="Calibri" panose="020F0502020204030204" pitchFamily="34" charset="0"/>
              </a:rPr>
              <a:t>now</a:t>
            </a:r>
            <a:r>
              <a:rPr lang="da-DK" sz="2000" dirty="0">
                <a:latin typeface="Calibri" panose="020F0502020204030204" pitchFamily="34" charset="0"/>
                <a:ea typeface="Calibri" panose="020F0502020204030204" pitchFamily="34" charset="0"/>
                <a:cs typeface="Calibri" panose="020F0502020204030204" pitchFamily="34" charset="0"/>
              </a:rPr>
              <a:t> </a:t>
            </a:r>
            <a:r>
              <a:rPr lang="da-DK" sz="2000" dirty="0" err="1">
                <a:latin typeface="Calibri" panose="020F0502020204030204" pitchFamily="34" charset="0"/>
                <a:ea typeface="Calibri" panose="020F0502020204030204" pitchFamily="34" charset="0"/>
                <a:cs typeface="Calibri" panose="020F0502020204030204" pitchFamily="34" charset="0"/>
              </a:rPr>
              <a:t>You</a:t>
            </a:r>
            <a:r>
              <a:rPr lang="da-DK" sz="2000" dirty="0">
                <a:latin typeface="Calibri" panose="020F0502020204030204" pitchFamily="34" charset="0"/>
                <a:ea typeface="Calibri" panose="020F0502020204030204" pitchFamily="34" charset="0"/>
                <a:cs typeface="Calibri" panose="020F0502020204030204" pitchFamily="34" charset="0"/>
              </a:rPr>
              <a:t> Care”, 2025</a:t>
            </a:r>
          </a:p>
          <a:p>
            <a:endParaRPr lang="da-DK" sz="2000" dirty="0">
              <a:latin typeface="Calibri" panose="020F0502020204030204" pitchFamily="34" charset="0"/>
              <a:ea typeface="Calibri" panose="020F0502020204030204" pitchFamily="34" charset="0"/>
              <a:cs typeface="Calibri" panose="020F0502020204030204" pitchFamily="34" charset="0"/>
            </a:endParaRPr>
          </a:p>
          <a:p>
            <a:r>
              <a:rPr lang="da-DK" sz="2000" dirty="0">
                <a:latin typeface="Calibri" panose="020F0502020204030204" pitchFamily="34" charset="0"/>
                <a:ea typeface="Calibri" panose="020F0502020204030204" pitchFamily="34" charset="0"/>
                <a:cs typeface="Calibri" panose="020F0502020204030204" pitchFamily="34" charset="0"/>
              </a:rPr>
              <a:t>Installation </a:t>
            </a:r>
          </a:p>
          <a:p>
            <a:endParaRPr lang="da-DK"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630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5"/>
          <p:cNvPicPr preferRelativeResize="0"/>
          <p:nvPr/>
        </p:nvPicPr>
        <p:blipFill>
          <a:blip r:embed="rId3">
            <a:alphaModFix/>
          </a:blip>
          <a:stretch>
            <a:fillRect/>
          </a:stretch>
        </p:blipFill>
        <p:spPr>
          <a:xfrm>
            <a:off x="2692400" y="841800"/>
            <a:ext cx="6633050" cy="5003275"/>
          </a:xfrm>
          <a:prstGeom prst="rect">
            <a:avLst/>
          </a:prstGeom>
          <a:noFill/>
          <a:ln>
            <a:noFill/>
          </a:ln>
        </p:spPr>
      </p:pic>
      <p:sp>
        <p:nvSpPr>
          <p:cNvPr id="220" name="Google Shape;220;p35"/>
          <p:cNvSpPr txBox="1"/>
          <p:nvPr/>
        </p:nvSpPr>
        <p:spPr>
          <a:xfrm>
            <a:off x="2757725" y="5914575"/>
            <a:ext cx="6633000" cy="49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dirty="0">
                <a:latin typeface="Calibri"/>
                <a:ea typeface="Calibri"/>
                <a:cs typeface="Calibri"/>
                <a:sym typeface="Calibri"/>
              </a:rPr>
              <a:t>Salvador Dalí, Den andalusiske hund, stillbillede fra kunstfilm, 1929</a:t>
            </a:r>
            <a:endParaRPr sz="1800" dirty="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6" descr="Billedresultat for parco dei monstri"/>
          <p:cNvPicPr preferRelativeResize="0"/>
          <p:nvPr/>
        </p:nvPicPr>
        <p:blipFill>
          <a:blip r:embed="rId3">
            <a:alphaModFix/>
          </a:blip>
          <a:stretch>
            <a:fillRect/>
          </a:stretch>
        </p:blipFill>
        <p:spPr>
          <a:xfrm>
            <a:off x="2482800" y="844875"/>
            <a:ext cx="5981699" cy="4483100"/>
          </a:xfrm>
          <a:prstGeom prst="rect">
            <a:avLst/>
          </a:prstGeom>
          <a:noFill/>
          <a:ln>
            <a:noFill/>
          </a:ln>
        </p:spPr>
      </p:pic>
      <p:sp>
        <p:nvSpPr>
          <p:cNvPr id="226" name="Google Shape;226;p36"/>
          <p:cNvSpPr txBox="1"/>
          <p:nvPr/>
        </p:nvSpPr>
        <p:spPr>
          <a:xfrm>
            <a:off x="7150950" y="5327975"/>
            <a:ext cx="4740600" cy="372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800"/>
              <a:t>Francesco Orsini: Maske/grotte i ”Parco dei Monstri”, 1552.  Bormazo, Italien. </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7" descr="Billedresultat for parco dei monstri"/>
          <p:cNvPicPr preferRelativeResize="0"/>
          <p:nvPr/>
        </p:nvPicPr>
        <p:blipFill>
          <a:blip r:embed="rId3">
            <a:alphaModFix/>
          </a:blip>
          <a:stretch>
            <a:fillRect/>
          </a:stretch>
        </p:blipFill>
        <p:spPr>
          <a:xfrm>
            <a:off x="152400" y="152400"/>
            <a:ext cx="5826700" cy="3858950"/>
          </a:xfrm>
          <a:prstGeom prst="rect">
            <a:avLst/>
          </a:prstGeom>
          <a:noFill/>
          <a:ln>
            <a:noFill/>
          </a:ln>
        </p:spPr>
      </p:pic>
      <p:pic>
        <p:nvPicPr>
          <p:cNvPr id="232" name="Google Shape;232;p37" descr="Billedresultat for parco dei monstri"/>
          <p:cNvPicPr preferRelativeResize="0"/>
          <p:nvPr/>
        </p:nvPicPr>
        <p:blipFill>
          <a:blip r:embed="rId4">
            <a:alphaModFix/>
          </a:blip>
          <a:stretch>
            <a:fillRect/>
          </a:stretch>
        </p:blipFill>
        <p:spPr>
          <a:xfrm>
            <a:off x="6131500" y="152400"/>
            <a:ext cx="5908100" cy="4018786"/>
          </a:xfrm>
          <a:prstGeom prst="rect">
            <a:avLst/>
          </a:prstGeom>
          <a:noFill/>
          <a:ln>
            <a:noFill/>
          </a:ln>
        </p:spPr>
      </p:pic>
      <p:pic>
        <p:nvPicPr>
          <p:cNvPr id="233" name="Google Shape;233;p37"/>
          <p:cNvPicPr preferRelativeResize="0"/>
          <p:nvPr/>
        </p:nvPicPr>
        <p:blipFill>
          <a:blip r:embed="rId5">
            <a:alphaModFix/>
          </a:blip>
          <a:stretch>
            <a:fillRect/>
          </a:stretch>
        </p:blipFill>
        <p:spPr>
          <a:xfrm>
            <a:off x="152400" y="3760351"/>
            <a:ext cx="4135525" cy="3097650"/>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Kont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TotalTime>
  <Words>1132</Words>
  <Application>Microsoft Office PowerPoint</Application>
  <PresentationFormat>Widescreen</PresentationFormat>
  <Paragraphs>53</Paragraphs>
  <Slides>25</Slides>
  <Notes>24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25</vt:i4>
      </vt:variant>
    </vt:vector>
  </HeadingPairs>
  <TitlesOfParts>
    <vt:vector size="30" baseType="lpstr">
      <vt:lpstr>Arial</vt:lpstr>
      <vt:lpstr>Calibri</vt:lpstr>
      <vt:lpstr>Google Sans</vt:lpstr>
      <vt:lpstr>ibm_plex_sansregular</vt:lpstr>
      <vt:lpstr>Office-tema</vt:lpstr>
      <vt:lpstr>(U)Hygge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(U)Hygge</dc:title>
  <dc:creator>Karin Meyer Refsgaard</dc:creator>
  <cp:lastModifiedBy>Karin Meyer Refsgaard</cp:lastModifiedBy>
  <cp:revision>2</cp:revision>
  <dcterms:modified xsi:type="dcterms:W3CDTF">2025-03-25T14:06:40Z</dcterms:modified>
</cp:coreProperties>
</file>