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31" r:id="rId4"/>
    <p:sldId id="334" r:id="rId5"/>
    <p:sldId id="357" r:id="rId6"/>
    <p:sldId id="266" r:id="rId7"/>
    <p:sldId id="268" r:id="rId8"/>
    <p:sldId id="337" r:id="rId9"/>
    <p:sldId id="264" r:id="rId10"/>
    <p:sldId id="338" r:id="rId11"/>
    <p:sldId id="262" r:id="rId12"/>
    <p:sldId id="339" r:id="rId13"/>
    <p:sldId id="340" r:id="rId14"/>
    <p:sldId id="343" r:id="rId15"/>
    <p:sldId id="345" r:id="rId16"/>
    <p:sldId id="347" r:id="rId17"/>
    <p:sldId id="351" r:id="rId18"/>
    <p:sldId id="350" r:id="rId19"/>
    <p:sldId id="353" r:id="rId20"/>
    <p:sldId id="354" r:id="rId21"/>
    <p:sldId id="270" r:id="rId22"/>
    <p:sldId id="355" r:id="rId23"/>
    <p:sldId id="356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299C3-4D0A-4DD2-8381-2BFD2B4FBF44}" v="69" dt="2023-08-15T15:55:48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6296"/>
  </p:normalViewPr>
  <p:slideViewPr>
    <p:cSldViewPr snapToGrid="0">
      <p:cViewPr varScale="1">
        <p:scale>
          <a:sx n="118" d="100"/>
          <a:sy n="118" d="100"/>
        </p:scale>
        <p:origin x="22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tte Seligmann Nielsen" userId="f986d084-00b8-46af-9940-01554cfc64ac" providerId="ADAL" clId="{324E75DF-8BF6-44AF-ACE1-9C324C286296}"/>
    <pc:docChg chg="undo custSel addSld delSld modSld">
      <pc:chgData name="Gitte Seligmann Nielsen" userId="f986d084-00b8-46af-9940-01554cfc64ac" providerId="ADAL" clId="{324E75DF-8BF6-44AF-ACE1-9C324C286296}" dt="2022-08-24T19:14:57.982" v="331" actId="1076"/>
      <pc:docMkLst>
        <pc:docMk/>
      </pc:docMkLst>
      <pc:sldChg chg="del">
        <pc:chgData name="Gitte Seligmann Nielsen" userId="f986d084-00b8-46af-9940-01554cfc64ac" providerId="ADAL" clId="{324E75DF-8BF6-44AF-ACE1-9C324C286296}" dt="2022-08-15T09:00:21.380" v="5" actId="47"/>
        <pc:sldMkLst>
          <pc:docMk/>
          <pc:sldMk cId="3610721491" sldId="256"/>
        </pc:sldMkLst>
      </pc:sldChg>
      <pc:sldChg chg="del">
        <pc:chgData name="Gitte Seligmann Nielsen" userId="f986d084-00b8-46af-9940-01554cfc64ac" providerId="ADAL" clId="{324E75DF-8BF6-44AF-ACE1-9C324C286296}" dt="2022-08-15T09:00:26.080" v="6" actId="47"/>
        <pc:sldMkLst>
          <pc:docMk/>
          <pc:sldMk cId="3875403611" sldId="257"/>
        </pc:sldMkLst>
      </pc:sldChg>
      <pc:sldChg chg="del">
        <pc:chgData name="Gitte Seligmann Nielsen" userId="f986d084-00b8-46af-9940-01554cfc64ac" providerId="ADAL" clId="{324E75DF-8BF6-44AF-ACE1-9C324C286296}" dt="2022-08-15T09:00:18.890" v="4" actId="47"/>
        <pc:sldMkLst>
          <pc:docMk/>
          <pc:sldMk cId="3477226481" sldId="258"/>
        </pc:sldMkLst>
      </pc:sldChg>
      <pc:sldChg chg="del">
        <pc:chgData name="Gitte Seligmann Nielsen" userId="f986d084-00b8-46af-9940-01554cfc64ac" providerId="ADAL" clId="{324E75DF-8BF6-44AF-ACE1-9C324C286296}" dt="2022-08-15T09:00:07.198" v="1" actId="47"/>
        <pc:sldMkLst>
          <pc:docMk/>
          <pc:sldMk cId="777727214" sldId="259"/>
        </pc:sldMkLst>
      </pc:sldChg>
      <pc:sldChg chg="del">
        <pc:chgData name="Gitte Seligmann Nielsen" userId="f986d084-00b8-46af-9940-01554cfc64ac" providerId="ADAL" clId="{324E75DF-8BF6-44AF-ACE1-9C324C286296}" dt="2022-08-15T09:00:14.696" v="2" actId="47"/>
        <pc:sldMkLst>
          <pc:docMk/>
          <pc:sldMk cId="3276859662" sldId="260"/>
        </pc:sldMkLst>
      </pc:sldChg>
      <pc:sldChg chg="del">
        <pc:chgData name="Gitte Seligmann Nielsen" userId="f986d084-00b8-46af-9940-01554cfc64ac" providerId="ADAL" clId="{324E75DF-8BF6-44AF-ACE1-9C324C286296}" dt="2022-08-15T09:00:15.979" v="3" actId="47"/>
        <pc:sldMkLst>
          <pc:docMk/>
          <pc:sldMk cId="2290583688" sldId="261"/>
        </pc:sldMkLst>
      </pc:sldChg>
      <pc:sldChg chg="modSp mod">
        <pc:chgData name="Gitte Seligmann Nielsen" userId="f986d084-00b8-46af-9940-01554cfc64ac" providerId="ADAL" clId="{324E75DF-8BF6-44AF-ACE1-9C324C286296}" dt="2022-08-24T19:14:57.982" v="331" actId="1076"/>
        <pc:sldMkLst>
          <pc:docMk/>
          <pc:sldMk cId="1625586918" sldId="265"/>
        </pc:sldMkLst>
        <pc:spChg chg="mod">
          <ac:chgData name="Gitte Seligmann Nielsen" userId="f986d084-00b8-46af-9940-01554cfc64ac" providerId="ADAL" clId="{324E75DF-8BF6-44AF-ACE1-9C324C286296}" dt="2022-08-24T19:14:57.982" v="331" actId="1076"/>
          <ac:spMkLst>
            <pc:docMk/>
            <pc:sldMk cId="1625586918" sldId="265"/>
            <ac:spMk id="2" creationId="{00000000-0000-0000-0000-000000000000}"/>
          </ac:spMkLst>
        </pc:spChg>
      </pc:sldChg>
      <pc:sldChg chg="modSp">
        <pc:chgData name="Gitte Seligmann Nielsen" userId="f986d084-00b8-46af-9940-01554cfc64ac" providerId="ADAL" clId="{324E75DF-8BF6-44AF-ACE1-9C324C286296}" dt="2022-08-16T18:05:52.217" v="248" actId="20577"/>
        <pc:sldMkLst>
          <pc:docMk/>
          <pc:sldMk cId="2981304570" sldId="269"/>
        </pc:sldMkLst>
        <pc:spChg chg="mod">
          <ac:chgData name="Gitte Seligmann Nielsen" userId="f986d084-00b8-46af-9940-01554cfc64ac" providerId="ADAL" clId="{324E75DF-8BF6-44AF-ACE1-9C324C286296}" dt="2022-08-16T18:05:52.217" v="248" actId="20577"/>
          <ac:spMkLst>
            <pc:docMk/>
            <pc:sldMk cId="2981304570" sldId="269"/>
            <ac:spMk id="3" creationId="{00000000-0000-0000-0000-000000000000}"/>
          </ac:spMkLst>
        </pc:spChg>
      </pc:sldChg>
      <pc:sldChg chg="del">
        <pc:chgData name="Gitte Seligmann Nielsen" userId="f986d084-00b8-46af-9940-01554cfc64ac" providerId="ADAL" clId="{324E75DF-8BF6-44AF-ACE1-9C324C286296}" dt="2022-08-15T09:00:04.619" v="0" actId="47"/>
        <pc:sldMkLst>
          <pc:docMk/>
          <pc:sldMk cId="1938864906" sldId="270"/>
        </pc:sldMkLst>
      </pc:sldChg>
      <pc:sldChg chg="addSp delSp modSp new mod setBg modNotesTx">
        <pc:chgData name="Gitte Seligmann Nielsen" userId="f986d084-00b8-46af-9940-01554cfc64ac" providerId="ADAL" clId="{324E75DF-8BF6-44AF-ACE1-9C324C286296}" dt="2022-08-15T09:05:49.503" v="246" actId="20577"/>
        <pc:sldMkLst>
          <pc:docMk/>
          <pc:sldMk cId="3787902508" sldId="270"/>
        </pc:sldMkLst>
        <pc:spChg chg="mod">
          <ac:chgData name="Gitte Seligmann Nielsen" userId="f986d084-00b8-46af-9940-01554cfc64ac" providerId="ADAL" clId="{324E75DF-8BF6-44AF-ACE1-9C324C286296}" dt="2022-08-15T09:02:37.722" v="62" actId="26606"/>
          <ac:spMkLst>
            <pc:docMk/>
            <pc:sldMk cId="3787902508" sldId="270"/>
            <ac:spMk id="2" creationId="{A6C8DF50-9129-EE06-1791-1D595C34440E}"/>
          </ac:spMkLst>
        </pc:spChg>
        <pc:spChg chg="mod">
          <ac:chgData name="Gitte Seligmann Nielsen" userId="f986d084-00b8-46af-9940-01554cfc64ac" providerId="ADAL" clId="{324E75DF-8BF6-44AF-ACE1-9C324C286296}" dt="2022-08-15T09:02:37.722" v="62" actId="26606"/>
          <ac:spMkLst>
            <pc:docMk/>
            <pc:sldMk cId="3787902508" sldId="270"/>
            <ac:spMk id="3" creationId="{83DFA36E-1C40-692A-93DB-B79B016CC03B}"/>
          </ac:spMkLst>
        </pc:spChg>
        <pc:spChg chg="add del">
          <ac:chgData name="Gitte Seligmann Nielsen" userId="f986d084-00b8-46af-9940-01554cfc64ac" providerId="ADAL" clId="{324E75DF-8BF6-44AF-ACE1-9C324C286296}" dt="2022-08-15T09:02:37.722" v="62" actId="26606"/>
          <ac:spMkLst>
            <pc:docMk/>
            <pc:sldMk cId="3787902508" sldId="270"/>
            <ac:spMk id="9" creationId="{8181FC64-B306-4821-98E2-780662EFC486}"/>
          </ac:spMkLst>
        </pc:spChg>
        <pc:spChg chg="add del">
          <ac:chgData name="Gitte Seligmann Nielsen" userId="f986d084-00b8-46af-9940-01554cfc64ac" providerId="ADAL" clId="{324E75DF-8BF6-44AF-ACE1-9C324C286296}" dt="2022-08-15T09:02:37.722" v="62" actId="26606"/>
          <ac:spMkLst>
            <pc:docMk/>
            <pc:sldMk cId="3787902508" sldId="270"/>
            <ac:spMk id="11" creationId="{5871FC61-DD4E-47D4-81FD-8A7E7D12B371}"/>
          </ac:spMkLst>
        </pc:spChg>
        <pc:spChg chg="add del">
          <ac:chgData name="Gitte Seligmann Nielsen" userId="f986d084-00b8-46af-9940-01554cfc64ac" providerId="ADAL" clId="{324E75DF-8BF6-44AF-ACE1-9C324C286296}" dt="2022-08-15T09:02:37.722" v="62" actId="26606"/>
          <ac:spMkLst>
            <pc:docMk/>
            <pc:sldMk cId="3787902508" sldId="270"/>
            <ac:spMk id="13" creationId="{F9EC3F91-A75C-4F74-867E-E4C28C13546B}"/>
          </ac:spMkLst>
        </pc:spChg>
        <pc:spChg chg="add del">
          <ac:chgData name="Gitte Seligmann Nielsen" userId="f986d084-00b8-46af-9940-01554cfc64ac" providerId="ADAL" clId="{324E75DF-8BF6-44AF-ACE1-9C324C286296}" dt="2022-08-15T09:02:37.722" v="62" actId="26606"/>
          <ac:spMkLst>
            <pc:docMk/>
            <pc:sldMk cId="3787902508" sldId="270"/>
            <ac:spMk id="15" creationId="{829A1E2C-5AC8-40FC-99E9-832069D39792}"/>
          </ac:spMkLst>
        </pc:spChg>
        <pc:spChg chg="add">
          <ac:chgData name="Gitte Seligmann Nielsen" userId="f986d084-00b8-46af-9940-01554cfc64ac" providerId="ADAL" clId="{324E75DF-8BF6-44AF-ACE1-9C324C286296}" dt="2022-08-15T09:02:37.722" v="62" actId="26606"/>
          <ac:spMkLst>
            <pc:docMk/>
            <pc:sldMk cId="3787902508" sldId="270"/>
            <ac:spMk id="20" creationId="{ECC07320-C2CA-4E29-8481-9D9E143C7788}"/>
          </ac:spMkLst>
        </pc:spChg>
        <pc:spChg chg="add">
          <ac:chgData name="Gitte Seligmann Nielsen" userId="f986d084-00b8-46af-9940-01554cfc64ac" providerId="ADAL" clId="{324E75DF-8BF6-44AF-ACE1-9C324C286296}" dt="2022-08-15T09:02:37.722" v="62" actId="26606"/>
          <ac:spMkLst>
            <pc:docMk/>
            <pc:sldMk cId="3787902508" sldId="270"/>
            <ac:spMk id="22" creationId="{178FB36B-5BFE-42CA-BC60-1115E0D95EEC}"/>
          </ac:spMkLst>
        </pc:spChg>
        <pc:picChg chg="add mod ord">
          <ac:chgData name="Gitte Seligmann Nielsen" userId="f986d084-00b8-46af-9940-01554cfc64ac" providerId="ADAL" clId="{324E75DF-8BF6-44AF-ACE1-9C324C286296}" dt="2022-08-15T09:02:37.722" v="62" actId="26606"/>
          <ac:picMkLst>
            <pc:docMk/>
            <pc:sldMk cId="3787902508" sldId="270"/>
            <ac:picMk id="4" creationId="{17EC88FA-ABFC-19B0-64C9-49C907579723}"/>
          </ac:picMkLst>
        </pc:picChg>
      </pc:sldChg>
      <pc:sldChg chg="addSp delSp modSp new mod setBg">
        <pc:chgData name="Gitte Seligmann Nielsen" userId="f986d084-00b8-46af-9940-01554cfc64ac" providerId="ADAL" clId="{324E75DF-8BF6-44AF-ACE1-9C324C286296}" dt="2022-08-16T18:19:50.116" v="329" actId="1076"/>
        <pc:sldMkLst>
          <pc:docMk/>
          <pc:sldMk cId="4019479138" sldId="271"/>
        </pc:sldMkLst>
        <pc:spChg chg="mod">
          <ac:chgData name="Gitte Seligmann Nielsen" userId="f986d084-00b8-46af-9940-01554cfc64ac" providerId="ADAL" clId="{324E75DF-8BF6-44AF-ACE1-9C324C286296}" dt="2022-08-16T18:16:08.890" v="324" actId="26606"/>
          <ac:spMkLst>
            <pc:docMk/>
            <pc:sldMk cId="4019479138" sldId="271"/>
            <ac:spMk id="2" creationId="{B06A0934-E91D-832B-9578-9692B74720AD}"/>
          </ac:spMkLst>
        </pc:spChg>
        <pc:spChg chg="mod">
          <ac:chgData name="Gitte Seligmann Nielsen" userId="f986d084-00b8-46af-9940-01554cfc64ac" providerId="ADAL" clId="{324E75DF-8BF6-44AF-ACE1-9C324C286296}" dt="2022-08-16T18:16:08.890" v="324" actId="26606"/>
          <ac:spMkLst>
            <pc:docMk/>
            <pc:sldMk cId="4019479138" sldId="271"/>
            <ac:spMk id="3" creationId="{58D5A625-5225-10B2-3B3A-3DDA4BAA154C}"/>
          </ac:spMkLst>
        </pc:spChg>
        <pc:spChg chg="add del">
          <ac:chgData name="Gitte Seligmann Nielsen" userId="f986d084-00b8-46af-9940-01554cfc64ac" providerId="ADAL" clId="{324E75DF-8BF6-44AF-ACE1-9C324C286296}" dt="2022-08-16T18:16:08.890" v="324" actId="26606"/>
          <ac:spMkLst>
            <pc:docMk/>
            <pc:sldMk cId="4019479138" sldId="271"/>
            <ac:spMk id="8" creationId="{827B839B-9ADE-406B-8590-F1CAEDED45A1}"/>
          </ac:spMkLst>
        </pc:spChg>
        <pc:spChg chg="add del">
          <ac:chgData name="Gitte Seligmann Nielsen" userId="f986d084-00b8-46af-9940-01554cfc64ac" providerId="ADAL" clId="{324E75DF-8BF6-44AF-ACE1-9C324C286296}" dt="2022-08-16T18:16:08.890" v="324" actId="26606"/>
          <ac:spMkLst>
            <pc:docMk/>
            <pc:sldMk cId="4019479138" sldId="271"/>
            <ac:spMk id="10" creationId="{CFE45BF0-46DB-408C-B5F7-7B11716805D4}"/>
          </ac:spMkLst>
        </pc:spChg>
        <pc:spChg chg="add del">
          <ac:chgData name="Gitte Seligmann Nielsen" userId="f986d084-00b8-46af-9940-01554cfc64ac" providerId="ADAL" clId="{324E75DF-8BF6-44AF-ACE1-9C324C286296}" dt="2022-08-16T18:16:08.890" v="324" actId="26606"/>
          <ac:spMkLst>
            <pc:docMk/>
            <pc:sldMk cId="4019479138" sldId="271"/>
            <ac:spMk id="12" creationId="{2AEBC8F2-97B1-41B4-93F1-2D289E197FBA}"/>
          </ac:spMkLst>
        </pc:spChg>
        <pc:spChg chg="add del">
          <ac:chgData name="Gitte Seligmann Nielsen" userId="f986d084-00b8-46af-9940-01554cfc64ac" providerId="ADAL" clId="{324E75DF-8BF6-44AF-ACE1-9C324C286296}" dt="2022-08-16T18:16:08.890" v="324" actId="26606"/>
          <ac:spMkLst>
            <pc:docMk/>
            <pc:sldMk cId="4019479138" sldId="271"/>
            <ac:spMk id="14" creationId="{472E3A19-F5D5-48FC-BB9C-48C2F68F598B}"/>
          </ac:spMkLst>
        </pc:spChg>
        <pc:spChg chg="add del">
          <ac:chgData name="Gitte Seligmann Nielsen" userId="f986d084-00b8-46af-9940-01554cfc64ac" providerId="ADAL" clId="{324E75DF-8BF6-44AF-ACE1-9C324C286296}" dt="2022-08-16T18:16:08.890" v="324" actId="26606"/>
          <ac:spMkLst>
            <pc:docMk/>
            <pc:sldMk cId="4019479138" sldId="271"/>
            <ac:spMk id="16" creationId="{7A62E32F-BB65-43A8-8EB5-92346890E549}"/>
          </ac:spMkLst>
        </pc:spChg>
        <pc:spChg chg="add del">
          <ac:chgData name="Gitte Seligmann Nielsen" userId="f986d084-00b8-46af-9940-01554cfc64ac" providerId="ADAL" clId="{324E75DF-8BF6-44AF-ACE1-9C324C286296}" dt="2022-08-16T18:16:08.890" v="324" actId="26606"/>
          <ac:spMkLst>
            <pc:docMk/>
            <pc:sldMk cId="4019479138" sldId="271"/>
            <ac:spMk id="18" creationId="{14E91B64-9FCC-451E-AFB4-A827D6329367}"/>
          </ac:spMkLst>
        </pc:spChg>
        <pc:picChg chg="add mod">
          <ac:chgData name="Gitte Seligmann Nielsen" userId="f986d084-00b8-46af-9940-01554cfc64ac" providerId="ADAL" clId="{324E75DF-8BF6-44AF-ACE1-9C324C286296}" dt="2022-08-16T18:19:50.116" v="329" actId="1076"/>
          <ac:picMkLst>
            <pc:docMk/>
            <pc:sldMk cId="4019479138" sldId="271"/>
            <ac:picMk id="4" creationId="{23EE32C5-390D-1E4A-8F87-0FA41B3F655F}"/>
          </ac:picMkLst>
        </pc:picChg>
      </pc:sldChg>
    </pc:docChg>
  </pc:docChgLst>
  <pc:docChgLst>
    <pc:chgData name="Gitte Seligmann Nielsen" userId="f986d084-00b8-46af-9940-01554cfc64ac" providerId="ADAL" clId="{0F3299C3-4D0A-4DD2-8381-2BFD2B4FBF44}"/>
    <pc:docChg chg="custSel delSld modSld">
      <pc:chgData name="Gitte Seligmann Nielsen" userId="f986d084-00b8-46af-9940-01554cfc64ac" providerId="ADAL" clId="{0F3299C3-4D0A-4DD2-8381-2BFD2B4FBF44}" dt="2023-08-15T16:01:18.878" v="217" actId="47"/>
      <pc:docMkLst>
        <pc:docMk/>
      </pc:docMkLst>
      <pc:sldChg chg="addSp modSp mod setBg">
        <pc:chgData name="Gitte Seligmann Nielsen" userId="f986d084-00b8-46af-9940-01554cfc64ac" providerId="ADAL" clId="{0F3299C3-4D0A-4DD2-8381-2BFD2B4FBF44}" dt="2023-08-15T16:00:32.455" v="216" actId="26606"/>
        <pc:sldMkLst>
          <pc:docMk/>
          <pc:sldMk cId="706210735" sldId="264"/>
        </pc:sldMkLst>
        <pc:spChg chg="mod">
          <ac:chgData name="Gitte Seligmann Nielsen" userId="f986d084-00b8-46af-9940-01554cfc64ac" providerId="ADAL" clId="{0F3299C3-4D0A-4DD2-8381-2BFD2B4FBF44}" dt="2023-08-15T16:00:32.455" v="216" actId="26606"/>
          <ac:spMkLst>
            <pc:docMk/>
            <pc:sldMk cId="706210735" sldId="264"/>
            <ac:spMk id="2" creationId="{00000000-0000-0000-0000-000000000000}"/>
          </ac:spMkLst>
        </pc:spChg>
        <pc:spChg chg="mod">
          <ac:chgData name="Gitte Seligmann Nielsen" userId="f986d084-00b8-46af-9940-01554cfc64ac" providerId="ADAL" clId="{0F3299C3-4D0A-4DD2-8381-2BFD2B4FBF44}" dt="2023-08-15T16:00:32.455" v="216" actId="26606"/>
          <ac:spMkLst>
            <pc:docMk/>
            <pc:sldMk cId="706210735" sldId="264"/>
            <ac:spMk id="3" creationId="{00000000-0000-0000-0000-000000000000}"/>
          </ac:spMkLst>
        </pc:spChg>
        <pc:spChg chg="add">
          <ac:chgData name="Gitte Seligmann Nielsen" userId="f986d084-00b8-46af-9940-01554cfc64ac" providerId="ADAL" clId="{0F3299C3-4D0A-4DD2-8381-2BFD2B4FBF44}" dt="2023-08-15T16:00:32.455" v="216" actId="26606"/>
          <ac:spMkLst>
            <pc:docMk/>
            <pc:sldMk cId="706210735" sldId="264"/>
            <ac:spMk id="8" creationId="{100EDD19-6802-4EC3-95CE-CFFAB042CFD6}"/>
          </ac:spMkLst>
        </pc:spChg>
        <pc:spChg chg="add">
          <ac:chgData name="Gitte Seligmann Nielsen" userId="f986d084-00b8-46af-9940-01554cfc64ac" providerId="ADAL" clId="{0F3299C3-4D0A-4DD2-8381-2BFD2B4FBF44}" dt="2023-08-15T16:00:32.455" v="216" actId="26606"/>
          <ac:spMkLst>
            <pc:docMk/>
            <pc:sldMk cId="706210735" sldId="264"/>
            <ac:spMk id="10" creationId="{DB17E863-922E-4C26-BD64-E8FD41D28661}"/>
          </ac:spMkLst>
        </pc:spChg>
      </pc:sldChg>
      <pc:sldChg chg="addSp modSp mod setBg">
        <pc:chgData name="Gitte Seligmann Nielsen" userId="f986d084-00b8-46af-9940-01554cfc64ac" providerId="ADAL" clId="{0F3299C3-4D0A-4DD2-8381-2BFD2B4FBF44}" dt="2023-08-15T15:57:06.337" v="143" actId="113"/>
        <pc:sldMkLst>
          <pc:docMk/>
          <pc:sldMk cId="136175805" sldId="268"/>
        </pc:sldMkLst>
        <pc:spChg chg="mod">
          <ac:chgData name="Gitte Seligmann Nielsen" userId="f986d084-00b8-46af-9940-01554cfc64ac" providerId="ADAL" clId="{0F3299C3-4D0A-4DD2-8381-2BFD2B4FBF44}" dt="2023-08-15T15:57:06.337" v="143" actId="113"/>
          <ac:spMkLst>
            <pc:docMk/>
            <pc:sldMk cId="136175805" sldId="268"/>
            <ac:spMk id="2" creationId="{00000000-0000-0000-0000-000000000000}"/>
          </ac:spMkLst>
        </pc:spChg>
        <pc:spChg chg="add">
          <ac:chgData name="Gitte Seligmann Nielsen" userId="f986d084-00b8-46af-9940-01554cfc64ac" providerId="ADAL" clId="{0F3299C3-4D0A-4DD2-8381-2BFD2B4FBF44}" dt="2023-08-15T15:57:00.837" v="142" actId="26606"/>
          <ac:spMkLst>
            <pc:docMk/>
            <pc:sldMk cId="136175805" sldId="268"/>
            <ac:spMk id="3079" creationId="{9B7AD9F6-8CE7-4299-8FC6-328F4DCD3FF9}"/>
          </ac:spMkLst>
        </pc:spChg>
        <pc:spChg chg="add">
          <ac:chgData name="Gitte Seligmann Nielsen" userId="f986d084-00b8-46af-9940-01554cfc64ac" providerId="ADAL" clId="{0F3299C3-4D0A-4DD2-8381-2BFD2B4FBF44}" dt="2023-08-15T15:57:00.837" v="142" actId="26606"/>
          <ac:spMkLst>
            <pc:docMk/>
            <pc:sldMk cId="136175805" sldId="268"/>
            <ac:spMk id="3081" creationId="{F49775AF-8896-43EE-92C6-83497D6DC56F}"/>
          </ac:spMkLst>
        </pc:spChg>
        <pc:picChg chg="mod">
          <ac:chgData name="Gitte Seligmann Nielsen" userId="f986d084-00b8-46af-9940-01554cfc64ac" providerId="ADAL" clId="{0F3299C3-4D0A-4DD2-8381-2BFD2B4FBF44}" dt="2023-08-15T15:57:00.837" v="142" actId="26606"/>
          <ac:picMkLst>
            <pc:docMk/>
            <pc:sldMk cId="136175805" sldId="268"/>
            <ac:picMk id="3074" creationId="{00000000-0000-0000-0000-000000000000}"/>
          </ac:picMkLst>
        </pc:picChg>
      </pc:sldChg>
      <pc:sldChg chg="modSp">
        <pc:chgData name="Gitte Seligmann Nielsen" userId="f986d084-00b8-46af-9940-01554cfc64ac" providerId="ADAL" clId="{0F3299C3-4D0A-4DD2-8381-2BFD2B4FBF44}" dt="2023-08-15T15:44:33.005" v="64" actId="20577"/>
        <pc:sldMkLst>
          <pc:docMk/>
          <pc:sldMk cId="2981304570" sldId="269"/>
        </pc:sldMkLst>
        <pc:spChg chg="mod">
          <ac:chgData name="Gitte Seligmann Nielsen" userId="f986d084-00b8-46af-9940-01554cfc64ac" providerId="ADAL" clId="{0F3299C3-4D0A-4DD2-8381-2BFD2B4FBF44}" dt="2023-08-15T15:44:33.005" v="64" actId="20577"/>
          <ac:spMkLst>
            <pc:docMk/>
            <pc:sldMk cId="2981304570" sldId="269"/>
            <ac:spMk id="3" creationId="{00000000-0000-0000-0000-000000000000}"/>
          </ac:spMkLst>
        </pc:spChg>
      </pc:sldChg>
      <pc:sldChg chg="del">
        <pc:chgData name="Gitte Seligmann Nielsen" userId="f986d084-00b8-46af-9940-01554cfc64ac" providerId="ADAL" clId="{0F3299C3-4D0A-4DD2-8381-2BFD2B4FBF44}" dt="2023-08-15T16:01:18.878" v="217" actId="47"/>
        <pc:sldMkLst>
          <pc:docMk/>
          <pc:sldMk cId="4019479138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E7C57-BA5E-40DF-972A-FF55B8E9A71D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06034-2859-446F-953F-AB081F4DD7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4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06034-2859-446F-953F-AB081F4DD73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07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FEF8D-89C2-0346-9E5C-48493393A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295BC27-E037-6A15-E894-AEA498284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8F4BCAD-7A7E-7435-740D-3701F59E1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Psykologiens Veje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42DC31A-4985-5DC0-87B4-8450D6BCE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36EFD-F3FE-4D8B-A01B-C20F382E111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819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BC977-6C94-EE58-2023-497FB7AB2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099D4B0-183B-3FD0-995C-07C068D7B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42C185E-D6AA-17AE-9366-9EFD94EBD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Eksplicit hukommelse: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8D1446E-3B8F-8EF9-0E4E-033935A05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36EFD-F3FE-4D8B-A01B-C20F382E111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649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75C5E-DF38-FADF-51A4-2F698A495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3FBC26B-3EB7-DE90-6D31-03E3CCD76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4EE7E52-D3AB-0D0D-AF64-CEA986197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D3EE08-4318-D03C-2C13-3A56FD472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06034-2859-446F-953F-AB081F4DD73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59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06034-2859-446F-953F-AB081F4DD738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1144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748D5-21E8-6BF5-C18C-43104736C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88882D6-0CFB-5A11-3D01-DBCBED3BC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4853F39-7EFF-616E-02A3-CD235E4BC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2467CDB-2AB0-B475-A43E-C4D3D7C12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06034-2859-446F-953F-AB081F4DD738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636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CCFAD-F967-8CDD-34EC-AACA2469D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BDE7B2E-9565-73A4-9D90-074AC7C0F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BB9BFD7-4563-151B-1AA9-925A9C1BF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6.00-7.58, 9,50-13.37, 17.25-21.00, 25.02-28.20, 32.41-35.00 (i alt ca. 15 min.) </a:t>
            </a:r>
          </a:p>
          <a:p>
            <a:r>
              <a:rPr lang="da-DK" dirty="0"/>
              <a:t>Læg mærke til, hvordan eksperimentet her bekræfter vores teorier. </a:t>
            </a:r>
          </a:p>
          <a:p>
            <a:endParaRPr lang="da-DK" dirty="0"/>
          </a:p>
          <a:p>
            <a:r>
              <a:rPr lang="da-DK" dirty="0"/>
              <a:t>Kognitive skemaer</a:t>
            </a:r>
          </a:p>
          <a:p>
            <a:r>
              <a:rPr lang="da-DK" dirty="0"/>
              <a:t>Glemselskurven</a:t>
            </a:r>
          </a:p>
          <a:p>
            <a:r>
              <a:rPr lang="da-DK" dirty="0"/>
              <a:t>Korttidshukommelse – det magiske syvtal</a:t>
            </a:r>
          </a:p>
          <a:p>
            <a:r>
              <a:rPr lang="da-DK" dirty="0"/>
              <a:t>Langtidshukommelsen</a:t>
            </a:r>
          </a:p>
          <a:p>
            <a:r>
              <a:rPr lang="da-DK" dirty="0"/>
              <a:t>Selektiv opmærksomhed</a:t>
            </a:r>
          </a:p>
          <a:p>
            <a:r>
              <a:rPr lang="da-DK" dirty="0"/>
              <a:t>Frivillig vs. ufrivillig opmærksomhed</a:t>
            </a:r>
            <a:br>
              <a:rPr lang="da-DK" dirty="0"/>
            </a:br>
            <a:r>
              <a:rPr lang="da-DK" dirty="0"/>
              <a:t>Automatiske vs. Kontrollerede processer</a:t>
            </a:r>
          </a:p>
          <a:p>
            <a:r>
              <a:rPr lang="da-DK" dirty="0"/>
              <a:t>Top-</a:t>
            </a:r>
            <a:r>
              <a:rPr lang="da-DK" dirty="0" err="1"/>
              <a:t>down</a:t>
            </a:r>
            <a:r>
              <a:rPr lang="da-DK" dirty="0"/>
              <a:t> vs. </a:t>
            </a:r>
            <a:r>
              <a:rPr lang="da-DK" dirty="0" err="1"/>
              <a:t>Buttom</a:t>
            </a:r>
            <a:r>
              <a:rPr lang="da-DK" dirty="0"/>
              <a:t> up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AF58A36-C579-F70B-6473-41B7D168A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06034-2859-446F-953F-AB081F4DD738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491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1DC2-7887-4F76-9D2F-B3D9C7469D79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C909-3D3C-403B-B666-1D5E54B287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236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1DC2-7887-4F76-9D2F-B3D9C7469D79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C909-3D3C-403B-B666-1D5E54B287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004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1DC2-7887-4F76-9D2F-B3D9C7469D79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C909-3D3C-403B-B666-1D5E54B287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19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1DC2-7887-4F76-9D2F-B3D9C7469D79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C909-3D3C-403B-B666-1D5E54B287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632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1DC2-7887-4F76-9D2F-B3D9C7469D79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C909-3D3C-403B-B666-1D5E54B287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02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1DC2-7887-4F76-9D2F-B3D9C7469D79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C909-3D3C-403B-B666-1D5E54B287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0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1DC2-7887-4F76-9D2F-B3D9C7469D79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C909-3D3C-403B-B666-1D5E54B287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848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1DC2-7887-4F76-9D2F-B3D9C7469D79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C909-3D3C-403B-B666-1D5E54B287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16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1DC2-7887-4F76-9D2F-B3D9C7469D79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C909-3D3C-403B-B666-1D5E54B287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2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1DC2-7887-4F76-9D2F-B3D9C7469D79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C909-3D3C-403B-B666-1D5E54B287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515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1DC2-7887-4F76-9D2F-B3D9C7469D79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C909-3D3C-403B-B666-1D5E54B287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686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1DC2-7887-4F76-9D2F-B3D9C7469D79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CC909-3D3C-403B-B666-1D5E54B287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52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.dk/drtv/se/hjernevask_-kan-du-stole-paa-din-hukommelse_4903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RFMuGBP15U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y do we remember what we remember? - Vox">
            <a:extLst>
              <a:ext uri="{FF2B5EF4-FFF2-40B4-BE49-F238E27FC236}">
                <a16:creationId xmlns:a16="http://schemas.microsoft.com/office/drawing/2014/main" id="{965F9708-3271-ED89-F15A-818AE0DFD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r="32203" b="5938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3F8FF1-6BD0-2AEB-5386-9521CFEF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a-DK" sz="4800" dirty="0"/>
              <a:t>Opsummering fra sidste gang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8AAF448-1311-A798-5AF2-1B1C36B3F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Hvad snakkede vi om sidste gang i lektion 2?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49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7B1A7-2548-2145-16FB-6427A0A13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01D0C-241B-A44B-F7EA-92AF3761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Stroop</a:t>
            </a:r>
            <a:r>
              <a:rPr lang="da-DK" dirty="0"/>
              <a:t>-test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679EAE8-2328-5B7F-D716-1ED03E15D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0" b="12721"/>
          <a:stretch/>
        </p:blipFill>
        <p:spPr bwMode="auto">
          <a:xfrm>
            <a:off x="838199" y="1850922"/>
            <a:ext cx="9080721" cy="406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54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Stroop</a:t>
            </a:r>
            <a:r>
              <a:rPr lang="da-DK" dirty="0"/>
              <a:t>-test</a:t>
            </a:r>
          </a:p>
        </p:txBody>
      </p:sp>
      <p:pic>
        <p:nvPicPr>
          <p:cNvPr id="4" name="Pladsholder til indhold 3" descr="http://psykologiensveje.systime.dk/typo3temp/pics/c0d928f9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22428"/>
            <a:ext cx="10515600" cy="39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666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42AB4-C647-20FC-4516-797BBAAA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019940" cy="897375"/>
          </a:xfrm>
        </p:spPr>
        <p:txBody>
          <a:bodyPr anchor="b">
            <a:normAutofit/>
          </a:bodyPr>
          <a:lstStyle/>
          <a:p>
            <a:r>
              <a:rPr lang="da-DK" sz="5400" dirty="0"/>
              <a:t>Læs i makkerpar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24E8AD-C60C-C0AB-A8F2-D5D74EF77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39702"/>
            <a:ext cx="4671622" cy="51929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1600" b="1" dirty="0"/>
              <a:t>Læs først s. 175-182.</a:t>
            </a:r>
          </a:p>
          <a:p>
            <a:pPr marL="0" indent="0">
              <a:buNone/>
            </a:pPr>
            <a:endParaRPr lang="da-DK" sz="1600" b="1" dirty="0"/>
          </a:p>
          <a:p>
            <a:pPr marL="457200" indent="-457200">
              <a:buFont typeface="+mj-lt"/>
              <a:buAutoNum type="arabicPeriod"/>
            </a:pPr>
            <a:r>
              <a:rPr lang="da-DK" sz="1600" dirty="0"/>
              <a:t>Hvad viste mordgåde-filmen om vores opmærksomhed?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600" dirty="0"/>
              <a:t>Hvad er forskellen på frivillig og ufrivillig opmærksomhed? Giv eksempler på, hvordan vores opmærksomhed kan styres ufrivilligt af indre og ydre faktorer.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600" dirty="0"/>
              <a:t>Hvad er forskellen på automatiske og kontrollerede processer?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600" dirty="0"/>
              <a:t>Hvad er cocktaileffekten? Giv eksempler herpå.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600" dirty="0"/>
              <a:t>Hvad vil det sige, at vi har en opmærksomhed, der er selektiv?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600" dirty="0"/>
              <a:t>Hvad bliver vi ufrivilligt opmærksomme på?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600" dirty="0"/>
              <a:t>Hvornår retter vi bevidst og frivilligt vores opmærksom mod noget? Kan vi være opmærksomme på flere ting på en gang?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600" dirty="0"/>
              <a:t>Hvornår benytter vi os typisk af top </a:t>
            </a:r>
            <a:r>
              <a:rPr lang="da-DK" sz="1600" dirty="0" err="1"/>
              <a:t>down</a:t>
            </a:r>
            <a:r>
              <a:rPr lang="da-DK" sz="1600" dirty="0"/>
              <a:t>-processer?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600" dirty="0"/>
              <a:t>Hvornår benytter vi os typisk af </a:t>
            </a:r>
            <a:r>
              <a:rPr lang="da-DK" sz="1600" dirty="0" err="1"/>
              <a:t>bottom</a:t>
            </a:r>
            <a:r>
              <a:rPr lang="da-DK" sz="1600" dirty="0"/>
              <a:t> up-processer?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600" dirty="0"/>
              <a:t>Giv eksempler på forskellige stereotype opfattelser af bestemte grupper (nationalitet, etnisk gruppe, køn, social gruppe, ungdomsgruppe, m.m.).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1600" dirty="0"/>
              <a:t>Diskutér, om I selv har stereotype opfattelser af andre?</a:t>
            </a:r>
          </a:p>
        </p:txBody>
      </p:sp>
      <p:pic>
        <p:nvPicPr>
          <p:cNvPr id="1026" name="Picture 2" descr="Ole Schultz Larsen: Psykologiens veje">
            <a:extLst>
              <a:ext uri="{FF2B5EF4-FFF2-40B4-BE49-F238E27FC236}">
                <a16:creationId xmlns:a16="http://schemas.microsoft.com/office/drawing/2014/main" id="{0153E77D-F125-05F4-9485-FD864E192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5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AE3CD-B93D-4FD3-FC6A-DC67B3FAE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4632F-A2B5-BE3F-A2F2-6AC7DDDD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325369"/>
            <a:ext cx="5725885" cy="897375"/>
          </a:xfrm>
        </p:spPr>
        <p:txBody>
          <a:bodyPr anchor="b">
            <a:noAutofit/>
          </a:bodyPr>
          <a:lstStyle/>
          <a:p>
            <a:r>
              <a:rPr lang="da-DK" sz="3400" dirty="0"/>
              <a:t>Opmærksomhed &amp; perception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146C35-55AD-AA76-3DDB-77630362B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39702"/>
            <a:ext cx="4671622" cy="5192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b="1" dirty="0"/>
              <a:t>s. 175-182.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1. Hvad viste mordgåde-filmen om vores opmærksomhed?</a:t>
            </a:r>
          </a:p>
          <a:p>
            <a:pPr marL="457200" indent="-457200">
              <a:buFont typeface="+mj-lt"/>
              <a:buAutoNum type="arabicPeriod"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At vi kan overse meget vigtige informationer, fordi vores opmærksomhed er </a:t>
            </a:r>
            <a:r>
              <a:rPr lang="da-DK" sz="1600" b="1" dirty="0"/>
              <a:t>selektiv</a:t>
            </a:r>
            <a:r>
              <a:rPr lang="da-DK" sz="1600" dirty="0"/>
              <a:t>. </a:t>
            </a:r>
          </a:p>
          <a:p>
            <a:pPr marL="0" indent="0">
              <a:buNone/>
            </a:pPr>
            <a:r>
              <a:rPr lang="da-DK" sz="1600" dirty="0"/>
              <a:t>Vi fokuserer på bestemte ting i situationen (f.eks. en person eller et våben), og så risikerer vi at ignorere eller forvrænge andre detaljer. </a:t>
            </a:r>
          </a:p>
        </p:txBody>
      </p:sp>
      <p:pic>
        <p:nvPicPr>
          <p:cNvPr id="1026" name="Picture 2" descr="Ole Schultz Larsen: Psykologiens veje">
            <a:extLst>
              <a:ext uri="{FF2B5EF4-FFF2-40B4-BE49-F238E27FC236}">
                <a16:creationId xmlns:a16="http://schemas.microsoft.com/office/drawing/2014/main" id="{D6DB3381-B6D9-2BFB-8313-C2FF05664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EE16B-D64D-AAA5-EA34-71D7689E7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B0B0E-F5D3-CC84-18B7-5E4BDCC2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325369"/>
            <a:ext cx="5725885" cy="897375"/>
          </a:xfrm>
        </p:spPr>
        <p:txBody>
          <a:bodyPr anchor="b">
            <a:noAutofit/>
          </a:bodyPr>
          <a:lstStyle/>
          <a:p>
            <a:r>
              <a:rPr lang="da-DK" sz="3400" dirty="0"/>
              <a:t>Opmærksomhed &amp; perception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DB45CE-5C3C-4FF8-637E-82AEE063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339702"/>
            <a:ext cx="4791891" cy="51929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600" b="1" dirty="0"/>
              <a:t>s. 175-182.</a:t>
            </a:r>
          </a:p>
          <a:p>
            <a:pPr marL="0" indent="0">
              <a:buNone/>
            </a:pPr>
            <a:endParaRPr lang="da-DK" sz="1600" b="1" dirty="0"/>
          </a:p>
          <a:p>
            <a:pPr marL="0" indent="0">
              <a:buNone/>
            </a:pPr>
            <a:r>
              <a:rPr lang="da-DK" sz="1600" dirty="0"/>
              <a:t>2. Hvad er forskellen på frivillig og ufrivillig opmærksomhed? Giv eksempler på, hvordan vores opmærksomhed kan styres ufrivilligt af indre og ydre faktorer.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b="1" dirty="0"/>
              <a:t>Frivillig</a:t>
            </a:r>
            <a:r>
              <a:rPr lang="da-DK" sz="1600" dirty="0"/>
              <a:t> opmærksomhed: Når vi bevidst vælger at koncentrere os om noget, fx at følge med i en undervisningstime, at læse en tekst eller at fokusere på at lære en ny færdighed.</a:t>
            </a:r>
          </a:p>
          <a:p>
            <a:pPr marL="0" indent="0">
              <a:buNone/>
            </a:pPr>
            <a:r>
              <a:rPr lang="da-DK" sz="1600" b="1" dirty="0"/>
              <a:t>Ufrivillig</a:t>
            </a:r>
            <a:r>
              <a:rPr lang="da-DK" sz="1600" dirty="0"/>
              <a:t> opmærksomhed: Når noget fanger vores opmærksomhed uden, at vi selv vælger det.</a:t>
            </a:r>
          </a:p>
          <a:p>
            <a:pPr marL="0" indent="0">
              <a:buNone/>
            </a:pPr>
            <a:r>
              <a:rPr lang="da-DK" sz="1600" i="1" dirty="0"/>
              <a:t>Eksempler:</a:t>
            </a:r>
          </a:p>
          <a:p>
            <a:pPr marL="0" indent="0">
              <a:buNone/>
            </a:pPr>
            <a:r>
              <a:rPr lang="da-DK" sz="1600" b="1" dirty="0"/>
              <a:t>Ydre</a:t>
            </a:r>
            <a:r>
              <a:rPr lang="da-DK" sz="1600" dirty="0"/>
              <a:t> faktorer: En høj lyd i et stille rum, et blinkende lys i mørke, en person der skiller sig ud i en gruppe.</a:t>
            </a:r>
          </a:p>
          <a:p>
            <a:pPr marL="0" indent="0">
              <a:buNone/>
            </a:pPr>
            <a:r>
              <a:rPr lang="da-DK" sz="1600" b="1" dirty="0"/>
              <a:t>Indre</a:t>
            </a:r>
            <a:r>
              <a:rPr lang="da-DK" sz="1600" dirty="0"/>
              <a:t> faktorer: Hvis man er sulten, lægger man mærke til mad; hvis man er forelsket, bemærker man let kærlige par; hvis man er trist, får man lettere øje på ting, der understøtter følelsen.</a:t>
            </a:r>
          </a:p>
          <a:p>
            <a:pPr marL="0" indent="0">
              <a:buNone/>
            </a:pPr>
            <a:endParaRPr lang="da-DK" sz="1600" dirty="0"/>
          </a:p>
        </p:txBody>
      </p:sp>
      <p:pic>
        <p:nvPicPr>
          <p:cNvPr id="1026" name="Picture 2" descr="Ole Schultz Larsen: Psykologiens veje">
            <a:extLst>
              <a:ext uri="{FF2B5EF4-FFF2-40B4-BE49-F238E27FC236}">
                <a16:creationId xmlns:a16="http://schemas.microsoft.com/office/drawing/2014/main" id="{C6926744-474E-F9F5-CD65-74C4B8F0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F58B2-99B3-E835-D750-CC5A15A5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04A71-9384-8112-EAD9-30A83499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325369"/>
            <a:ext cx="5725885" cy="897375"/>
          </a:xfrm>
        </p:spPr>
        <p:txBody>
          <a:bodyPr anchor="b">
            <a:noAutofit/>
          </a:bodyPr>
          <a:lstStyle/>
          <a:p>
            <a:r>
              <a:rPr lang="da-DK" sz="3400" dirty="0"/>
              <a:t>Opmærksomhed &amp; perception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2FBAE5-6BF1-6740-BD5B-26417DB72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339702"/>
            <a:ext cx="4791891" cy="5192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b="1" dirty="0"/>
              <a:t>s. 175-182.</a:t>
            </a:r>
          </a:p>
          <a:p>
            <a:pPr marL="0" indent="0">
              <a:buNone/>
            </a:pPr>
            <a:endParaRPr lang="da-DK" sz="1600" b="1" dirty="0"/>
          </a:p>
          <a:p>
            <a:pPr marL="0" indent="0">
              <a:buNone/>
            </a:pPr>
            <a:r>
              <a:rPr lang="da-DK" sz="1600" dirty="0"/>
              <a:t>3. Hvad er forskellen på automatiske og kontrollerede processer?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b="1" dirty="0"/>
              <a:t>Automatiske processer</a:t>
            </a:r>
            <a:r>
              <a:rPr lang="da-DK" sz="1600" dirty="0"/>
              <a:t>: Foregår næsten uden opmærksomhed, fordi vi har øvet dem mange gange. </a:t>
            </a:r>
          </a:p>
          <a:p>
            <a:pPr marL="0" indent="0">
              <a:buNone/>
            </a:pPr>
            <a:r>
              <a:rPr lang="da-DK" sz="1600" dirty="0"/>
              <a:t>Fx at cykle, køre bil eller binde snørebånd.</a:t>
            </a:r>
          </a:p>
          <a:p>
            <a:pPr marL="0" indent="0">
              <a:buNone/>
            </a:pPr>
            <a:r>
              <a:rPr lang="da-DK" sz="1600" b="1" dirty="0"/>
              <a:t>Kontrollerede processer</a:t>
            </a:r>
            <a:r>
              <a:rPr lang="da-DK" sz="1600" dirty="0"/>
              <a:t>: Kræver fuld koncentration og bevidst opmærksomhed, især når vi lærer noget nyt eller møder noget ukendt. </a:t>
            </a:r>
          </a:p>
          <a:p>
            <a:pPr marL="0" indent="0">
              <a:buNone/>
            </a:pPr>
            <a:r>
              <a:rPr lang="da-DK" sz="1600" dirty="0"/>
              <a:t>Fx at lære at spille et nyt instrument, forstå en svær tekst eller finde vej i en ny by.</a:t>
            </a:r>
          </a:p>
          <a:p>
            <a:pPr marL="0" indent="0">
              <a:buNone/>
            </a:pPr>
            <a:endParaRPr lang="da-DK" sz="1600" dirty="0"/>
          </a:p>
        </p:txBody>
      </p:sp>
      <p:pic>
        <p:nvPicPr>
          <p:cNvPr id="1026" name="Picture 2" descr="Ole Schultz Larsen: Psykologiens veje">
            <a:extLst>
              <a:ext uri="{FF2B5EF4-FFF2-40B4-BE49-F238E27FC236}">
                <a16:creationId xmlns:a16="http://schemas.microsoft.com/office/drawing/2014/main" id="{488D41A4-B590-DE14-1503-FDFF5C756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0D4C3-A925-190A-6B9D-2BF07A9EE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D8C28-0D8C-E77A-A84A-1CED68A9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325369"/>
            <a:ext cx="5725885" cy="897375"/>
          </a:xfrm>
        </p:spPr>
        <p:txBody>
          <a:bodyPr anchor="b">
            <a:noAutofit/>
          </a:bodyPr>
          <a:lstStyle/>
          <a:p>
            <a:r>
              <a:rPr lang="da-DK" sz="3400" dirty="0"/>
              <a:t>Opmærksomhed &amp; perception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31852C-DD7E-5878-68F2-7C2D8CAF4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339702"/>
            <a:ext cx="4791891" cy="5192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b="1" dirty="0"/>
              <a:t>s. 175-182.</a:t>
            </a:r>
          </a:p>
          <a:p>
            <a:pPr marL="0" indent="0">
              <a:buNone/>
            </a:pPr>
            <a:endParaRPr lang="da-DK" sz="1600" b="1" dirty="0"/>
          </a:p>
          <a:p>
            <a:pPr marL="0" indent="0">
              <a:buNone/>
            </a:pPr>
            <a:r>
              <a:rPr lang="da-DK" sz="1600" dirty="0"/>
              <a:t>4. Hvad vil det sige, at vi har en opmærksomhed, der er selektiv?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Det betyder, at vi kun kan fokusere på </a:t>
            </a:r>
            <a:r>
              <a:rPr lang="da-DK" sz="1600" b="1" dirty="0"/>
              <a:t>få ting </a:t>
            </a:r>
            <a:r>
              <a:rPr lang="da-DK" sz="1600" dirty="0"/>
              <a:t>ad gangen, og at vi hele tiden vælger (ofte ubevidst), hvad vi vil være opmærksomme på, og hvad vi vil overse. </a:t>
            </a:r>
          </a:p>
          <a:p>
            <a:pPr marL="0" indent="0">
              <a:buNone/>
            </a:pPr>
            <a:r>
              <a:rPr lang="da-DK" sz="1600" dirty="0"/>
              <a:t>Vi gør noget til figur (forgrund), mens alt andet bliver baggrund (gestaltlovene).</a:t>
            </a:r>
          </a:p>
        </p:txBody>
      </p:sp>
      <p:pic>
        <p:nvPicPr>
          <p:cNvPr id="1026" name="Picture 2" descr="Ole Schultz Larsen: Psykologiens veje">
            <a:extLst>
              <a:ext uri="{FF2B5EF4-FFF2-40B4-BE49-F238E27FC236}">
                <a16:creationId xmlns:a16="http://schemas.microsoft.com/office/drawing/2014/main" id="{C0FC73F8-4DDC-4283-75F6-0C14B3176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249DD-831D-D094-1543-4BB15F1AD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30A8C-E2D9-2A6A-306A-F09D7966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325369"/>
            <a:ext cx="5725885" cy="897375"/>
          </a:xfrm>
        </p:spPr>
        <p:txBody>
          <a:bodyPr anchor="b">
            <a:noAutofit/>
          </a:bodyPr>
          <a:lstStyle/>
          <a:p>
            <a:r>
              <a:rPr lang="da-DK" sz="3400" dirty="0"/>
              <a:t>Opmærksomhed &amp; perception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A49FA5-0A53-58F2-04EC-4EA2A4C0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339702"/>
            <a:ext cx="4791891" cy="5192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b="1" dirty="0"/>
              <a:t>s. 175-182.</a:t>
            </a:r>
          </a:p>
          <a:p>
            <a:pPr marL="0" indent="0">
              <a:buNone/>
            </a:pPr>
            <a:endParaRPr lang="da-DK" sz="1600" b="1" dirty="0"/>
          </a:p>
          <a:p>
            <a:pPr marL="0" indent="0">
              <a:buNone/>
            </a:pPr>
            <a:r>
              <a:rPr lang="da-DK" sz="1600" dirty="0"/>
              <a:t>5. Hvad bliver vi ufrivilligt opmærksomme på?</a:t>
            </a:r>
          </a:p>
          <a:p>
            <a:pPr marL="0" indent="0">
              <a:buNone/>
            </a:pPr>
            <a:endParaRPr lang="da-DK" sz="1600" dirty="0"/>
          </a:p>
          <a:p>
            <a:r>
              <a:rPr lang="da-DK" sz="1600" dirty="0"/>
              <a:t>Pludselige ændringer (fx en dør der smækker).</a:t>
            </a:r>
          </a:p>
          <a:p>
            <a:r>
              <a:rPr lang="da-DK" sz="1600" dirty="0"/>
              <a:t>Ting, der skiller sig ud fra omgivelserne (fx en rød jakke i en sort-hvid forsamling).</a:t>
            </a:r>
          </a:p>
          <a:p>
            <a:r>
              <a:rPr lang="da-DK" sz="1600" dirty="0"/>
              <a:t>Ting, der er usædvanlige eller overraskende.</a:t>
            </a:r>
          </a:p>
          <a:p>
            <a:r>
              <a:rPr lang="da-DK" sz="1600" dirty="0"/>
              <a:t>Sanseindtryk, der har særlig personlig betydning (fx sit eget navn, et barn der græder, når man selv er forælder).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da-DK" sz="1600" dirty="0"/>
          </a:p>
        </p:txBody>
      </p:sp>
      <p:pic>
        <p:nvPicPr>
          <p:cNvPr id="1026" name="Picture 2" descr="Ole Schultz Larsen: Psykologiens veje">
            <a:extLst>
              <a:ext uri="{FF2B5EF4-FFF2-40B4-BE49-F238E27FC236}">
                <a16:creationId xmlns:a16="http://schemas.microsoft.com/office/drawing/2014/main" id="{618A0B7D-0040-8137-D86A-FADB855D3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972FC-762A-38F5-EB0B-55775D21C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4B992-3CB3-0787-1947-DFD62EFB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325369"/>
            <a:ext cx="5725885" cy="897375"/>
          </a:xfrm>
        </p:spPr>
        <p:txBody>
          <a:bodyPr anchor="b">
            <a:noAutofit/>
          </a:bodyPr>
          <a:lstStyle/>
          <a:p>
            <a:r>
              <a:rPr lang="da-DK" sz="3400" dirty="0"/>
              <a:t>Opmærksomhed &amp; perception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DE2DDD-EAC1-C6DE-EEB5-7CBA17132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339702"/>
            <a:ext cx="4791891" cy="5192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b="1" dirty="0"/>
              <a:t>s. 175-182.</a:t>
            </a:r>
          </a:p>
          <a:p>
            <a:pPr marL="0" indent="0">
              <a:buNone/>
            </a:pPr>
            <a:endParaRPr lang="da-DK" sz="1600" b="1" dirty="0"/>
          </a:p>
          <a:p>
            <a:pPr marL="0" indent="0">
              <a:buNone/>
            </a:pPr>
            <a:r>
              <a:rPr lang="da-DK" sz="1600" dirty="0"/>
              <a:t>6. Hvornår retter vi bevidst og frivilligt vores opmærksom mod noget? Kan vi være opmærksomme på flere ting på en gang?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Vi retter frivillig opmærksomhed mod noget, når vi </a:t>
            </a:r>
            <a:r>
              <a:rPr lang="da-DK" sz="1600" b="1" dirty="0"/>
              <a:t>har brug for</a:t>
            </a:r>
            <a:r>
              <a:rPr lang="da-DK" sz="1600" dirty="0"/>
              <a:t> at lære, huske eller forstå noget nyt, eller når vi står over for en udfordring, der kræver </a:t>
            </a:r>
            <a:r>
              <a:rPr lang="da-DK" sz="1600" b="1" dirty="0"/>
              <a:t>koncentration.</a:t>
            </a:r>
          </a:p>
          <a:p>
            <a:pPr marL="0" indent="0">
              <a:buNone/>
            </a:pPr>
            <a:r>
              <a:rPr lang="da-DK" sz="1600" dirty="0"/>
              <a:t>Vi kan godt være opmærksomme på flere ting samtidig, men kun hvis nogle af dem er </a:t>
            </a:r>
            <a:r>
              <a:rPr lang="da-DK" sz="1600" b="1" dirty="0"/>
              <a:t>automatiserede</a:t>
            </a:r>
            <a:r>
              <a:rPr lang="da-DK" sz="1600" dirty="0"/>
              <a:t> (fx at gå og tale). </a:t>
            </a:r>
          </a:p>
          <a:p>
            <a:pPr marL="0" indent="0">
              <a:buNone/>
            </a:pPr>
            <a:r>
              <a:rPr lang="da-DK" sz="1600" dirty="0"/>
              <a:t>To ting, der begge kræver koncentration, kan vi ikke fokusere på samtidig – præstationen falder.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da-DK" sz="1600" dirty="0"/>
          </a:p>
        </p:txBody>
      </p:sp>
      <p:pic>
        <p:nvPicPr>
          <p:cNvPr id="1026" name="Picture 2" descr="Ole Schultz Larsen: Psykologiens veje">
            <a:extLst>
              <a:ext uri="{FF2B5EF4-FFF2-40B4-BE49-F238E27FC236}">
                <a16:creationId xmlns:a16="http://schemas.microsoft.com/office/drawing/2014/main" id="{C4FEC73E-7F10-790D-DB8F-0AFE0357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3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D0FA0-EFA8-29CA-27DE-8158971B3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048C8-4574-82C0-36E9-2FDE7701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325369"/>
            <a:ext cx="5725885" cy="897375"/>
          </a:xfrm>
        </p:spPr>
        <p:txBody>
          <a:bodyPr anchor="b">
            <a:noAutofit/>
          </a:bodyPr>
          <a:lstStyle/>
          <a:p>
            <a:r>
              <a:rPr lang="da-DK" sz="3400" dirty="0"/>
              <a:t>Opmærksomhed &amp; perception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40A179-4885-01E1-7CF7-0F0E5205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339702"/>
            <a:ext cx="4791891" cy="5192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b="1" dirty="0"/>
              <a:t>s. 175-182.</a:t>
            </a:r>
          </a:p>
          <a:p>
            <a:pPr marL="0" indent="0">
              <a:buNone/>
            </a:pPr>
            <a:endParaRPr lang="da-DK" sz="1600" b="1" dirty="0"/>
          </a:p>
          <a:p>
            <a:pPr marL="0" indent="0">
              <a:buNone/>
            </a:pPr>
            <a:r>
              <a:rPr lang="da-DK" sz="1600" dirty="0"/>
              <a:t>7. Hvornår benytter vi os typisk af top </a:t>
            </a:r>
            <a:r>
              <a:rPr lang="da-DK" sz="1600" dirty="0" err="1"/>
              <a:t>down</a:t>
            </a:r>
            <a:r>
              <a:rPr lang="da-DK" sz="1600" dirty="0"/>
              <a:t>-processer?</a:t>
            </a:r>
          </a:p>
          <a:p>
            <a:pPr marL="0" indent="0">
              <a:buNone/>
            </a:pPr>
            <a:endParaRPr lang="da-DK" sz="1600" dirty="0"/>
          </a:p>
          <a:p>
            <a:r>
              <a:rPr lang="da-DK" sz="1600" dirty="0"/>
              <a:t>Når vi bruger vores </a:t>
            </a:r>
            <a:r>
              <a:rPr lang="da-DK" sz="1600" b="1" dirty="0"/>
              <a:t>erfaringer</a:t>
            </a:r>
            <a:r>
              <a:rPr lang="da-DK" sz="1600" dirty="0"/>
              <a:t>, forventninger og viden til at forstå sanseindtryk.</a:t>
            </a:r>
          </a:p>
          <a:p>
            <a:r>
              <a:rPr lang="da-DK" sz="1600" dirty="0"/>
              <a:t>Når informationerne udefra er uklare eller mangelfulde (fx i tåge, når vi skimter en tekst, eller når vi hører en utydelig lyd).</a:t>
            </a:r>
          </a:p>
          <a:p>
            <a:r>
              <a:rPr lang="da-DK" sz="1600" dirty="0"/>
              <a:t>Når vi læser hurtigt og gætter betydningen ud fra sammenhængen.</a:t>
            </a:r>
          </a:p>
          <a:p>
            <a:r>
              <a:rPr lang="da-DK" sz="1600" dirty="0"/>
              <a:t>Når vi </a:t>
            </a:r>
            <a:r>
              <a:rPr lang="da-DK" sz="1600" b="1" dirty="0"/>
              <a:t>tolker</a:t>
            </a:r>
            <a:r>
              <a:rPr lang="da-DK" sz="1600" dirty="0"/>
              <a:t> situationer ud fra stereotype forestillinger.</a:t>
            </a:r>
          </a:p>
          <a:p>
            <a:pPr marL="0" indent="0">
              <a:buNone/>
            </a:pPr>
            <a:endParaRPr lang="da-DK" sz="1600" dirty="0"/>
          </a:p>
        </p:txBody>
      </p:sp>
      <p:pic>
        <p:nvPicPr>
          <p:cNvPr id="1026" name="Picture 2" descr="Ole Schultz Larsen: Psykologiens veje">
            <a:extLst>
              <a:ext uri="{FF2B5EF4-FFF2-40B4-BE49-F238E27FC236}">
                <a16:creationId xmlns:a16="http://schemas.microsoft.com/office/drawing/2014/main" id="{5B13D01F-BF8C-4F86-9828-6E0E0D63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56D450-3CDF-EDF5-EC4F-E5A8C80D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da-DK" sz="3700"/>
              <a:t>Hukommelsestest 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A5FAF4-45EB-2D7B-EA57-BA3690B6F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3381"/>
            <a:ext cx="4773459" cy="3553581"/>
          </a:xfrm>
        </p:spPr>
        <p:txBody>
          <a:bodyPr>
            <a:normAutofit/>
          </a:bodyPr>
          <a:lstStyle/>
          <a:p>
            <a:r>
              <a:rPr lang="da-DK" sz="2000" dirty="0"/>
              <a:t>Hvor mange ord kan I huske efter 10 min?</a:t>
            </a:r>
            <a:endParaRPr lang="da-DK" sz="2000" dirty="0">
              <a:sym typeface="Wingdings" panose="05000000000000000000" pitchFamily="2" charset="2"/>
            </a:endParaRPr>
          </a:p>
          <a:p>
            <a:endParaRPr lang="da-DK" sz="2000" dirty="0"/>
          </a:p>
        </p:txBody>
      </p:sp>
      <p:pic>
        <p:nvPicPr>
          <p:cNvPr id="5" name="Billede 4" descr="Et billede, der indeholder tekst, skærmbillede&#10;&#10;Automatisk genereret beskrivelse">
            <a:extLst>
              <a:ext uri="{FF2B5EF4-FFF2-40B4-BE49-F238E27FC236}">
                <a16:creationId xmlns:a16="http://schemas.microsoft.com/office/drawing/2014/main" id="{21CE3F5C-0008-2FF1-F0E3-ECA896E37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204" r="3059" b="5376"/>
          <a:stretch/>
        </p:blipFill>
        <p:spPr>
          <a:xfrm>
            <a:off x="7603298" y="88073"/>
            <a:ext cx="3156559" cy="67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5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76E0F-4AB4-A6B3-6951-99974B67A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A1DEF-5FDA-2DA0-ED7C-995816B6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325369"/>
            <a:ext cx="5725885" cy="897375"/>
          </a:xfrm>
        </p:spPr>
        <p:txBody>
          <a:bodyPr anchor="b">
            <a:noAutofit/>
          </a:bodyPr>
          <a:lstStyle/>
          <a:p>
            <a:r>
              <a:rPr lang="da-DK" sz="3400" dirty="0"/>
              <a:t>Opmærksomhed &amp; perception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9895E-DCBB-E1BF-4E60-FE3BAC181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339702"/>
            <a:ext cx="4791891" cy="5192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b="1" dirty="0"/>
              <a:t>s. 175-182.</a:t>
            </a:r>
          </a:p>
          <a:p>
            <a:pPr marL="0" indent="0">
              <a:buNone/>
            </a:pPr>
            <a:endParaRPr lang="da-DK" sz="1600" b="1" dirty="0"/>
          </a:p>
          <a:p>
            <a:pPr marL="0" indent="0">
              <a:buNone/>
            </a:pPr>
            <a:r>
              <a:rPr lang="da-DK" sz="1600" dirty="0"/>
              <a:t>8. Hvornår benytter vi os typisk af </a:t>
            </a:r>
            <a:r>
              <a:rPr lang="da-DK" sz="1600" dirty="0" err="1"/>
              <a:t>bottom</a:t>
            </a:r>
            <a:r>
              <a:rPr lang="da-DK" sz="1600" dirty="0"/>
              <a:t> up-processer?</a:t>
            </a:r>
          </a:p>
          <a:p>
            <a:pPr marL="0" indent="0">
              <a:buNone/>
            </a:pPr>
            <a:endParaRPr lang="da-DK" sz="1600" dirty="0"/>
          </a:p>
          <a:p>
            <a:r>
              <a:rPr lang="da-DK" sz="1600" dirty="0"/>
              <a:t>Når vi står over for noget helt </a:t>
            </a:r>
            <a:r>
              <a:rPr lang="da-DK" sz="1600" b="1" dirty="0"/>
              <a:t>nyt</a:t>
            </a:r>
            <a:r>
              <a:rPr lang="da-DK" sz="1600" dirty="0"/>
              <a:t>, vi ikke kender.</a:t>
            </a:r>
          </a:p>
          <a:p>
            <a:r>
              <a:rPr lang="da-DK" sz="1600" dirty="0"/>
              <a:t>Når vi møder klare, entydige sanseindtryk, som vi ikke kan fortolke ud fra erfaring alene. Fx at smage en ny, eksotisk frugt, eller spille et helt nyt computerspil.</a:t>
            </a:r>
          </a:p>
          <a:p>
            <a:r>
              <a:rPr lang="da-DK" sz="1600" dirty="0"/>
              <a:t>Når vi er i situationer, hvor vi er nødt til at være meget opmærksomme på detaljerne (fx at læse en svær tekst, som vi ikke kender, eller at lære et nyt sprog).</a:t>
            </a:r>
          </a:p>
          <a:p>
            <a:pPr marL="0" indent="0">
              <a:buNone/>
            </a:pPr>
            <a:endParaRPr lang="da-DK" sz="1600" dirty="0"/>
          </a:p>
        </p:txBody>
      </p:sp>
      <p:pic>
        <p:nvPicPr>
          <p:cNvPr id="1026" name="Picture 2" descr="Ole Schultz Larsen: Psykologiens veje">
            <a:extLst>
              <a:ext uri="{FF2B5EF4-FFF2-40B4-BE49-F238E27FC236}">
                <a16:creationId xmlns:a16="http://schemas.microsoft.com/office/drawing/2014/main" id="{176186C5-3638-67BE-B3BD-37D7B48E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EC88FA-ABFC-19B0-64C9-49C907579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8" r="1955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C8DF50-9129-EE06-1791-1D595C34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508" y="382255"/>
            <a:ext cx="3445765" cy="184651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/>
              <a:t>Hjernevask</a:t>
            </a:r>
            <a:r>
              <a:rPr lang="en-US" dirty="0"/>
              <a:t> </a:t>
            </a:r>
            <a:r>
              <a:rPr lang="en-US" sz="3600" i="1" dirty="0"/>
              <a:t>Kan du stole </a:t>
            </a:r>
            <a:r>
              <a:rPr lang="en-US" sz="3600" i="1" dirty="0" err="1"/>
              <a:t>på</a:t>
            </a:r>
            <a:r>
              <a:rPr lang="en-US" sz="3600" i="1" dirty="0"/>
              <a:t> din </a:t>
            </a:r>
            <a:r>
              <a:rPr lang="en-US" sz="3600" i="1" dirty="0" err="1"/>
              <a:t>hukommelse</a:t>
            </a:r>
            <a:r>
              <a:rPr lang="en-US" sz="3600" i="1" dirty="0"/>
              <a:t>?</a:t>
            </a:r>
            <a:endParaRPr lang="en-US" i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DFA36E-1C40-692A-93DB-B79B016CC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294" y="5162613"/>
            <a:ext cx="344576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4"/>
              </a:rPr>
              <a:t>https://www.dr.dk/drtv/se/hjernevask_-kan-du-stole-paa-din-hukommelse_49032</a:t>
            </a:r>
            <a:r>
              <a:rPr lang="en-US" sz="1400" dirty="0"/>
              <a:t>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0F63975-4D27-49A9-A499-A5541C505911}"/>
              </a:ext>
            </a:extLst>
          </p:cNvPr>
          <p:cNvSpPr txBox="1"/>
          <p:nvPr/>
        </p:nvSpPr>
        <p:spPr>
          <a:xfrm>
            <a:off x="8652294" y="2906255"/>
            <a:ext cx="266603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/>
              <a:t>06.00-7.58</a:t>
            </a:r>
          </a:p>
          <a:p>
            <a:r>
              <a:rPr lang="da-DK" sz="1400" dirty="0"/>
              <a:t>09.50-13.37</a:t>
            </a:r>
          </a:p>
          <a:p>
            <a:r>
              <a:rPr lang="da-DK" sz="1400" dirty="0"/>
              <a:t>17.25-21.00</a:t>
            </a:r>
          </a:p>
          <a:p>
            <a:r>
              <a:rPr lang="da-DK" sz="1400" dirty="0"/>
              <a:t>25.02-28.20</a:t>
            </a:r>
          </a:p>
          <a:p>
            <a:r>
              <a:rPr lang="da-DK" sz="1400" dirty="0"/>
              <a:t>32.41-35.00 (i alt ca. 15 min.)</a:t>
            </a:r>
          </a:p>
          <a:p>
            <a:r>
              <a:rPr lang="da-DK" sz="1400" dirty="0"/>
              <a:t> </a:t>
            </a:r>
          </a:p>
          <a:p>
            <a:r>
              <a:rPr lang="da-DK" sz="1400" dirty="0"/>
              <a:t>Læg mærke til, hvordan eksperimentet her bekræfter vores teorier. </a:t>
            </a:r>
          </a:p>
        </p:txBody>
      </p:sp>
    </p:spTree>
    <p:extLst>
      <p:ext uri="{BB962C8B-B14F-4D97-AF65-F5344CB8AC3E}">
        <p14:creationId xmlns:p14="http://schemas.microsoft.com/office/powerpoint/2010/main" val="3787902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806862-AD10-D023-D37A-F8DC5ABFB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Billede 3" descr="Et billede, der indeholder person, Ansigt, tøj, smil&#10;&#10;Automatisk genereret beskrivelse">
            <a:extLst>
              <a:ext uri="{FF2B5EF4-FFF2-40B4-BE49-F238E27FC236}">
                <a16:creationId xmlns:a16="http://schemas.microsoft.com/office/drawing/2014/main" id="{4C892C4B-F4E4-4A90-F07C-5FFC99FFF4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41" r="8672"/>
          <a:stretch>
            <a:fillRect/>
          </a:stretch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42302B6-92B9-2FDB-748C-88B8EF4F71FC}"/>
              </a:ext>
            </a:extLst>
          </p:cNvPr>
          <p:cNvSpPr txBox="1"/>
          <p:nvPr/>
        </p:nvSpPr>
        <p:spPr>
          <a:xfrm>
            <a:off x="7607860" y="1698171"/>
            <a:ext cx="4678443" cy="5159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1600" b="1" dirty="0"/>
              <a:t>Hvordan kan eksperimentet bekræfte vores teorier?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/>
              <a:t>Kognitive skemaer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/>
              <a:t>Glemselskurven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/>
              <a:t>Korttidshukommelse – det magiske syvtal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/>
              <a:t>Langtidshukommelsen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/>
              <a:t>Selektiv opmærksomhed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/>
              <a:t>Frivillig vs. ufrivillig opmærksomhed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/>
              <a:t>Automatiske vs. kontrollerede processer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/>
              <a:t>Top-</a:t>
            </a:r>
            <a:r>
              <a:rPr lang="da-DK" sz="1600" dirty="0" err="1"/>
              <a:t>down</a:t>
            </a:r>
            <a:r>
              <a:rPr lang="da-DK" sz="1600" dirty="0"/>
              <a:t> vs. </a:t>
            </a:r>
            <a:r>
              <a:rPr lang="da-DK" sz="1600" dirty="0" err="1"/>
              <a:t>bottom</a:t>
            </a:r>
            <a:r>
              <a:rPr lang="da-DK" sz="1600" dirty="0"/>
              <a:t>-up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/>
              <a:t>Stereotyper</a:t>
            </a:r>
          </a:p>
        </p:txBody>
      </p:sp>
    </p:spTree>
    <p:extLst>
      <p:ext uri="{BB962C8B-B14F-4D97-AF65-F5344CB8AC3E}">
        <p14:creationId xmlns:p14="http://schemas.microsoft.com/office/powerpoint/2010/main" val="243814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A383B9-83C4-BC55-E4BE-656CA49AF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36" descr="Angel Face Outline">
            <a:extLst>
              <a:ext uri="{FF2B5EF4-FFF2-40B4-BE49-F238E27FC236}">
                <a16:creationId xmlns:a16="http://schemas.microsoft.com/office/drawing/2014/main" id="{D9F08316-745A-1929-1572-2728143BE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37788B8C-65CC-2DC7-BAEB-CAAE1B115240}"/>
              </a:ext>
            </a:extLst>
          </p:cNvPr>
          <p:cNvSpPr txBox="1"/>
          <p:nvPr/>
        </p:nvSpPr>
        <p:spPr>
          <a:xfrm>
            <a:off x="6260760" y="1169825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2"/>
                </a:solidFill>
              </a:rPr>
              <a:t>Rigtig</a:t>
            </a:r>
            <a:r>
              <a:rPr lang="en-US" b="1" dirty="0">
                <a:solidFill>
                  <a:schemeClr val="tx2"/>
                </a:solidFill>
              </a:rPr>
              <a:t> god weekend! Vi </a:t>
            </a:r>
            <a:r>
              <a:rPr lang="en-US" b="1" dirty="0" err="1">
                <a:solidFill>
                  <a:schemeClr val="tx2"/>
                </a:solidFill>
              </a:rPr>
              <a:t>ses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på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torsdag</a:t>
            </a:r>
            <a:r>
              <a:rPr lang="en-US" b="1" dirty="0">
                <a:solidFill>
                  <a:schemeClr val="tx2"/>
                </a:solidFill>
              </a:rPr>
              <a:t> d. 28/8!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95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42AB4-C647-20FC-4516-797BBAAA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019940" cy="1956841"/>
          </a:xfrm>
        </p:spPr>
        <p:txBody>
          <a:bodyPr anchor="b">
            <a:normAutofit/>
          </a:bodyPr>
          <a:lstStyle/>
          <a:p>
            <a:r>
              <a:rPr lang="da-DK" sz="5400" dirty="0"/>
              <a:t>Læs i makkerpar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24E8AD-C60C-C0AB-A8F2-D5D74EF77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282210"/>
            <a:ext cx="4671622" cy="42504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2000" b="1" dirty="0"/>
              <a:t>Opsamling fra sidste gang:</a:t>
            </a:r>
          </a:p>
          <a:p>
            <a:r>
              <a:rPr lang="da-DK" sz="2000" dirty="0"/>
              <a:t>Læs først s. 186-192.</a:t>
            </a:r>
          </a:p>
          <a:p>
            <a:r>
              <a:rPr lang="da-DK" sz="2000" dirty="0"/>
              <a:t>Hvad viste de tre hukommelsestests egentlig om vores hukommelse? </a:t>
            </a:r>
          </a:p>
          <a:p>
            <a:r>
              <a:rPr lang="da-DK" sz="2000" dirty="0"/>
              <a:t>Kan I sætte det i relation til det, I har hørt om </a:t>
            </a:r>
            <a:r>
              <a:rPr lang="da-DK" sz="2000" dirty="0" err="1"/>
              <a:t>Ebbinghaus</a:t>
            </a:r>
            <a:r>
              <a:rPr lang="da-DK" sz="2000" dirty="0"/>
              <a:t>’ og </a:t>
            </a:r>
            <a:r>
              <a:rPr lang="da-DK" sz="2000" dirty="0" err="1"/>
              <a:t>Bartletts</a:t>
            </a:r>
            <a:r>
              <a:rPr lang="da-DK" sz="2000" dirty="0"/>
              <a:t> teorier? </a:t>
            </a:r>
          </a:p>
          <a:p>
            <a:r>
              <a:rPr lang="da-DK" sz="2000" dirty="0"/>
              <a:t>Hvad var det de to psykologer fandt ud af om, hvordan vores hukommelse fungerer? </a:t>
            </a:r>
          </a:p>
          <a:p>
            <a:r>
              <a:rPr lang="da-DK" sz="2000" dirty="0"/>
              <a:t>Hvordan var det, de to psykologer undersøgte hukommelse? Hvad var deres metode?</a:t>
            </a:r>
          </a:p>
          <a:p>
            <a:r>
              <a:rPr lang="da-DK" sz="2000" dirty="0"/>
              <a:t>Forklar hvordan flerlagermodellen fungerer.</a:t>
            </a:r>
          </a:p>
        </p:txBody>
      </p:sp>
      <p:pic>
        <p:nvPicPr>
          <p:cNvPr id="1026" name="Picture 2" descr="Ole Schultz Larsen: Psykologiens veje">
            <a:extLst>
              <a:ext uri="{FF2B5EF4-FFF2-40B4-BE49-F238E27FC236}">
                <a16:creationId xmlns:a16="http://schemas.microsoft.com/office/drawing/2014/main" id="{0153E77D-F125-05F4-9485-FD864E192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0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D2B2B-F235-1D34-7A23-F5DE81358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1D095-216C-7DB7-FA9F-C08495C0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Atkinson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Shiffrins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flerlagermodel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5364" name="Picture 4" descr="Et billede, der indeholder tekst, skærmbillede, Font/skrifttype, sort&#10;&#10;Automatisk genereret beskrivelse">
            <a:extLst>
              <a:ext uri="{FF2B5EF4-FFF2-40B4-BE49-F238E27FC236}">
                <a16:creationId xmlns:a16="http://schemas.microsoft.com/office/drawing/2014/main" id="{697BE0A5-93DB-CAD8-2099-A74ABFEA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6434" y="3163209"/>
            <a:ext cx="8868739" cy="328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408713A8-A851-996C-9B98-40145A6B013D}"/>
              </a:ext>
            </a:extLst>
          </p:cNvPr>
          <p:cNvSpPr txBox="1"/>
          <p:nvPr/>
        </p:nvSpPr>
        <p:spPr>
          <a:xfrm>
            <a:off x="2350303" y="2575488"/>
            <a:ext cx="17572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- Stor kapacitet</a:t>
            </a:r>
          </a:p>
          <a:p>
            <a:r>
              <a:rPr lang="da-DK" sz="1400" dirty="0"/>
              <a:t>- Sanseindtryk</a:t>
            </a:r>
          </a:p>
          <a:p>
            <a:r>
              <a:rPr lang="da-DK" sz="1400" dirty="0"/>
              <a:t>- Opbevares ca. 1 </a:t>
            </a:r>
            <a:r>
              <a:rPr lang="da-DK" sz="1400" dirty="0" err="1"/>
              <a:t>sek</a:t>
            </a:r>
            <a:endParaRPr lang="da-DK" sz="1400" dirty="0"/>
          </a:p>
          <a:p>
            <a:r>
              <a:rPr lang="da-DK" sz="1400" dirty="0"/>
              <a:t>- Sanse-deling: visuel,</a:t>
            </a:r>
            <a:br>
              <a:rPr lang="da-DK" sz="1400" dirty="0"/>
            </a:br>
            <a:r>
              <a:rPr lang="da-DK" sz="1400" dirty="0"/>
              <a:t>auditiv hukommelse</a:t>
            </a:r>
            <a:br>
              <a:rPr lang="da-DK" sz="1400" dirty="0"/>
            </a:b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AADD57E-B3CB-66DF-143E-895CC9CBCF84}"/>
              </a:ext>
            </a:extLst>
          </p:cNvPr>
          <p:cNvSpPr txBox="1"/>
          <p:nvPr/>
        </p:nvSpPr>
        <p:spPr>
          <a:xfrm>
            <a:off x="4913591" y="1248119"/>
            <a:ext cx="24667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- 7 (+-) enheder</a:t>
            </a:r>
          </a:p>
          <a:p>
            <a:r>
              <a:rPr lang="da-DK" sz="1400" dirty="0"/>
              <a:t>- Adresse, </a:t>
            </a:r>
            <a:r>
              <a:rPr lang="da-DK" sz="1400" dirty="0" err="1"/>
              <a:t>husnr</a:t>
            </a:r>
            <a:r>
              <a:rPr lang="da-DK" sz="1400" dirty="0"/>
              <a:t>.</a:t>
            </a:r>
            <a:br>
              <a:rPr lang="da-DK" sz="1400" dirty="0"/>
            </a:br>
            <a:r>
              <a:rPr lang="da-DK" sz="1400" dirty="0"/>
              <a:t>- Telefonnr.</a:t>
            </a:r>
            <a:br>
              <a:rPr lang="da-DK" sz="1400" dirty="0"/>
            </a:br>
            <a:r>
              <a:rPr lang="da-DK" sz="1400" dirty="0"/>
              <a:t>- Matematik</a:t>
            </a:r>
            <a:br>
              <a:rPr lang="da-DK" sz="1400" dirty="0"/>
            </a:br>
            <a:r>
              <a:rPr lang="da-DK" sz="1400" dirty="0"/>
              <a:t>- En del af arbejdshukommelse </a:t>
            </a:r>
            <a:br>
              <a:rPr lang="da-DK" sz="1400" dirty="0"/>
            </a:br>
            <a:r>
              <a:rPr lang="da-DK" sz="1400" dirty="0"/>
              <a:t>(</a:t>
            </a:r>
            <a:r>
              <a:rPr lang="da-DK" sz="1400" dirty="0" err="1"/>
              <a:t>Baddeley</a:t>
            </a:r>
            <a:r>
              <a:rPr lang="da-DK" sz="1400" dirty="0"/>
              <a:t> &amp; </a:t>
            </a:r>
            <a:r>
              <a:rPr lang="da-DK" sz="1400" dirty="0" err="1"/>
              <a:t>Hitch</a:t>
            </a:r>
            <a:r>
              <a:rPr lang="da-DK" sz="1400" dirty="0"/>
              <a:t>, 1974);</a:t>
            </a:r>
            <a:br>
              <a:rPr lang="da-DK" sz="1400" dirty="0"/>
            </a:br>
            <a:r>
              <a:rPr lang="da-DK" sz="1400" dirty="0"/>
              <a:t>arbejder aktivt med info </a:t>
            </a:r>
            <a:br>
              <a:rPr lang="da-DK" sz="1400" dirty="0"/>
            </a:br>
            <a:r>
              <a:rPr lang="da-DK" sz="1400" dirty="0"/>
              <a:t>mellem lagrene</a:t>
            </a:r>
          </a:p>
          <a:p>
            <a:endParaRPr lang="da-DK" sz="1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8A84EF8-6D64-5705-4402-09365994FBC6}"/>
              </a:ext>
            </a:extLst>
          </p:cNvPr>
          <p:cNvSpPr txBox="1"/>
          <p:nvPr/>
        </p:nvSpPr>
        <p:spPr>
          <a:xfrm>
            <a:off x="7750723" y="3077785"/>
            <a:ext cx="356052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- Ubegrænset kapacitet</a:t>
            </a:r>
            <a:br>
              <a:rPr lang="da-DK" sz="1400" dirty="0"/>
            </a:br>
            <a:r>
              <a:rPr lang="da-DK" sz="1400" dirty="0"/>
              <a:t>- Tæt forbundet med kort</a:t>
            </a:r>
          </a:p>
          <a:p>
            <a:r>
              <a:rPr lang="da-DK" sz="1400" dirty="0"/>
              <a:t>- Amnesi (fx alkoholisme): dårlig lang, god kort</a:t>
            </a:r>
            <a:br>
              <a:rPr lang="da-DK" sz="1400" dirty="0"/>
            </a:br>
            <a:r>
              <a:rPr lang="da-DK" sz="1400" dirty="0"/>
              <a:t>- </a:t>
            </a:r>
            <a:r>
              <a:rPr lang="da-DK" sz="1400" dirty="0" err="1"/>
              <a:t>Trafikskader</a:t>
            </a:r>
            <a:r>
              <a:rPr lang="da-DK" sz="1400" dirty="0"/>
              <a:t>: dårlig kort, god lang</a:t>
            </a:r>
            <a:br>
              <a:rPr lang="da-DK" sz="1400" dirty="0"/>
            </a:b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65905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5B848-29AD-7768-020D-FDE0B85B2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B9CAB-F88D-872D-9581-73ED9C6A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Endel </a:t>
            </a:r>
            <a:r>
              <a:rPr lang="en-US" sz="3600" dirty="0" err="1"/>
              <a:t>Tulvings</a:t>
            </a:r>
            <a:r>
              <a:rPr lang="en-US" sz="3600" dirty="0"/>
              <a:t> model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6FF14A-4C16-51AE-D7F4-B1179050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26" y="509587"/>
            <a:ext cx="7649239" cy="469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46B3529B-32A4-C1B5-A354-CD7A6A737A38}"/>
              </a:ext>
            </a:extLst>
          </p:cNvPr>
          <p:cNvSpPr txBox="1"/>
          <p:nvPr/>
        </p:nvSpPr>
        <p:spPr>
          <a:xfrm>
            <a:off x="1861787" y="4589265"/>
            <a:ext cx="17570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Personlige hændelser</a:t>
            </a:r>
          </a:p>
          <a:p>
            <a:r>
              <a:rPr lang="da-DK" sz="1400" dirty="0"/>
              <a:t>Selvbiografisk</a:t>
            </a:r>
          </a:p>
          <a:p>
            <a:r>
              <a:rPr lang="da-DK" sz="1400" dirty="0"/>
              <a:t>Blitz-erindringer</a:t>
            </a:r>
          </a:p>
          <a:p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C24BB1F-EA33-8037-898B-4132D9124B31}"/>
              </a:ext>
            </a:extLst>
          </p:cNvPr>
          <p:cNvSpPr txBox="1"/>
          <p:nvPr/>
        </p:nvSpPr>
        <p:spPr>
          <a:xfrm>
            <a:off x="3493611" y="5306624"/>
            <a:ext cx="16557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Begrebslig viden</a:t>
            </a:r>
          </a:p>
          <a:p>
            <a:r>
              <a:rPr lang="da-DK" sz="1400" dirty="0" err="1"/>
              <a:t>Faktaviden</a:t>
            </a:r>
            <a:endParaRPr lang="da-DK" sz="1400" dirty="0"/>
          </a:p>
          <a:p>
            <a:r>
              <a:rPr lang="da-DK" sz="1400" dirty="0"/>
              <a:t>Upersonlig, abstrakt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E94A2BB-8E52-2FD8-4EE4-A39F697C3493}"/>
              </a:ext>
            </a:extLst>
          </p:cNvPr>
          <p:cNvSpPr txBox="1"/>
          <p:nvPr/>
        </p:nvSpPr>
        <p:spPr>
          <a:xfrm>
            <a:off x="5144726" y="4517820"/>
            <a:ext cx="15180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Praktisk, socialt</a:t>
            </a:r>
          </a:p>
          <a:p>
            <a:r>
              <a:rPr lang="da-DK" sz="1400" dirty="0"/>
              <a:t>Hvordan vi gør</a:t>
            </a:r>
          </a:p>
          <a:p>
            <a:r>
              <a:rPr lang="da-DK" sz="1400" dirty="0"/>
              <a:t>Kropslig viden</a:t>
            </a:r>
          </a:p>
          <a:p>
            <a:r>
              <a:rPr lang="da-DK" sz="1400" dirty="0"/>
              <a:t>Tavs viden</a:t>
            </a:r>
          </a:p>
          <a:p>
            <a:r>
              <a:rPr lang="da-DK" sz="1400" dirty="0"/>
              <a:t>Muskulær </a:t>
            </a:r>
            <a:r>
              <a:rPr lang="da-DK" sz="1400" dirty="0" err="1"/>
              <a:t>hukom</a:t>
            </a:r>
            <a:r>
              <a:rPr lang="da-DK" sz="1400" dirty="0"/>
              <a:t>-</a:t>
            </a:r>
            <a:br>
              <a:rPr lang="da-DK" sz="1400" dirty="0"/>
            </a:br>
            <a:r>
              <a:rPr lang="da-DK" sz="1400" dirty="0" err="1"/>
              <a:t>melse</a:t>
            </a:r>
            <a:endParaRPr lang="da-DK" sz="1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C6803CB-9E5B-555C-7BE5-F55F8458D1CA}"/>
              </a:ext>
            </a:extLst>
          </p:cNvPr>
          <p:cNvSpPr txBox="1"/>
          <p:nvPr/>
        </p:nvSpPr>
        <p:spPr>
          <a:xfrm>
            <a:off x="6691580" y="5204105"/>
            <a:ext cx="1484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Tingsforestillinger</a:t>
            </a:r>
          </a:p>
          <a:p>
            <a:r>
              <a:rPr lang="da-DK" sz="1400" dirty="0"/>
              <a:t>Sansning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6304B99-3EDC-C1A7-22D6-9CC4DF218DA8}"/>
              </a:ext>
            </a:extLst>
          </p:cNvPr>
          <p:cNvSpPr txBox="1"/>
          <p:nvPr/>
        </p:nvSpPr>
        <p:spPr>
          <a:xfrm>
            <a:off x="8253621" y="5204105"/>
            <a:ext cx="2017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Fobier</a:t>
            </a:r>
          </a:p>
          <a:p>
            <a:r>
              <a:rPr lang="da-DK" sz="1400" dirty="0"/>
              <a:t>Angst</a:t>
            </a:r>
          </a:p>
          <a:p>
            <a:r>
              <a:rPr lang="da-DK" sz="1400" dirty="0"/>
              <a:t>Klassisk betingning; </a:t>
            </a:r>
            <a:br>
              <a:rPr lang="da-DK" sz="1400" dirty="0"/>
            </a:br>
            <a:r>
              <a:rPr lang="da-DK" sz="1400" dirty="0"/>
              <a:t>Albert og den hvide rotte</a:t>
            </a:r>
          </a:p>
        </p:txBody>
      </p:sp>
    </p:spTree>
    <p:extLst>
      <p:ext uri="{BB962C8B-B14F-4D97-AF65-F5344CB8AC3E}">
        <p14:creationId xmlns:p14="http://schemas.microsoft.com/office/powerpoint/2010/main" val="6951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Opmærksomhed og perception </a:t>
            </a:r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61" r="16605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948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dirty="0"/>
              <a:t>Perception</a:t>
            </a:r>
            <a:r>
              <a:rPr lang="en-US" sz="4600" dirty="0"/>
              <a:t> = </a:t>
            </a:r>
            <a:r>
              <a:rPr lang="en-US" sz="4600" dirty="0" err="1"/>
              <a:t>vores</a:t>
            </a:r>
            <a:r>
              <a:rPr lang="en-US" sz="4600" dirty="0"/>
              <a:t> </a:t>
            </a:r>
            <a:r>
              <a:rPr lang="en-US" sz="4600" dirty="0" err="1"/>
              <a:t>opfattelse</a:t>
            </a:r>
            <a:r>
              <a:rPr lang="en-US" sz="4600" dirty="0"/>
              <a:t> </a:t>
            </a:r>
            <a:r>
              <a:rPr lang="en-US" sz="4600" dirty="0" err="1"/>
              <a:t>eller</a:t>
            </a:r>
            <a:r>
              <a:rPr lang="en-US" sz="4600" dirty="0"/>
              <a:t> </a:t>
            </a:r>
            <a:r>
              <a:rPr lang="en-US" sz="4600" dirty="0" err="1"/>
              <a:t>fortolkning</a:t>
            </a:r>
            <a:r>
              <a:rPr lang="en-US" sz="4600" dirty="0"/>
              <a:t> </a:t>
            </a:r>
            <a:r>
              <a:rPr lang="en-US" sz="4600" dirty="0" err="1"/>
              <a:t>af</a:t>
            </a:r>
            <a:r>
              <a:rPr lang="en-US" sz="4600" dirty="0"/>
              <a:t> det, vi </a:t>
            </a:r>
            <a:r>
              <a:rPr lang="en-US" sz="4600" dirty="0" err="1"/>
              <a:t>sanser</a:t>
            </a:r>
            <a:endParaRPr lang="en-US" sz="4600" dirty="0"/>
          </a:p>
        </p:txBody>
      </p:sp>
      <p:pic>
        <p:nvPicPr>
          <p:cNvPr id="3074" name="Picture 2" descr="Billedresultat for abc 12 13 14 illus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9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5DEFB-28D4-78D1-95EA-FE66A4EB9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6018F7-B3F3-B7D0-95B3-F8D6A249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ser du?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974BD5E-292B-BCD8-C810-8BFA9F4E5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9" y="1690688"/>
            <a:ext cx="2173776" cy="34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730ACFA-3B09-49B7-B366-57DBC16A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61" y="1655660"/>
            <a:ext cx="3583748" cy="34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0EDE29B8-7CE6-5748-218B-0304E3A4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09" y="2142872"/>
            <a:ext cx="5823735" cy="418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95C3CF1-9F3D-3C65-4957-83D715B7C8F8}"/>
              </a:ext>
            </a:extLst>
          </p:cNvPr>
          <p:cNvSpPr txBox="1"/>
          <p:nvPr/>
        </p:nvSpPr>
        <p:spPr>
          <a:xfrm>
            <a:off x="249808" y="5809250"/>
            <a:ext cx="2525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Helheden styrer opfattelsen</a:t>
            </a:r>
          </a:p>
          <a:p>
            <a:r>
              <a:rPr lang="da-DK" sz="1400" dirty="0"/>
              <a:t>af de enkelte dele: </a:t>
            </a:r>
            <a:r>
              <a:rPr lang="da-DK" sz="1400" i="1" dirty="0"/>
              <a:t>helhedsloven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CD1B51F-E8C1-423D-E92E-39F92CEC53DD}"/>
              </a:ext>
            </a:extLst>
          </p:cNvPr>
          <p:cNvSpPr txBox="1"/>
          <p:nvPr/>
        </p:nvSpPr>
        <p:spPr>
          <a:xfrm>
            <a:off x="2889146" y="5552870"/>
            <a:ext cx="33581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a-DK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vis vi ser det ene, bliver det andet bag-</a:t>
            </a:r>
            <a:br>
              <a:rPr lang="da-DK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grund og omvendt. Vi er ikke i stand til at </a:t>
            </a:r>
            <a:br>
              <a:rPr lang="da-DK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begge billeder på samme tid, fordi vores </a:t>
            </a:r>
            <a:br>
              <a:rPr lang="da-DK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perception straks organiserer det, vi ser,</a:t>
            </a:r>
            <a:br>
              <a:rPr lang="da-DK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figur og grund: </a:t>
            </a:r>
            <a:r>
              <a:rPr lang="da-DK" sz="1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figur-grund-loven</a:t>
            </a:r>
            <a:endParaRPr lang="da-DK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CDA21F6-B347-D873-C3C4-7A796A77FD77}"/>
              </a:ext>
            </a:extLst>
          </p:cNvPr>
          <p:cNvSpPr txBox="1"/>
          <p:nvPr/>
        </p:nvSpPr>
        <p:spPr>
          <a:xfrm>
            <a:off x="6660000" y="270665"/>
            <a:ext cx="35737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"helheden er mere end summen af delene”</a:t>
            </a:r>
          </a:p>
          <a:p>
            <a:r>
              <a:rPr lang="da-DK" sz="1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Gestalt </a:t>
            </a:r>
            <a:r>
              <a:rPr lang="da-DK" sz="1400" i="1" dirty="0">
                <a:latin typeface="Calibri" panose="020F0502020204030204" pitchFamily="34" charset="0"/>
                <a:cs typeface="Calibri" panose="020F0502020204030204" pitchFamily="34" charset="0"/>
              </a:rPr>
              <a:t>= meningsfulde helheder</a:t>
            </a:r>
            <a:endParaRPr lang="da-DK" sz="1400" b="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1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Ifølge gestaltpsykologien er vi mennesker som </a:t>
            </a:r>
            <a:br>
              <a:rPr lang="da-DK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sagt født med en tilbøjelighed til at percipere </a:t>
            </a:r>
            <a:br>
              <a:rPr lang="da-DK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omverdenen i de for os bedst mulige gestalter.</a:t>
            </a:r>
            <a:endParaRPr lang="da-DK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2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Opmærksomhedstest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nlinemedier 5" descr="Test Your Awareness: Whodunnit">
            <a:hlinkClick r:id="" action="ppaction://media"/>
            <a:extLst>
              <a:ext uri="{FF2B5EF4-FFF2-40B4-BE49-F238E27FC236}">
                <a16:creationId xmlns:a16="http://schemas.microsoft.com/office/drawing/2014/main" id="{8514CDD8-CD60-79FB-41AD-E7B943415D5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8937" y="1808823"/>
            <a:ext cx="8174125" cy="461869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D91B1F8-DF70-24D5-3D8E-EB8CA0383389}"/>
              </a:ext>
            </a:extLst>
          </p:cNvPr>
          <p:cNvSpPr txBox="1"/>
          <p:nvPr/>
        </p:nvSpPr>
        <p:spPr>
          <a:xfrm>
            <a:off x="3045558" y="6469065"/>
            <a:ext cx="6097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200" dirty="0" err="1"/>
              <a:t>https</a:t>
            </a:r>
            <a:r>
              <a:rPr lang="da-DK" sz="1200" dirty="0"/>
              <a:t>://</a:t>
            </a:r>
            <a:r>
              <a:rPr lang="da-DK" sz="1200" dirty="0" err="1"/>
              <a:t>youtu.be</a:t>
            </a:r>
            <a:r>
              <a:rPr lang="da-DK" sz="1200" dirty="0"/>
              <a:t>/LRFMuGBP15U?si=iqj_12hzQv2ZpUBZ</a:t>
            </a:r>
          </a:p>
        </p:txBody>
      </p:sp>
    </p:spTree>
    <p:extLst>
      <p:ext uri="{BB962C8B-B14F-4D97-AF65-F5344CB8AC3E}">
        <p14:creationId xmlns:p14="http://schemas.microsoft.com/office/powerpoint/2010/main" val="7062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1426</Words>
  <Application>Microsoft Macintosh PowerPoint</Application>
  <PresentationFormat>Widescreen</PresentationFormat>
  <Paragraphs>174</Paragraphs>
  <Slides>23</Slides>
  <Notes>7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Meiryo</vt:lpstr>
      <vt:lpstr>Arial</vt:lpstr>
      <vt:lpstr>Calibri</vt:lpstr>
      <vt:lpstr>Calibri Light</vt:lpstr>
      <vt:lpstr>Wingdings</vt:lpstr>
      <vt:lpstr>Office-tema</vt:lpstr>
      <vt:lpstr>Opsummering fra sidste gang</vt:lpstr>
      <vt:lpstr>Hukommelsestest I</vt:lpstr>
      <vt:lpstr>Læs i makkerpar</vt:lpstr>
      <vt:lpstr>Atkinson og Shiffrins flerlagermodel </vt:lpstr>
      <vt:lpstr>Endel Tulvings model</vt:lpstr>
      <vt:lpstr>Opmærksomhed og perception </vt:lpstr>
      <vt:lpstr>Perception = vores opfattelse eller fortolkning af det, vi sanser</vt:lpstr>
      <vt:lpstr>Hvad ser du?</vt:lpstr>
      <vt:lpstr>Opmærksomhedstest</vt:lpstr>
      <vt:lpstr>Stroop-test</vt:lpstr>
      <vt:lpstr>Stroop-test</vt:lpstr>
      <vt:lpstr>Læs i makkerpar</vt:lpstr>
      <vt:lpstr>Opmærksomhed &amp; perception</vt:lpstr>
      <vt:lpstr>Opmærksomhed &amp; perception</vt:lpstr>
      <vt:lpstr>Opmærksomhed &amp; perception</vt:lpstr>
      <vt:lpstr>Opmærksomhed &amp; perception</vt:lpstr>
      <vt:lpstr>Opmærksomhed &amp; perception</vt:lpstr>
      <vt:lpstr>Opmærksomhed &amp; perception</vt:lpstr>
      <vt:lpstr>Opmærksomhed &amp; perception</vt:lpstr>
      <vt:lpstr>Opmærksomhed &amp; perception</vt:lpstr>
      <vt:lpstr>Hjernevask Kan du stole på din hukommelse?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Opmærksomhed og perception </dc:title>
  <dc:creator>Gitte Seligmann Nielsen</dc:creator>
  <cp:lastModifiedBy>Esben Høgh Dahlgaard</cp:lastModifiedBy>
  <cp:revision>14</cp:revision>
  <dcterms:created xsi:type="dcterms:W3CDTF">2020-08-19T16:20:45Z</dcterms:created>
  <dcterms:modified xsi:type="dcterms:W3CDTF">2025-10-04T13:50:39Z</dcterms:modified>
</cp:coreProperties>
</file>