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5" r:id="rId2"/>
    <p:sldId id="256" r:id="rId3"/>
    <p:sldId id="258" r:id="rId4"/>
    <p:sldId id="259" r:id="rId5"/>
    <p:sldId id="285" r:id="rId6"/>
    <p:sldId id="274" r:id="rId7"/>
    <p:sldId id="286" r:id="rId8"/>
    <p:sldId id="284" r:id="rId9"/>
    <p:sldId id="287" r:id="rId10"/>
    <p:sldId id="288" r:id="rId11"/>
    <p:sldId id="278" r:id="rId12"/>
    <p:sldId id="279" r:id="rId13"/>
    <p:sldId id="289" r:id="rId14"/>
    <p:sldId id="280" r:id="rId15"/>
    <p:sldId id="281" r:id="rId16"/>
    <p:sldId id="282" r:id="rId17"/>
    <p:sldId id="290" r:id="rId18"/>
    <p:sldId id="294" r:id="rId19"/>
    <p:sldId id="296" r:id="rId20"/>
    <p:sldId id="298" r:id="rId21"/>
    <p:sldId id="291" r:id="rId22"/>
    <p:sldId id="299" r:id="rId23"/>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FDDA6-B791-4FFE-9172-F1DC97577192}" v="1" dt="2023-09-20T06:40:32.569"/>
  </p1510:revLst>
</p1510:revInfo>
</file>

<file path=ppt/tableStyles.xml><?xml version="1.0" encoding="utf-8"?>
<a:tblStyleLst xmlns:a="http://schemas.openxmlformats.org/drawingml/2006/main" def="{5C22544A-7EE6-4342-B048-85BDC9FD1C3A}">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004"/>
  </p:normalViewPr>
  <p:slideViewPr>
    <p:cSldViewPr>
      <p:cViewPr varScale="1">
        <p:scale>
          <a:sx n="118" d="100"/>
          <a:sy n="118" d="100"/>
        </p:scale>
        <p:origin x="148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tte Seligmann Nielsen" userId="f986d084-00b8-46af-9940-01554cfc64ac" providerId="ADAL" clId="{F90315E8-B00B-463A-BCB9-825B3EE13246}"/>
    <pc:docChg chg="custSel addSld delSld modSld sldOrd">
      <pc:chgData name="Gitte Seligmann Nielsen" userId="f986d084-00b8-46af-9940-01554cfc64ac" providerId="ADAL" clId="{F90315E8-B00B-463A-BCB9-825B3EE13246}" dt="2022-08-30T16:30:17.584" v="106" actId="20577"/>
      <pc:docMkLst>
        <pc:docMk/>
      </pc:docMkLst>
      <pc:sldChg chg="modSp add mod modClrScheme chgLayout">
        <pc:chgData name="Gitte Seligmann Nielsen" userId="f986d084-00b8-46af-9940-01554cfc64ac" providerId="ADAL" clId="{F90315E8-B00B-463A-BCB9-825B3EE13246}" dt="2022-08-30T16:14:06.573" v="66" actId="26606"/>
        <pc:sldMkLst>
          <pc:docMk/>
          <pc:sldMk cId="3059050824" sldId="257"/>
        </pc:sldMkLst>
        <pc:spChg chg="mod">
          <ac:chgData name="Gitte Seligmann Nielsen" userId="f986d084-00b8-46af-9940-01554cfc64ac" providerId="ADAL" clId="{F90315E8-B00B-463A-BCB9-825B3EE13246}" dt="2022-08-30T16:14:06.573" v="66" actId="26606"/>
          <ac:spMkLst>
            <pc:docMk/>
            <pc:sldMk cId="3059050824" sldId="257"/>
            <ac:spMk id="2" creationId="{00000000-0000-0000-0000-000000000000}"/>
          </ac:spMkLst>
        </pc:spChg>
        <pc:spChg chg="mod">
          <ac:chgData name="Gitte Seligmann Nielsen" userId="f986d084-00b8-46af-9940-01554cfc64ac" providerId="ADAL" clId="{F90315E8-B00B-463A-BCB9-825B3EE13246}" dt="2022-08-30T16:14:06.573" v="66" actId="26606"/>
          <ac:spMkLst>
            <pc:docMk/>
            <pc:sldMk cId="3059050824" sldId="257"/>
            <ac:spMk id="3" creationId="{00000000-0000-0000-0000-000000000000}"/>
          </ac:spMkLst>
        </pc:spChg>
        <pc:picChg chg="mod">
          <ac:chgData name="Gitte Seligmann Nielsen" userId="f986d084-00b8-46af-9940-01554cfc64ac" providerId="ADAL" clId="{F90315E8-B00B-463A-BCB9-825B3EE13246}" dt="2022-08-30T16:14:06.573" v="66" actId="26606"/>
          <ac:picMkLst>
            <pc:docMk/>
            <pc:sldMk cId="3059050824" sldId="257"/>
            <ac:picMk id="2050" creationId="{00000000-0000-0000-0000-000000000000}"/>
          </ac:picMkLst>
        </pc:picChg>
      </pc:sldChg>
      <pc:sldChg chg="addSp modSp mod modClrScheme chgLayout">
        <pc:chgData name="Gitte Seligmann Nielsen" userId="f986d084-00b8-46af-9940-01554cfc64ac" providerId="ADAL" clId="{F90315E8-B00B-463A-BCB9-825B3EE13246}" dt="2022-08-30T16:21:05.051" v="76" actId="26606"/>
        <pc:sldMkLst>
          <pc:docMk/>
          <pc:sldMk cId="930857281" sldId="258"/>
        </pc:sldMkLst>
        <pc:spChg chg="mod">
          <ac:chgData name="Gitte Seligmann Nielsen" userId="f986d084-00b8-46af-9940-01554cfc64ac" providerId="ADAL" clId="{F90315E8-B00B-463A-BCB9-825B3EE13246}" dt="2022-08-30T16:21:05.051" v="76" actId="26606"/>
          <ac:spMkLst>
            <pc:docMk/>
            <pc:sldMk cId="930857281" sldId="258"/>
            <ac:spMk id="2" creationId="{00000000-0000-0000-0000-000000000000}"/>
          </ac:spMkLst>
        </pc:spChg>
        <pc:spChg chg="mod ord">
          <ac:chgData name="Gitte Seligmann Nielsen" userId="f986d084-00b8-46af-9940-01554cfc64ac" providerId="ADAL" clId="{F90315E8-B00B-463A-BCB9-825B3EE13246}" dt="2022-08-30T16:21:05.051" v="76" actId="26606"/>
          <ac:spMkLst>
            <pc:docMk/>
            <pc:sldMk cId="930857281" sldId="258"/>
            <ac:spMk id="3" creationId="{00000000-0000-0000-0000-000000000000}"/>
          </ac:spMkLst>
        </pc:spChg>
        <pc:picChg chg="add mod">
          <ac:chgData name="Gitte Seligmann Nielsen" userId="f986d084-00b8-46af-9940-01554cfc64ac" providerId="ADAL" clId="{F90315E8-B00B-463A-BCB9-825B3EE13246}" dt="2022-08-30T16:21:05.051" v="76" actId="26606"/>
          <ac:picMkLst>
            <pc:docMk/>
            <pc:sldMk cId="930857281" sldId="258"/>
            <ac:picMk id="4" creationId="{EE6D4966-9223-D825-0E53-1CA6366B4009}"/>
          </ac:picMkLst>
        </pc:picChg>
      </pc:sldChg>
      <pc:sldChg chg="ord">
        <pc:chgData name="Gitte Seligmann Nielsen" userId="f986d084-00b8-46af-9940-01554cfc64ac" providerId="ADAL" clId="{F90315E8-B00B-463A-BCB9-825B3EE13246}" dt="2022-08-30T16:23:24.033" v="78"/>
        <pc:sldMkLst>
          <pc:docMk/>
          <pc:sldMk cId="3192829005" sldId="274"/>
        </pc:sldMkLst>
      </pc:sldChg>
      <pc:sldChg chg="modSp mod">
        <pc:chgData name="Gitte Seligmann Nielsen" userId="f986d084-00b8-46af-9940-01554cfc64ac" providerId="ADAL" clId="{F90315E8-B00B-463A-BCB9-825B3EE13246}" dt="2022-08-30T16:30:17.584" v="106" actId="20577"/>
        <pc:sldMkLst>
          <pc:docMk/>
          <pc:sldMk cId="3554619886" sldId="275"/>
        </pc:sldMkLst>
        <pc:spChg chg="mod">
          <ac:chgData name="Gitte Seligmann Nielsen" userId="f986d084-00b8-46af-9940-01554cfc64ac" providerId="ADAL" clId="{F90315E8-B00B-463A-BCB9-825B3EE13246}" dt="2022-08-30T16:30:09.768" v="103" actId="20577"/>
          <ac:spMkLst>
            <pc:docMk/>
            <pc:sldMk cId="3554619886" sldId="275"/>
            <ac:spMk id="4" creationId="{00000000-0000-0000-0000-000000000000}"/>
          </ac:spMkLst>
        </pc:spChg>
        <pc:spChg chg="mod">
          <ac:chgData name="Gitte Seligmann Nielsen" userId="f986d084-00b8-46af-9940-01554cfc64ac" providerId="ADAL" clId="{F90315E8-B00B-463A-BCB9-825B3EE13246}" dt="2022-08-30T16:30:17.584" v="106" actId="20577"/>
          <ac:spMkLst>
            <pc:docMk/>
            <pc:sldMk cId="3554619886" sldId="275"/>
            <ac:spMk id="5" creationId="{00000000-0000-0000-0000-000000000000}"/>
          </ac:spMkLst>
        </pc:spChg>
        <pc:picChg chg="mod">
          <ac:chgData name="Gitte Seligmann Nielsen" userId="f986d084-00b8-46af-9940-01554cfc64ac" providerId="ADAL" clId="{F90315E8-B00B-463A-BCB9-825B3EE13246}" dt="2022-08-30T16:29:42.725" v="94" actId="14100"/>
          <ac:picMkLst>
            <pc:docMk/>
            <pc:sldMk cId="3554619886" sldId="275"/>
            <ac:picMk id="2" creationId="{00000000-0000-0000-0000-000000000000}"/>
          </ac:picMkLst>
        </pc:picChg>
      </pc:sldChg>
      <pc:sldChg chg="addSp modSp mod modClrScheme chgLayout">
        <pc:chgData name="Gitte Seligmann Nielsen" userId="f986d084-00b8-46af-9940-01554cfc64ac" providerId="ADAL" clId="{F90315E8-B00B-463A-BCB9-825B3EE13246}" dt="2022-08-30T16:28:06.787" v="80" actId="26606"/>
        <pc:sldMkLst>
          <pc:docMk/>
          <pc:sldMk cId="342132515" sldId="279"/>
        </pc:sldMkLst>
        <pc:spChg chg="mod">
          <ac:chgData name="Gitte Seligmann Nielsen" userId="f986d084-00b8-46af-9940-01554cfc64ac" providerId="ADAL" clId="{F90315E8-B00B-463A-BCB9-825B3EE13246}" dt="2022-08-30T16:28:06.787" v="80" actId="26606"/>
          <ac:spMkLst>
            <pc:docMk/>
            <pc:sldMk cId="342132515" sldId="279"/>
            <ac:spMk id="2" creationId="{00000000-0000-0000-0000-000000000000}"/>
          </ac:spMkLst>
        </pc:spChg>
        <pc:spChg chg="mod">
          <ac:chgData name="Gitte Seligmann Nielsen" userId="f986d084-00b8-46af-9940-01554cfc64ac" providerId="ADAL" clId="{F90315E8-B00B-463A-BCB9-825B3EE13246}" dt="2022-08-30T16:28:06.787" v="80" actId="26606"/>
          <ac:spMkLst>
            <pc:docMk/>
            <pc:sldMk cId="342132515" sldId="279"/>
            <ac:spMk id="3" creationId="{00000000-0000-0000-0000-000000000000}"/>
          </ac:spMkLst>
        </pc:spChg>
        <pc:picChg chg="add mod">
          <ac:chgData name="Gitte Seligmann Nielsen" userId="f986d084-00b8-46af-9940-01554cfc64ac" providerId="ADAL" clId="{F90315E8-B00B-463A-BCB9-825B3EE13246}" dt="2022-08-30T16:28:06.787" v="80" actId="26606"/>
          <ac:picMkLst>
            <pc:docMk/>
            <pc:sldMk cId="342132515" sldId="279"/>
            <ac:picMk id="4" creationId="{43A7B189-12C7-DF0E-08EC-C11786259F6A}"/>
          </ac:picMkLst>
        </pc:picChg>
      </pc:sldChg>
      <pc:sldChg chg="modSp mod modClrScheme chgLayout">
        <pc:chgData name="Gitte Seligmann Nielsen" userId="f986d084-00b8-46af-9940-01554cfc64ac" providerId="ADAL" clId="{F90315E8-B00B-463A-BCB9-825B3EE13246}" dt="2022-08-30T16:28:35.076" v="81" actId="26606"/>
        <pc:sldMkLst>
          <pc:docMk/>
          <pc:sldMk cId="3088581712" sldId="281"/>
        </pc:sldMkLst>
        <pc:spChg chg="mod">
          <ac:chgData name="Gitte Seligmann Nielsen" userId="f986d084-00b8-46af-9940-01554cfc64ac" providerId="ADAL" clId="{F90315E8-B00B-463A-BCB9-825B3EE13246}" dt="2022-08-30T16:28:35.076" v="81" actId="26606"/>
          <ac:spMkLst>
            <pc:docMk/>
            <pc:sldMk cId="3088581712" sldId="281"/>
            <ac:spMk id="2" creationId="{00000000-0000-0000-0000-000000000000}"/>
          </ac:spMkLst>
        </pc:spChg>
        <pc:spChg chg="mod">
          <ac:chgData name="Gitte Seligmann Nielsen" userId="f986d084-00b8-46af-9940-01554cfc64ac" providerId="ADAL" clId="{F90315E8-B00B-463A-BCB9-825B3EE13246}" dt="2022-08-30T16:28:35.076" v="81" actId="26606"/>
          <ac:spMkLst>
            <pc:docMk/>
            <pc:sldMk cId="3088581712" sldId="281"/>
            <ac:spMk id="3" creationId="{00000000-0000-0000-0000-000000000000}"/>
          </ac:spMkLst>
        </pc:spChg>
        <pc:picChg chg="mod">
          <ac:chgData name="Gitte Seligmann Nielsen" userId="f986d084-00b8-46af-9940-01554cfc64ac" providerId="ADAL" clId="{F90315E8-B00B-463A-BCB9-825B3EE13246}" dt="2022-08-30T16:28:35.076" v="81" actId="26606"/>
          <ac:picMkLst>
            <pc:docMk/>
            <pc:sldMk cId="3088581712" sldId="281"/>
            <ac:picMk id="4" creationId="{00000000-0000-0000-0000-000000000000}"/>
          </ac:picMkLst>
        </pc:picChg>
      </pc:sldChg>
      <pc:sldChg chg="modSp mod">
        <pc:chgData name="Gitte Seligmann Nielsen" userId="f986d084-00b8-46af-9940-01554cfc64ac" providerId="ADAL" clId="{F90315E8-B00B-463A-BCB9-825B3EE13246}" dt="2022-08-30T16:29:08.263" v="93" actId="20577"/>
        <pc:sldMkLst>
          <pc:docMk/>
          <pc:sldMk cId="1430338861" sldId="282"/>
        </pc:sldMkLst>
        <pc:spChg chg="mod">
          <ac:chgData name="Gitte Seligmann Nielsen" userId="f986d084-00b8-46af-9940-01554cfc64ac" providerId="ADAL" clId="{F90315E8-B00B-463A-BCB9-825B3EE13246}" dt="2022-08-30T16:29:08.263" v="93" actId="20577"/>
          <ac:spMkLst>
            <pc:docMk/>
            <pc:sldMk cId="1430338861" sldId="282"/>
            <ac:spMk id="2" creationId="{00000000-0000-0000-0000-000000000000}"/>
          </ac:spMkLst>
        </pc:spChg>
      </pc:sldChg>
      <pc:sldChg chg="modSp new del mod">
        <pc:chgData name="Gitte Seligmann Nielsen" userId="f986d084-00b8-46af-9940-01554cfc64ac" providerId="ADAL" clId="{F90315E8-B00B-463A-BCB9-825B3EE13246}" dt="2022-08-30T16:12:06.697" v="22" actId="47"/>
        <pc:sldMkLst>
          <pc:docMk/>
          <pc:sldMk cId="3676151691" sldId="285"/>
        </pc:sldMkLst>
        <pc:spChg chg="mod">
          <ac:chgData name="Gitte Seligmann Nielsen" userId="f986d084-00b8-46af-9940-01554cfc64ac" providerId="ADAL" clId="{F90315E8-B00B-463A-BCB9-825B3EE13246}" dt="2022-08-30T13:40:47.244" v="20" actId="20577"/>
          <ac:spMkLst>
            <pc:docMk/>
            <pc:sldMk cId="3676151691" sldId="285"/>
            <ac:spMk id="2" creationId="{45DEA68D-62FE-F129-28A3-95765A35B38D}"/>
          </ac:spMkLst>
        </pc:spChg>
      </pc:sldChg>
    </pc:docChg>
  </pc:docChgLst>
  <pc:docChgLst>
    <pc:chgData name="Gitte Seligmann Nielsen" userId="f986d084-00b8-46af-9940-01554cfc64ac" providerId="ADAL" clId="{CBEFDDA6-B791-4FFE-9172-F1DC97577192}"/>
    <pc:docChg chg="delSld modSld">
      <pc:chgData name="Gitte Seligmann Nielsen" userId="f986d084-00b8-46af-9940-01554cfc64ac" providerId="ADAL" clId="{CBEFDDA6-B791-4FFE-9172-F1DC97577192}" dt="2023-09-20T06:40:32.569" v="1"/>
      <pc:docMkLst>
        <pc:docMk/>
      </pc:docMkLst>
      <pc:sldChg chg="del">
        <pc:chgData name="Gitte Seligmann Nielsen" userId="f986d084-00b8-46af-9940-01554cfc64ac" providerId="ADAL" clId="{CBEFDDA6-B791-4FFE-9172-F1DC97577192}" dt="2023-09-20T06:15:05.013" v="0" actId="47"/>
        <pc:sldMkLst>
          <pc:docMk/>
          <pc:sldMk cId="1177828003" sldId="276"/>
        </pc:sldMkLst>
      </pc:sldChg>
      <pc:sldChg chg="modAnim">
        <pc:chgData name="Gitte Seligmann Nielsen" userId="f986d084-00b8-46af-9940-01554cfc64ac" providerId="ADAL" clId="{CBEFDDA6-B791-4FFE-9172-F1DC97577192}" dt="2023-09-20T06:40:32.569" v="1"/>
        <pc:sldMkLst>
          <pc:docMk/>
          <pc:sldMk cId="3088581712"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7928"/>
          </a:xfrm>
          <a:prstGeom prst="rect">
            <a:avLst/>
          </a:prstGeom>
        </p:spPr>
        <p:txBody>
          <a:bodyPr vert="horz" lIns="91440" tIns="45720" rIns="91440" bIns="45720" rtlCol="0"/>
          <a:lstStyle>
            <a:lvl1pPr algn="r">
              <a:defRPr sz="1200"/>
            </a:lvl1pPr>
          </a:lstStyle>
          <a:p>
            <a:fld id="{5E6F6745-323E-47AE-A975-8A83F8C386A8}" type="datetimeFigureOut">
              <a:rPr lang="da-DK" smtClean="0"/>
              <a:t>04.10.2025</a:t>
            </a:fld>
            <a:endParaRPr lang="da-DK"/>
          </a:p>
        </p:txBody>
      </p:sp>
      <p:sp>
        <p:nvSpPr>
          <p:cNvPr id="4" name="Pladsholder til sidefod 3"/>
          <p:cNvSpPr>
            <a:spLocks noGrp="1"/>
          </p:cNvSpPr>
          <p:nvPr>
            <p:ph type="ftr" sz="quarter" idx="2"/>
          </p:nvPr>
        </p:nvSpPr>
        <p:spPr>
          <a:xfrm>
            <a:off x="0" y="9428710"/>
            <a:ext cx="2946400" cy="49792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8710"/>
            <a:ext cx="2946400" cy="497928"/>
          </a:xfrm>
          <a:prstGeom prst="rect">
            <a:avLst/>
          </a:prstGeom>
        </p:spPr>
        <p:txBody>
          <a:bodyPr vert="horz" lIns="91440" tIns="45720" rIns="91440" bIns="45720" rtlCol="0" anchor="b"/>
          <a:lstStyle>
            <a:lvl1pPr algn="r">
              <a:defRPr sz="1200"/>
            </a:lvl1pPr>
          </a:lstStyle>
          <a:p>
            <a:fld id="{91B4E88A-C6EA-4CA3-9AB8-FA2AE8EFFD35}" type="slidenum">
              <a:rPr lang="da-DK" smtClean="0"/>
              <a:t>‹nr.›</a:t>
            </a:fld>
            <a:endParaRPr lang="da-DK"/>
          </a:p>
        </p:txBody>
      </p:sp>
    </p:spTree>
    <p:extLst>
      <p:ext uri="{BB962C8B-B14F-4D97-AF65-F5344CB8AC3E}">
        <p14:creationId xmlns:p14="http://schemas.microsoft.com/office/powerpoint/2010/main" val="201947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E7F2F4E-2D92-4A21-AB25-B6099173E8EC}" type="datetimeFigureOut">
              <a:rPr lang="da-DK" smtClean="0"/>
              <a:t>04.10.2025</a:t>
            </a:fld>
            <a:endParaRPr lang="da-DK"/>
          </a:p>
        </p:txBody>
      </p:sp>
      <p:sp>
        <p:nvSpPr>
          <p:cNvPr id="4" name="Pladsholder til slidebille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AD7BCD6-966D-44CA-A518-DD32CB364BC8}" type="slidenum">
              <a:rPr lang="da-DK" smtClean="0"/>
              <a:t>‹nr.›</a:t>
            </a:fld>
            <a:endParaRPr lang="da-DK"/>
          </a:p>
        </p:txBody>
      </p:sp>
    </p:spTree>
    <p:extLst>
      <p:ext uri="{BB962C8B-B14F-4D97-AF65-F5344CB8AC3E}">
        <p14:creationId xmlns:p14="http://schemas.microsoft.com/office/powerpoint/2010/main" val="136219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AD7BCD6-966D-44CA-A518-DD32CB364BC8}" type="slidenum">
              <a:rPr lang="da-DK" smtClean="0"/>
              <a:t>5</a:t>
            </a:fld>
            <a:endParaRPr lang="da-DK"/>
          </a:p>
        </p:txBody>
      </p:sp>
    </p:spTree>
    <p:extLst>
      <p:ext uri="{BB962C8B-B14F-4D97-AF65-F5344CB8AC3E}">
        <p14:creationId xmlns:p14="http://schemas.microsoft.com/office/powerpoint/2010/main" val="185166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867D-C328-8DBA-C37A-E0D7365E5AC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8489F31-60AB-A98D-C113-64C2FA3247F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407285-94DA-6352-A512-C02005198877}"/>
              </a:ext>
            </a:extLst>
          </p:cNvPr>
          <p:cNvSpPr>
            <a:spLocks noGrp="1"/>
          </p:cNvSpPr>
          <p:nvPr>
            <p:ph type="body" idx="1"/>
          </p:nvPr>
        </p:nvSpPr>
        <p:spPr/>
        <p:txBody>
          <a:bodyPr/>
          <a:lstStyle/>
          <a:p>
            <a:r>
              <a:rPr lang="da-DK" dirty="0"/>
              <a:t>De to psykologer repræsenterer derfor hver deres fokus og opfattelse af læring.</a:t>
            </a:r>
          </a:p>
        </p:txBody>
      </p:sp>
      <p:sp>
        <p:nvSpPr>
          <p:cNvPr id="4" name="Pladsholder til slidenummer 3">
            <a:extLst>
              <a:ext uri="{FF2B5EF4-FFF2-40B4-BE49-F238E27FC236}">
                <a16:creationId xmlns:a16="http://schemas.microsoft.com/office/drawing/2014/main" id="{11F9125B-CC00-B53E-F018-FFFC13D8EE88}"/>
              </a:ext>
            </a:extLst>
          </p:cNvPr>
          <p:cNvSpPr>
            <a:spLocks noGrp="1"/>
          </p:cNvSpPr>
          <p:nvPr>
            <p:ph type="sldNum" sz="quarter" idx="10"/>
          </p:nvPr>
        </p:nvSpPr>
        <p:spPr/>
        <p:txBody>
          <a:bodyPr/>
          <a:lstStyle/>
          <a:p>
            <a:fld id="{BD8D3B60-2351-466A-870D-9CEEE0EAC31B}" type="slidenum">
              <a:rPr lang="da-DK" smtClean="0"/>
              <a:t>19</a:t>
            </a:fld>
            <a:endParaRPr lang="da-DK"/>
          </a:p>
        </p:txBody>
      </p:sp>
    </p:spTree>
    <p:extLst>
      <p:ext uri="{BB962C8B-B14F-4D97-AF65-F5344CB8AC3E}">
        <p14:creationId xmlns:p14="http://schemas.microsoft.com/office/powerpoint/2010/main" val="284554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4DE6C-3DDC-5715-EC3F-B2DC3173D57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C9F56E7-900C-CC6C-9980-7262BC1A159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A616708-1778-910E-6532-344330BED031}"/>
              </a:ext>
            </a:extLst>
          </p:cNvPr>
          <p:cNvSpPr>
            <a:spLocks noGrp="1"/>
          </p:cNvSpPr>
          <p:nvPr>
            <p:ph type="body" idx="1"/>
          </p:nvPr>
        </p:nvSpPr>
        <p:spPr/>
        <p:txBody>
          <a:bodyPr/>
          <a:lstStyle/>
          <a:p>
            <a:r>
              <a:rPr lang="da-DK" dirty="0"/>
              <a:t>De to psykologer repræsenterer derfor hver deres fokus og opfattelse af læring.</a:t>
            </a:r>
          </a:p>
        </p:txBody>
      </p:sp>
      <p:sp>
        <p:nvSpPr>
          <p:cNvPr id="4" name="Pladsholder til slidenummer 3">
            <a:extLst>
              <a:ext uri="{FF2B5EF4-FFF2-40B4-BE49-F238E27FC236}">
                <a16:creationId xmlns:a16="http://schemas.microsoft.com/office/drawing/2014/main" id="{6345127A-1CCE-A557-AF26-1783FAFBD6E8}"/>
              </a:ext>
            </a:extLst>
          </p:cNvPr>
          <p:cNvSpPr>
            <a:spLocks noGrp="1"/>
          </p:cNvSpPr>
          <p:nvPr>
            <p:ph type="sldNum" sz="quarter" idx="10"/>
          </p:nvPr>
        </p:nvSpPr>
        <p:spPr/>
        <p:txBody>
          <a:bodyPr/>
          <a:lstStyle/>
          <a:p>
            <a:fld id="{BD8D3B60-2351-466A-870D-9CEEE0EAC31B}" type="slidenum">
              <a:rPr lang="da-DK" smtClean="0"/>
              <a:t>20</a:t>
            </a:fld>
            <a:endParaRPr lang="da-DK"/>
          </a:p>
        </p:txBody>
      </p:sp>
    </p:spTree>
    <p:extLst>
      <p:ext uri="{BB962C8B-B14F-4D97-AF65-F5344CB8AC3E}">
        <p14:creationId xmlns:p14="http://schemas.microsoft.com/office/powerpoint/2010/main" val="309234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4B11-4ECC-DE51-2866-65F226AAF75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85293FE-2588-862D-682B-9C86B113007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57E64EA-D43F-1C39-D188-8F05734D9AF0}"/>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91A26764-98D1-B5C3-F650-47A391FD4199}"/>
              </a:ext>
            </a:extLst>
          </p:cNvPr>
          <p:cNvSpPr>
            <a:spLocks noGrp="1"/>
          </p:cNvSpPr>
          <p:nvPr>
            <p:ph type="sldNum" sz="quarter" idx="10"/>
          </p:nvPr>
        </p:nvSpPr>
        <p:spPr/>
        <p:txBody>
          <a:bodyPr/>
          <a:lstStyle/>
          <a:p>
            <a:fld id="{BD8D3B60-2351-466A-870D-9CEEE0EAC31B}" type="slidenum">
              <a:rPr lang="da-DK" smtClean="0"/>
              <a:t>21</a:t>
            </a:fld>
            <a:endParaRPr lang="da-DK"/>
          </a:p>
        </p:txBody>
      </p:sp>
    </p:spTree>
    <p:extLst>
      <p:ext uri="{BB962C8B-B14F-4D97-AF65-F5344CB8AC3E}">
        <p14:creationId xmlns:p14="http://schemas.microsoft.com/office/powerpoint/2010/main" val="289078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1EC87-4661-6AEB-1FFD-5E3850C1529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D898664-3633-2DB6-C2CF-0FBAC6B340E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2D3A488-56D3-ACDC-EB93-16457AC749B5}"/>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268C7CB-FCD7-213C-4A9F-727959C56AAE}"/>
              </a:ext>
            </a:extLst>
          </p:cNvPr>
          <p:cNvSpPr>
            <a:spLocks noGrp="1"/>
          </p:cNvSpPr>
          <p:nvPr>
            <p:ph type="sldNum" sz="quarter" idx="10"/>
          </p:nvPr>
        </p:nvSpPr>
        <p:spPr/>
        <p:txBody>
          <a:bodyPr/>
          <a:lstStyle/>
          <a:p>
            <a:fld id="{BD8D3B60-2351-466A-870D-9CEEE0EAC31B}" type="slidenum">
              <a:rPr lang="da-DK" smtClean="0"/>
              <a:t>22</a:t>
            </a:fld>
            <a:endParaRPr lang="da-DK"/>
          </a:p>
        </p:txBody>
      </p:sp>
    </p:spTree>
    <p:extLst>
      <p:ext uri="{BB962C8B-B14F-4D97-AF65-F5344CB8AC3E}">
        <p14:creationId xmlns:p14="http://schemas.microsoft.com/office/powerpoint/2010/main" val="7833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8CAAC-878D-E248-957D-F66192E38B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658211F-9E69-3B8F-F494-63CC01B3516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16E1924-28AF-24DF-F608-F42D29ADFA44}"/>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50A49052-0705-4451-5608-63CC8AB58D99}"/>
              </a:ext>
            </a:extLst>
          </p:cNvPr>
          <p:cNvSpPr>
            <a:spLocks noGrp="1"/>
          </p:cNvSpPr>
          <p:nvPr>
            <p:ph type="sldNum" sz="quarter" idx="10"/>
          </p:nvPr>
        </p:nvSpPr>
        <p:spPr/>
        <p:txBody>
          <a:bodyPr/>
          <a:lstStyle/>
          <a:p>
            <a:fld id="{0AD7BCD6-966D-44CA-A518-DD32CB364BC8}" type="slidenum">
              <a:rPr lang="da-DK" smtClean="0"/>
              <a:t>7</a:t>
            </a:fld>
            <a:endParaRPr lang="da-DK"/>
          </a:p>
        </p:txBody>
      </p:sp>
    </p:spTree>
    <p:extLst>
      <p:ext uri="{BB962C8B-B14F-4D97-AF65-F5344CB8AC3E}">
        <p14:creationId xmlns:p14="http://schemas.microsoft.com/office/powerpoint/2010/main" val="341250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AD7BCD6-966D-44CA-A518-DD32CB364BC8}" type="slidenum">
              <a:rPr lang="da-DK" smtClean="0"/>
              <a:t>8</a:t>
            </a:fld>
            <a:endParaRPr lang="da-DK"/>
          </a:p>
        </p:txBody>
      </p:sp>
    </p:spTree>
    <p:extLst>
      <p:ext uri="{BB962C8B-B14F-4D97-AF65-F5344CB8AC3E}">
        <p14:creationId xmlns:p14="http://schemas.microsoft.com/office/powerpoint/2010/main" val="286695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Piaget mente,</a:t>
            </a:r>
            <a:r>
              <a:rPr lang="da-DK" baseline="0" dirty="0"/>
              <a:t> at faserne var universelle – alle mennesker til alle tider og overalt i verden, ville gennemløbe samme faser, fordi indlæringen til dels er bestemt af modningsprocesser i hjernen. Ideen om fasernes universalitet er dog blevet kritiseret – bl.a. af den kulturhistoriske skole (</a:t>
            </a:r>
            <a:r>
              <a:rPr lang="da-DK" baseline="0" dirty="0" err="1"/>
              <a:t>Vygotsky</a:t>
            </a:r>
            <a:r>
              <a:rPr lang="da-DK" baseline="0" dirty="0"/>
              <a:t> og </a:t>
            </a:r>
            <a:r>
              <a:rPr lang="da-DK" baseline="0" dirty="0" err="1"/>
              <a:t>Luria</a:t>
            </a:r>
            <a:r>
              <a:rPr lang="da-DK" baseline="0" dirty="0"/>
              <a:t>)</a:t>
            </a:r>
            <a:endParaRPr lang="da-DK" dirty="0"/>
          </a:p>
        </p:txBody>
      </p:sp>
      <p:sp>
        <p:nvSpPr>
          <p:cNvPr id="4" name="Pladsholder til slidenummer 3"/>
          <p:cNvSpPr>
            <a:spLocks noGrp="1"/>
          </p:cNvSpPr>
          <p:nvPr>
            <p:ph type="sldNum" sz="quarter" idx="10"/>
          </p:nvPr>
        </p:nvSpPr>
        <p:spPr/>
        <p:txBody>
          <a:bodyPr/>
          <a:lstStyle/>
          <a:p>
            <a:fld id="{0AD7BCD6-966D-44CA-A518-DD32CB364BC8}" type="slidenum">
              <a:rPr lang="da-DK" smtClean="0"/>
              <a:t>9</a:t>
            </a:fld>
            <a:endParaRPr lang="da-DK"/>
          </a:p>
        </p:txBody>
      </p:sp>
    </p:spTree>
    <p:extLst>
      <p:ext uri="{BB962C8B-B14F-4D97-AF65-F5344CB8AC3E}">
        <p14:creationId xmlns:p14="http://schemas.microsoft.com/office/powerpoint/2010/main" val="188584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6E5EF-FDA1-7630-2DF5-5686E029743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619A8C1-4090-F467-0BDB-907417EB958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60D5E28-C33F-BF69-1597-8F94B6E45D9E}"/>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3495F6D-8E2F-DD56-F547-6A8D82531371}"/>
              </a:ext>
            </a:extLst>
          </p:cNvPr>
          <p:cNvSpPr>
            <a:spLocks noGrp="1"/>
          </p:cNvSpPr>
          <p:nvPr>
            <p:ph type="sldNum" sz="quarter" idx="10"/>
          </p:nvPr>
        </p:nvSpPr>
        <p:spPr/>
        <p:txBody>
          <a:bodyPr/>
          <a:lstStyle/>
          <a:p>
            <a:fld id="{0AD7BCD6-966D-44CA-A518-DD32CB364BC8}" type="slidenum">
              <a:rPr lang="da-DK" smtClean="0"/>
              <a:t>10</a:t>
            </a:fld>
            <a:endParaRPr lang="da-DK"/>
          </a:p>
        </p:txBody>
      </p:sp>
    </p:spTree>
    <p:extLst>
      <p:ext uri="{BB962C8B-B14F-4D97-AF65-F5344CB8AC3E}">
        <p14:creationId xmlns:p14="http://schemas.microsoft.com/office/powerpoint/2010/main" val="86058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Kan</a:t>
            </a:r>
            <a:r>
              <a:rPr lang="da-DK" baseline="0" dirty="0"/>
              <a:t> selv = </a:t>
            </a:r>
            <a:r>
              <a:rPr lang="da-DK" baseline="0"/>
              <a:t>aktuel udviklingszone</a:t>
            </a:r>
            <a:endParaRPr lang="da-DK"/>
          </a:p>
        </p:txBody>
      </p:sp>
      <p:sp>
        <p:nvSpPr>
          <p:cNvPr id="4" name="Pladsholder til slidenummer 3"/>
          <p:cNvSpPr>
            <a:spLocks noGrp="1"/>
          </p:cNvSpPr>
          <p:nvPr>
            <p:ph type="sldNum" sz="quarter" idx="10"/>
          </p:nvPr>
        </p:nvSpPr>
        <p:spPr/>
        <p:txBody>
          <a:bodyPr/>
          <a:lstStyle/>
          <a:p>
            <a:fld id="{0AD7BCD6-966D-44CA-A518-DD32CB364BC8}" type="slidenum">
              <a:rPr lang="da-DK" smtClean="0"/>
              <a:t>14</a:t>
            </a:fld>
            <a:endParaRPr lang="da-DK"/>
          </a:p>
        </p:txBody>
      </p:sp>
    </p:spTree>
    <p:extLst>
      <p:ext uri="{BB962C8B-B14F-4D97-AF65-F5344CB8AC3E}">
        <p14:creationId xmlns:p14="http://schemas.microsoft.com/office/powerpoint/2010/main" val="399981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to psykologer repræsenterer derfor hver deres fokus og opfattelse af læring.</a:t>
            </a:r>
          </a:p>
        </p:txBody>
      </p:sp>
      <p:sp>
        <p:nvSpPr>
          <p:cNvPr id="4" name="Pladsholder til slidenummer 3"/>
          <p:cNvSpPr>
            <a:spLocks noGrp="1"/>
          </p:cNvSpPr>
          <p:nvPr>
            <p:ph type="sldNum" sz="quarter" idx="10"/>
          </p:nvPr>
        </p:nvSpPr>
        <p:spPr/>
        <p:txBody>
          <a:bodyPr/>
          <a:lstStyle/>
          <a:p>
            <a:fld id="{BD8D3B60-2351-466A-870D-9CEEE0EAC31B}" type="slidenum">
              <a:rPr lang="da-DK" smtClean="0"/>
              <a:t>16</a:t>
            </a:fld>
            <a:endParaRPr lang="da-DK"/>
          </a:p>
        </p:txBody>
      </p:sp>
    </p:spTree>
    <p:extLst>
      <p:ext uri="{BB962C8B-B14F-4D97-AF65-F5344CB8AC3E}">
        <p14:creationId xmlns:p14="http://schemas.microsoft.com/office/powerpoint/2010/main" val="424374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4965-F2E0-F289-AE31-674C51A2A9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480ECF5-8B9E-FF64-7835-72C92F74CCE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4267086-D043-8FAE-904F-5D5BBDFBF961}"/>
              </a:ext>
            </a:extLst>
          </p:cNvPr>
          <p:cNvSpPr>
            <a:spLocks noGrp="1"/>
          </p:cNvSpPr>
          <p:nvPr>
            <p:ph type="body" idx="1"/>
          </p:nvPr>
        </p:nvSpPr>
        <p:spPr/>
        <p:txBody>
          <a:bodyPr/>
          <a:lstStyle/>
          <a:p>
            <a:r>
              <a:rPr lang="da-DK" dirty="0"/>
              <a:t>De to psykologer repræsenterer derfor hver deres fokus og opfattelse af læring.</a:t>
            </a:r>
          </a:p>
        </p:txBody>
      </p:sp>
      <p:sp>
        <p:nvSpPr>
          <p:cNvPr id="4" name="Pladsholder til slidenummer 3">
            <a:extLst>
              <a:ext uri="{FF2B5EF4-FFF2-40B4-BE49-F238E27FC236}">
                <a16:creationId xmlns:a16="http://schemas.microsoft.com/office/drawing/2014/main" id="{0F3C248A-C8C2-396D-1235-8FC14842CDA0}"/>
              </a:ext>
            </a:extLst>
          </p:cNvPr>
          <p:cNvSpPr>
            <a:spLocks noGrp="1"/>
          </p:cNvSpPr>
          <p:nvPr>
            <p:ph type="sldNum" sz="quarter" idx="10"/>
          </p:nvPr>
        </p:nvSpPr>
        <p:spPr/>
        <p:txBody>
          <a:bodyPr/>
          <a:lstStyle/>
          <a:p>
            <a:fld id="{BD8D3B60-2351-466A-870D-9CEEE0EAC31B}" type="slidenum">
              <a:rPr lang="da-DK" smtClean="0"/>
              <a:t>17</a:t>
            </a:fld>
            <a:endParaRPr lang="da-DK"/>
          </a:p>
        </p:txBody>
      </p:sp>
    </p:spTree>
    <p:extLst>
      <p:ext uri="{BB962C8B-B14F-4D97-AF65-F5344CB8AC3E}">
        <p14:creationId xmlns:p14="http://schemas.microsoft.com/office/powerpoint/2010/main" val="96709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385F9-EBBB-4517-08FD-C0AA452FAD2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88D1FA0-D6D4-6676-B736-3ED4D2F5168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47F06DC-788B-4040-FADC-D09D94D1C9F5}"/>
              </a:ext>
            </a:extLst>
          </p:cNvPr>
          <p:cNvSpPr>
            <a:spLocks noGrp="1"/>
          </p:cNvSpPr>
          <p:nvPr>
            <p:ph type="body" idx="1"/>
          </p:nvPr>
        </p:nvSpPr>
        <p:spPr/>
        <p:txBody>
          <a:bodyPr/>
          <a:lstStyle/>
          <a:p>
            <a:r>
              <a:rPr lang="da-DK" dirty="0"/>
              <a:t>De to psykologer repræsenterer derfor hver deres fokus og opfattelse af læring.</a:t>
            </a:r>
          </a:p>
        </p:txBody>
      </p:sp>
      <p:sp>
        <p:nvSpPr>
          <p:cNvPr id="4" name="Pladsholder til slidenummer 3">
            <a:extLst>
              <a:ext uri="{FF2B5EF4-FFF2-40B4-BE49-F238E27FC236}">
                <a16:creationId xmlns:a16="http://schemas.microsoft.com/office/drawing/2014/main" id="{E4BF8954-31D8-D7E7-8979-BAA702A515AF}"/>
              </a:ext>
            </a:extLst>
          </p:cNvPr>
          <p:cNvSpPr>
            <a:spLocks noGrp="1"/>
          </p:cNvSpPr>
          <p:nvPr>
            <p:ph type="sldNum" sz="quarter" idx="10"/>
          </p:nvPr>
        </p:nvSpPr>
        <p:spPr/>
        <p:txBody>
          <a:bodyPr/>
          <a:lstStyle/>
          <a:p>
            <a:fld id="{BD8D3B60-2351-466A-870D-9CEEE0EAC31B}" type="slidenum">
              <a:rPr lang="da-DK" smtClean="0"/>
              <a:t>18</a:t>
            </a:fld>
            <a:endParaRPr lang="da-DK"/>
          </a:p>
        </p:txBody>
      </p:sp>
    </p:spTree>
    <p:extLst>
      <p:ext uri="{BB962C8B-B14F-4D97-AF65-F5344CB8AC3E}">
        <p14:creationId xmlns:p14="http://schemas.microsoft.com/office/powerpoint/2010/main" val="402555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D6DDBDF3-643E-4987-943A-E7AA53E82319}" type="datetimeFigureOut">
              <a:rPr lang="da-DK" smtClean="0"/>
              <a:t>04.10.2025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354942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6DDBDF3-643E-4987-943A-E7AA53E82319}" type="datetimeFigureOut">
              <a:rPr lang="da-DK" smtClean="0"/>
              <a:t>04.10.2025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26330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6DDBDF3-643E-4987-943A-E7AA53E82319}" type="datetimeFigureOut">
              <a:rPr lang="da-DK" smtClean="0"/>
              <a:t>04.10.2025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234207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6DDBDF3-643E-4987-943A-E7AA53E82319}" type="datetimeFigureOut">
              <a:rPr lang="da-DK" smtClean="0"/>
              <a:t>04.10.2025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158175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D6DDBDF3-643E-4987-943A-E7AA53E82319}" type="datetimeFigureOut">
              <a:rPr lang="da-DK" smtClean="0"/>
              <a:t>04.10.2025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352829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D6DDBDF3-643E-4987-943A-E7AA53E82319}" type="datetimeFigureOut">
              <a:rPr lang="da-DK" smtClean="0"/>
              <a:t>04.10.2025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3550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D6DDBDF3-643E-4987-943A-E7AA53E82319}" type="datetimeFigureOut">
              <a:rPr lang="da-DK" smtClean="0"/>
              <a:t>04.10.2025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738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D6DDBDF3-643E-4987-943A-E7AA53E82319}" type="datetimeFigureOut">
              <a:rPr lang="da-DK" smtClean="0"/>
              <a:t>04.10.2025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313310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6DDBDF3-643E-4987-943A-E7AA53E82319}" type="datetimeFigureOut">
              <a:rPr lang="da-DK" smtClean="0"/>
              <a:t>04.10.2025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74123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D6DDBDF3-643E-4987-943A-E7AA53E82319}" type="datetimeFigureOut">
              <a:rPr lang="da-DK" smtClean="0"/>
              <a:t>04.10.2025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276396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D6DDBDF3-643E-4987-943A-E7AA53E82319}" type="datetimeFigureOut">
              <a:rPr lang="da-DK" smtClean="0"/>
              <a:t>04.10.2025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B526C1A-C778-4105-B859-642AEF8ED6B9}" type="slidenum">
              <a:rPr lang="da-DK" smtClean="0"/>
              <a:t>‹nr.›</a:t>
            </a:fld>
            <a:endParaRPr lang="da-DK"/>
          </a:p>
        </p:txBody>
      </p:sp>
    </p:spTree>
    <p:extLst>
      <p:ext uri="{BB962C8B-B14F-4D97-AF65-F5344CB8AC3E}">
        <p14:creationId xmlns:p14="http://schemas.microsoft.com/office/powerpoint/2010/main" val="128413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DBDF3-643E-4987-943A-E7AA53E82319}" type="datetimeFigureOut">
              <a:rPr lang="da-DK" smtClean="0"/>
              <a:t>04.10.2025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26C1A-C778-4105-B859-642AEF8ED6B9}" type="slidenum">
              <a:rPr lang="da-DK" smtClean="0"/>
              <a:t>‹nr.›</a:t>
            </a:fld>
            <a:endParaRPr lang="da-DK"/>
          </a:p>
        </p:txBody>
      </p:sp>
    </p:spTree>
    <p:extLst>
      <p:ext uri="{BB962C8B-B14F-4D97-AF65-F5344CB8AC3E}">
        <p14:creationId xmlns:p14="http://schemas.microsoft.com/office/powerpoint/2010/main" val="262679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sYF5HefF6wA?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xcf15Ls1D5U?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rVqJacvywAQ?feature=oembe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a:t>Jean Piaget og Lev Vygotsky</a:t>
            </a:r>
          </a:p>
        </p:txBody>
      </p:sp>
      <p:sp>
        <p:nvSpPr>
          <p:cNvPr id="5" name="Undertitel 4"/>
          <p:cNvSpPr>
            <a:spLocks noGrp="1"/>
          </p:cNvSpPr>
          <p:nvPr>
            <p:ph type="subTitle" idx="1"/>
          </p:nvPr>
        </p:nvSpPr>
        <p:spPr/>
        <p:txBody>
          <a:bodyPr/>
          <a:lstStyle/>
          <a:p>
            <a:r>
              <a:rPr lang="da-DK" dirty="0"/>
              <a:t>To teorier om læring</a:t>
            </a:r>
          </a:p>
        </p:txBody>
      </p:sp>
      <p:pic>
        <p:nvPicPr>
          <p:cNvPr id="2" name="Billede 1"/>
          <p:cNvPicPr>
            <a:picLocks noChangeAspect="1"/>
          </p:cNvPicPr>
          <p:nvPr/>
        </p:nvPicPr>
        <p:blipFill>
          <a:blip r:embed="rId2"/>
          <a:stretch>
            <a:fillRect/>
          </a:stretch>
        </p:blipFill>
        <p:spPr>
          <a:xfrm>
            <a:off x="5404731" y="4489671"/>
            <a:ext cx="2623653" cy="1752600"/>
          </a:xfrm>
          <a:prstGeom prst="rect">
            <a:avLst/>
          </a:prstGeom>
        </p:spPr>
      </p:pic>
    </p:spTree>
    <p:extLst>
      <p:ext uri="{BB962C8B-B14F-4D97-AF65-F5344CB8AC3E}">
        <p14:creationId xmlns:p14="http://schemas.microsoft.com/office/powerpoint/2010/main" val="355461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2729D-59A5-E0E2-27A0-1E1B67D4B7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6B470E-E6CA-798C-7635-E1E35FCFE72C}"/>
              </a:ext>
            </a:extLst>
          </p:cNvPr>
          <p:cNvSpPr>
            <a:spLocks noGrp="1"/>
          </p:cNvSpPr>
          <p:nvPr>
            <p:ph type="title"/>
          </p:nvPr>
        </p:nvSpPr>
        <p:spPr>
          <a:xfrm>
            <a:off x="457199" y="0"/>
            <a:ext cx="8229600" cy="1143000"/>
          </a:xfrm>
        </p:spPr>
        <p:txBody>
          <a:bodyPr/>
          <a:lstStyle/>
          <a:p>
            <a:r>
              <a:rPr lang="da-DK" dirty="0"/>
              <a:t>Piagets faseteori</a:t>
            </a:r>
          </a:p>
        </p:txBody>
      </p:sp>
      <p:pic>
        <p:nvPicPr>
          <p:cNvPr id="1026" name="Picture 2" descr="Billedresultat for jean piaget faser">
            <a:extLst>
              <a:ext uri="{FF2B5EF4-FFF2-40B4-BE49-F238E27FC236}">
                <a16:creationId xmlns:a16="http://schemas.microsoft.com/office/drawing/2014/main" id="{42525DE2-61FE-C86B-CB85-43C8D62A8FD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86" t="31326" r="7257" b="31387"/>
          <a:stretch/>
        </p:blipFill>
        <p:spPr bwMode="auto">
          <a:xfrm>
            <a:off x="611560" y="908720"/>
            <a:ext cx="7678283" cy="1521821"/>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B3B42BD5-D737-94AE-99DE-131A40112E25}"/>
              </a:ext>
            </a:extLst>
          </p:cNvPr>
          <p:cNvSpPr txBox="1"/>
          <p:nvPr/>
        </p:nvSpPr>
        <p:spPr>
          <a:xfrm>
            <a:off x="2051719" y="6309320"/>
            <a:ext cx="5040560" cy="369332"/>
          </a:xfrm>
          <a:prstGeom prst="rect">
            <a:avLst/>
          </a:prstGeom>
          <a:noFill/>
        </p:spPr>
        <p:txBody>
          <a:bodyPr wrap="square">
            <a:spAutoFit/>
          </a:bodyPr>
          <a:lstStyle/>
          <a:p>
            <a:r>
              <a:rPr lang="da-DK" dirty="0" err="1"/>
              <a:t>https</a:t>
            </a:r>
            <a:r>
              <a:rPr lang="da-DK" dirty="0"/>
              <a:t>://</a:t>
            </a:r>
            <a:r>
              <a:rPr lang="da-DK" dirty="0" err="1"/>
              <a:t>www.youtube.com</a:t>
            </a:r>
            <a:r>
              <a:rPr lang="da-DK" dirty="0"/>
              <a:t>/</a:t>
            </a:r>
            <a:r>
              <a:rPr lang="da-DK" dirty="0" err="1"/>
              <a:t>watch?v</a:t>
            </a:r>
            <a:r>
              <a:rPr lang="da-DK" dirty="0"/>
              <a:t>=B65EJ6gMmA4</a:t>
            </a:r>
          </a:p>
        </p:txBody>
      </p:sp>
      <p:pic>
        <p:nvPicPr>
          <p:cNvPr id="6" name="Billede 5" descr="Et billede, der indeholder person, tøj, Ansigt, bordservice&#10;&#10;Automatisk genereret beskrivelse">
            <a:extLst>
              <a:ext uri="{FF2B5EF4-FFF2-40B4-BE49-F238E27FC236}">
                <a16:creationId xmlns:a16="http://schemas.microsoft.com/office/drawing/2014/main" id="{9E65CF01-8A9C-87D8-5436-7FDC3C52E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781" y="2552346"/>
            <a:ext cx="5306436" cy="3635168"/>
          </a:xfrm>
          <a:prstGeom prst="rect">
            <a:avLst/>
          </a:prstGeom>
        </p:spPr>
      </p:pic>
    </p:spTree>
    <p:extLst>
      <p:ext uri="{BB962C8B-B14F-4D97-AF65-F5344CB8AC3E}">
        <p14:creationId xmlns:p14="http://schemas.microsoft.com/office/powerpoint/2010/main" val="360017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Lev </a:t>
            </a:r>
            <a:r>
              <a:rPr lang="da-DK" dirty="0" err="1"/>
              <a:t>Vygotsky</a:t>
            </a:r>
            <a:endParaRPr lang="da-DK" dirty="0"/>
          </a:p>
        </p:txBody>
      </p:sp>
      <p:sp>
        <p:nvSpPr>
          <p:cNvPr id="4" name="Pladsholder til indhold 3"/>
          <p:cNvSpPr>
            <a:spLocks noGrp="1"/>
          </p:cNvSpPr>
          <p:nvPr>
            <p:ph sz="half" idx="1"/>
          </p:nvPr>
        </p:nvSpPr>
        <p:spPr/>
        <p:txBody>
          <a:bodyPr/>
          <a:lstStyle/>
          <a:p>
            <a:r>
              <a:rPr lang="da-DK" dirty="0"/>
              <a:t>Født i Rusland (1896-1934)</a:t>
            </a:r>
          </a:p>
          <a:p>
            <a:r>
              <a:rPr lang="da-DK" dirty="0"/>
              <a:t>Marxistisk psykologi også kaldet den kulturhistoriske skole</a:t>
            </a:r>
          </a:p>
          <a:p>
            <a:r>
              <a:rPr lang="da-DK" dirty="0"/>
              <a:t>Vores tænkning er altid præget af den kulturhistoriske sammenhæng</a:t>
            </a:r>
          </a:p>
        </p:txBody>
      </p:sp>
      <p:pic>
        <p:nvPicPr>
          <p:cNvPr id="1026" name="Picture 2" descr="Billedresultat for lev vygotsk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7722" y="1600200"/>
            <a:ext cx="327955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1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a-DK" dirty="0" err="1"/>
              <a:t>Vygotskys</a:t>
            </a:r>
            <a:r>
              <a:rPr lang="da-DK" dirty="0"/>
              <a:t> syn på læring </a:t>
            </a:r>
          </a:p>
        </p:txBody>
      </p:sp>
      <p:sp>
        <p:nvSpPr>
          <p:cNvPr id="3" name="Pladsholder til indhold 2"/>
          <p:cNvSpPr>
            <a:spLocks noGrp="1"/>
          </p:cNvSpPr>
          <p:nvPr>
            <p:ph sz="half" idx="1"/>
          </p:nvPr>
        </p:nvSpPr>
        <p:spPr>
          <a:xfrm>
            <a:off x="457200" y="1600200"/>
            <a:ext cx="4038600" cy="4525963"/>
          </a:xfrm>
        </p:spPr>
        <p:txBody>
          <a:bodyPr>
            <a:normAutofit/>
          </a:bodyPr>
          <a:lstStyle/>
          <a:p>
            <a:pPr>
              <a:lnSpc>
                <a:spcPct val="90000"/>
              </a:lnSpc>
            </a:pPr>
            <a:r>
              <a:rPr lang="da-DK" dirty="0"/>
              <a:t>Som sociale væsner lærer vi gennem erfaringsudveksling med andre</a:t>
            </a:r>
            <a:endParaRPr lang="da-DK"/>
          </a:p>
          <a:p>
            <a:pPr>
              <a:lnSpc>
                <a:spcPct val="90000"/>
              </a:lnSpc>
            </a:pPr>
            <a:r>
              <a:rPr lang="da-DK" dirty="0"/>
              <a:t>Som børn lærer vi gennem vejledning og støtte fra voksne og større børn</a:t>
            </a:r>
            <a:endParaRPr lang="da-DK"/>
          </a:p>
          <a:p>
            <a:pPr>
              <a:lnSpc>
                <a:spcPct val="90000"/>
              </a:lnSpc>
            </a:pPr>
            <a:r>
              <a:rPr lang="da-DK" dirty="0"/>
              <a:t>Vigtige begreber: </a:t>
            </a:r>
            <a:r>
              <a:rPr lang="da-DK" b="1" dirty="0"/>
              <a:t>Zonen for nærmeste udvikling</a:t>
            </a:r>
            <a:r>
              <a:rPr lang="da-DK" dirty="0"/>
              <a:t> (ZNU) og </a:t>
            </a:r>
            <a:r>
              <a:rPr lang="da-DK" b="1" dirty="0" err="1"/>
              <a:t>stilladsering</a:t>
            </a:r>
            <a:endParaRPr lang="da-DK" b="1"/>
          </a:p>
        </p:txBody>
      </p:sp>
      <p:pic>
        <p:nvPicPr>
          <p:cNvPr id="4" name="Billede 3">
            <a:extLst>
              <a:ext uri="{FF2B5EF4-FFF2-40B4-BE49-F238E27FC236}">
                <a16:creationId xmlns:a16="http://schemas.microsoft.com/office/drawing/2014/main" id="{43A7B189-12C7-DF0E-08EC-C11786259F6A}"/>
              </a:ext>
            </a:extLst>
          </p:cNvPr>
          <p:cNvPicPr>
            <a:picLocks noChangeAspect="1"/>
          </p:cNvPicPr>
          <p:nvPr/>
        </p:nvPicPr>
        <p:blipFill rotWithShape="1">
          <a:blip r:embed="rId2"/>
          <a:srcRect l="4189" r="6580" b="1"/>
          <a:stretch/>
        </p:blipFill>
        <p:spPr>
          <a:xfrm>
            <a:off x="4648200" y="1600200"/>
            <a:ext cx="4038600" cy="4525963"/>
          </a:xfrm>
          <a:prstGeom prst="rect">
            <a:avLst/>
          </a:prstGeom>
          <a:noFill/>
        </p:spPr>
      </p:pic>
    </p:spTree>
    <p:extLst>
      <p:ext uri="{BB962C8B-B14F-4D97-AF65-F5344CB8AC3E}">
        <p14:creationId xmlns:p14="http://schemas.microsoft.com/office/powerpoint/2010/main" val="342132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9059-AEB8-D4A6-F185-DF81F500D0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644116-DAFD-4EED-5450-6EAE3F3F6606}"/>
              </a:ext>
            </a:extLst>
          </p:cNvPr>
          <p:cNvSpPr>
            <a:spLocks noGrp="1"/>
          </p:cNvSpPr>
          <p:nvPr>
            <p:ph type="title"/>
          </p:nvPr>
        </p:nvSpPr>
        <p:spPr>
          <a:xfrm>
            <a:off x="457200" y="274638"/>
            <a:ext cx="8229600" cy="1143000"/>
          </a:xfrm>
        </p:spPr>
        <p:txBody>
          <a:bodyPr anchor="ctr">
            <a:normAutofit/>
          </a:bodyPr>
          <a:lstStyle/>
          <a:p>
            <a:r>
              <a:rPr lang="da-DK" dirty="0" err="1"/>
              <a:t>Vygotskys</a:t>
            </a:r>
            <a:r>
              <a:rPr lang="da-DK" dirty="0"/>
              <a:t> syn på læring </a:t>
            </a:r>
          </a:p>
        </p:txBody>
      </p:sp>
      <p:pic>
        <p:nvPicPr>
          <p:cNvPr id="7" name="Onlinemedier 6" descr="Vygotksy's Zone of Proximal Development (Explained in 4 minutes)">
            <a:hlinkClick r:id="" action="ppaction://media"/>
            <a:extLst>
              <a:ext uri="{FF2B5EF4-FFF2-40B4-BE49-F238E27FC236}">
                <a16:creationId xmlns:a16="http://schemas.microsoft.com/office/drawing/2014/main" id="{5C536C57-52B1-7818-3411-E3269F752738}"/>
              </a:ext>
            </a:extLst>
          </p:cNvPr>
          <p:cNvPicPr>
            <a:picLocks noGrp="1" noRot="1" noChangeAspect="1"/>
          </p:cNvPicPr>
          <p:nvPr>
            <p:ph idx="1"/>
            <a:videoFile r:link="rId1"/>
          </p:nvPr>
        </p:nvPicPr>
        <p:blipFill>
          <a:blip r:embed="rId3"/>
          <a:stretch>
            <a:fillRect/>
          </a:stretch>
        </p:blipFill>
        <p:spPr>
          <a:xfrm>
            <a:off x="566723" y="1600200"/>
            <a:ext cx="8010553" cy="4525963"/>
          </a:xfrm>
          <a:prstGeom prst="rect">
            <a:avLst/>
          </a:prstGeom>
          <a:noFill/>
        </p:spPr>
      </p:pic>
      <p:sp>
        <p:nvSpPr>
          <p:cNvPr id="4" name="Tekstfelt 3">
            <a:extLst>
              <a:ext uri="{FF2B5EF4-FFF2-40B4-BE49-F238E27FC236}">
                <a16:creationId xmlns:a16="http://schemas.microsoft.com/office/drawing/2014/main" id="{1EB8D7CA-FFB7-8690-A353-67F34E7B18D1}"/>
              </a:ext>
            </a:extLst>
          </p:cNvPr>
          <p:cNvSpPr txBox="1"/>
          <p:nvPr/>
        </p:nvSpPr>
        <p:spPr>
          <a:xfrm>
            <a:off x="1988839" y="6308725"/>
            <a:ext cx="5166320" cy="369332"/>
          </a:xfrm>
          <a:prstGeom prst="rect">
            <a:avLst/>
          </a:prstGeom>
          <a:noFill/>
        </p:spPr>
        <p:txBody>
          <a:bodyPr wrap="square">
            <a:spAutoFit/>
          </a:bodyPr>
          <a:lstStyle/>
          <a:p>
            <a:r>
              <a:rPr lang="da-DK" dirty="0" err="1"/>
              <a:t>https</a:t>
            </a:r>
            <a:r>
              <a:rPr lang="da-DK" dirty="0"/>
              <a:t>://</a:t>
            </a:r>
            <a:r>
              <a:rPr lang="da-DK" dirty="0" err="1"/>
              <a:t>www.youtube.com</a:t>
            </a:r>
            <a:r>
              <a:rPr lang="da-DK" dirty="0"/>
              <a:t>/</a:t>
            </a:r>
            <a:r>
              <a:rPr lang="da-DK" dirty="0" err="1"/>
              <a:t>watch?v</a:t>
            </a:r>
            <a:r>
              <a:rPr lang="da-DK" dirty="0"/>
              <a:t>=sYF5HefF6wA</a:t>
            </a:r>
          </a:p>
        </p:txBody>
      </p:sp>
    </p:spTree>
    <p:extLst>
      <p:ext uri="{BB962C8B-B14F-4D97-AF65-F5344CB8AC3E}">
        <p14:creationId xmlns:p14="http://schemas.microsoft.com/office/powerpoint/2010/main" val="23262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Zonen for nærmeste udvikling</a:t>
            </a:r>
          </a:p>
        </p:txBody>
      </p:sp>
      <p:pic>
        <p:nvPicPr>
          <p:cNvPr id="2052" name="Picture 4" descr="Billedresultat for stilladseri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66172" y="1600200"/>
            <a:ext cx="481165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2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a-DK" dirty="0" err="1"/>
              <a:t>Stilladsering</a:t>
            </a:r>
            <a:endParaRPr lang="da-DK" dirty="0"/>
          </a:p>
        </p:txBody>
      </p:sp>
      <p:sp>
        <p:nvSpPr>
          <p:cNvPr id="3" name="Pladsholder til indhold 2"/>
          <p:cNvSpPr>
            <a:spLocks noGrp="1"/>
          </p:cNvSpPr>
          <p:nvPr>
            <p:ph sz="half" idx="1"/>
          </p:nvPr>
        </p:nvSpPr>
        <p:spPr>
          <a:xfrm>
            <a:off x="457200" y="1600200"/>
            <a:ext cx="4038600" cy="4525963"/>
          </a:xfrm>
        </p:spPr>
        <p:txBody>
          <a:bodyPr>
            <a:normAutofit/>
          </a:bodyPr>
          <a:lstStyle/>
          <a:p>
            <a:pPr>
              <a:lnSpc>
                <a:spcPct val="90000"/>
              </a:lnSpc>
            </a:pPr>
            <a:r>
              <a:rPr lang="da-DK" dirty="0"/>
              <a:t>Ramme den enkeltes nærmeste udviklingszone</a:t>
            </a:r>
          </a:p>
          <a:p>
            <a:pPr>
              <a:lnSpc>
                <a:spcPct val="90000"/>
              </a:lnSpc>
            </a:pPr>
            <a:r>
              <a:rPr lang="da-DK" dirty="0"/>
              <a:t>Opmuntre</a:t>
            </a:r>
          </a:p>
          <a:p>
            <a:pPr>
              <a:lnSpc>
                <a:spcPct val="90000"/>
              </a:lnSpc>
            </a:pPr>
            <a:r>
              <a:rPr lang="da-DK" dirty="0"/>
              <a:t>Hjælpe til at fastholde fokus</a:t>
            </a:r>
          </a:p>
          <a:p>
            <a:pPr>
              <a:lnSpc>
                <a:spcPct val="90000"/>
              </a:lnSpc>
            </a:pPr>
            <a:r>
              <a:rPr lang="da-DK" dirty="0"/>
              <a:t>Demonstrere </a:t>
            </a:r>
          </a:p>
          <a:p>
            <a:pPr>
              <a:lnSpc>
                <a:spcPct val="90000"/>
              </a:lnSpc>
            </a:pPr>
            <a:r>
              <a:rPr lang="da-DK" dirty="0"/>
              <a:t>Synliggøre fejl</a:t>
            </a:r>
          </a:p>
          <a:p>
            <a:pPr>
              <a:lnSpc>
                <a:spcPct val="90000"/>
              </a:lnSpc>
            </a:pPr>
            <a:r>
              <a:rPr lang="da-DK" dirty="0"/>
              <a:t>Skabe trygge rum for læring</a:t>
            </a:r>
          </a:p>
        </p:txBody>
      </p:sp>
      <p:pic>
        <p:nvPicPr>
          <p:cNvPr id="4" name="Billede 3"/>
          <p:cNvPicPr>
            <a:picLocks noChangeAspect="1"/>
          </p:cNvPicPr>
          <p:nvPr/>
        </p:nvPicPr>
        <p:blipFill>
          <a:blip r:embed="rId2"/>
          <a:stretch>
            <a:fillRect/>
          </a:stretch>
        </p:blipFill>
        <p:spPr>
          <a:xfrm>
            <a:off x="4722458" y="1600200"/>
            <a:ext cx="3890083" cy="4525963"/>
          </a:xfrm>
          <a:prstGeom prst="rect">
            <a:avLst/>
          </a:prstGeom>
          <a:noFill/>
        </p:spPr>
      </p:pic>
    </p:spTree>
    <p:extLst>
      <p:ext uri="{BB962C8B-B14F-4D97-AF65-F5344CB8AC3E}">
        <p14:creationId xmlns:p14="http://schemas.microsoft.com/office/powerpoint/2010/main" val="308858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Arbejdsspørgsmål: Hvad er forskellen?</a:t>
            </a:r>
          </a:p>
        </p:txBody>
      </p:sp>
      <p:pic>
        <p:nvPicPr>
          <p:cNvPr id="7" name="Billede 3">
            <a:extLst>
              <a:ext uri="{FF2B5EF4-FFF2-40B4-BE49-F238E27FC236}">
                <a16:creationId xmlns:a16="http://schemas.microsoft.com/office/drawing/2014/main" id="{076E3077-A470-4E1D-AB49-26740C3CDBBE}"/>
              </a:ext>
            </a:extLst>
          </p:cNvPr>
          <p:cNvPicPr>
            <a:picLocks noGrp="1" noChangeAspect="1"/>
          </p:cNvPicPr>
          <p:nvPr>
            <p:ph idx="1"/>
          </p:nvPr>
        </p:nvPicPr>
        <p:blipFill>
          <a:blip r:embed="rId3"/>
          <a:stretch>
            <a:fillRect/>
          </a:stretch>
        </p:blipFill>
        <p:spPr>
          <a:xfrm>
            <a:off x="457200" y="1823366"/>
            <a:ext cx="8229600" cy="4079630"/>
          </a:xfrm>
          <a:prstGeom prst="rect">
            <a:avLst/>
          </a:prstGeom>
        </p:spPr>
      </p:pic>
    </p:spTree>
    <p:extLst>
      <p:ext uri="{BB962C8B-B14F-4D97-AF65-F5344CB8AC3E}">
        <p14:creationId xmlns:p14="http://schemas.microsoft.com/office/powerpoint/2010/main" val="1430338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BFCC1-2E17-9BD5-81D3-A35AF86415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A3B53C-12D1-852C-D4DA-91ADC25D83A7}"/>
              </a:ext>
            </a:extLst>
          </p:cNvPr>
          <p:cNvSpPr>
            <a:spLocks noGrp="1"/>
          </p:cNvSpPr>
          <p:nvPr>
            <p:ph type="title"/>
          </p:nvPr>
        </p:nvSpPr>
        <p:spPr/>
        <p:txBody>
          <a:bodyPr>
            <a:normAutofit fontScale="90000"/>
          </a:bodyPr>
          <a:lstStyle/>
          <a:p>
            <a:r>
              <a:rPr lang="da-DK" dirty="0"/>
              <a:t>Arbejdsspørgsmål: Hvad er forskellen?</a:t>
            </a:r>
          </a:p>
        </p:txBody>
      </p:sp>
      <p:sp>
        <p:nvSpPr>
          <p:cNvPr id="6" name="Tekstfelt 5">
            <a:extLst>
              <a:ext uri="{FF2B5EF4-FFF2-40B4-BE49-F238E27FC236}">
                <a16:creationId xmlns:a16="http://schemas.microsoft.com/office/drawing/2014/main" id="{51AA28C6-AC96-7A9D-49C6-3BC751E146CE}"/>
              </a:ext>
            </a:extLst>
          </p:cNvPr>
          <p:cNvSpPr txBox="1"/>
          <p:nvPr/>
        </p:nvSpPr>
        <p:spPr>
          <a:xfrm>
            <a:off x="251520" y="1772816"/>
            <a:ext cx="8640960" cy="4247317"/>
          </a:xfrm>
          <a:prstGeom prst="rect">
            <a:avLst/>
          </a:prstGeom>
          <a:noFill/>
        </p:spPr>
        <p:txBody>
          <a:bodyPr wrap="square">
            <a:spAutoFit/>
          </a:bodyPr>
          <a:lstStyle/>
          <a:p>
            <a:pPr marL="342900" indent="-342900">
              <a:buFont typeface="+mj-lt"/>
              <a:buAutoNum type="arabicPeriod"/>
            </a:pPr>
            <a:r>
              <a:rPr lang="da-DK" dirty="0"/>
              <a:t>Forklar citaterne fra de to teoretikere herunder – hvad viser det, om deres læringssyn?</a:t>
            </a:r>
          </a:p>
          <a:p>
            <a:pPr marL="742950" lvl="1" indent="-285750">
              <a:buFont typeface="Arial" panose="020B0604020202020204" pitchFamily="34" charset="0"/>
              <a:buChar char="•"/>
            </a:pPr>
            <a:r>
              <a:rPr lang="da-DK" dirty="0"/>
              <a:t>Piaget: ”Hver gang man for tidligt lærer et barn noget, som det selv kunne have opdaget, forhindres barnet i at opfinde det og derfor i at forstå det helt.”</a:t>
            </a:r>
          </a:p>
          <a:p>
            <a:pPr marL="742950" lvl="1" indent="-285750">
              <a:buFont typeface="Arial" panose="020B0604020202020204" pitchFamily="34" charset="0"/>
              <a:buChar char="•"/>
            </a:pPr>
            <a:r>
              <a:rPr lang="da-DK" dirty="0"/>
              <a:t>Vygotsky: ”Det, som barnet i dag gør ved hjælp af en voksen, kan det i morgen gøre på egen hånd.”</a:t>
            </a:r>
          </a:p>
          <a:p>
            <a:pPr lvl="1"/>
            <a:endParaRPr lang="da-DK" dirty="0"/>
          </a:p>
          <a:p>
            <a:pPr marL="342900" indent="-342900">
              <a:buFont typeface="+mj-lt"/>
              <a:buAutoNum type="arabicPeriod"/>
            </a:pPr>
            <a:r>
              <a:rPr lang="da-DK" dirty="0"/>
              <a:t>Hvordan bør man tilrettelægge undervisningen i folkeskolen eller gymnasiet ifølge henholdsvis Piaget og Vygotsky?</a:t>
            </a:r>
          </a:p>
          <a:p>
            <a:pPr marL="342900" indent="-342900">
              <a:buFont typeface="+mj-lt"/>
              <a:buAutoNum type="arabicPeriod"/>
            </a:pPr>
            <a:endParaRPr lang="da-DK" dirty="0"/>
          </a:p>
          <a:p>
            <a:pPr marL="342900" indent="-342900">
              <a:buFont typeface="+mj-lt"/>
              <a:buAutoNum type="arabicPeriod"/>
            </a:pPr>
            <a:r>
              <a:rPr lang="da-DK" dirty="0"/>
              <a:t>Kan I finde eksempler fra jeres egen skoletid (her på gymnasiet eller i folkeskolen) på at undervisningen passer med Piagets eller Vygotskys teorier?</a:t>
            </a:r>
          </a:p>
          <a:p>
            <a:pPr marL="342900" indent="-342900">
              <a:buFont typeface="+mj-lt"/>
              <a:buAutoNum type="arabicPeriod"/>
            </a:pPr>
            <a:endParaRPr lang="da-DK" dirty="0"/>
          </a:p>
          <a:p>
            <a:pPr marL="342900" indent="-342900">
              <a:buFont typeface="+mj-lt"/>
              <a:buAutoNum type="arabicPeriod"/>
            </a:pPr>
            <a:r>
              <a:rPr lang="da-DK" dirty="0"/>
              <a:t>Læs uddraget fra læringsplanen for Fur Friskole og Børnehus. Kan I se inspiration fra Piagets eller Vygotskys læringsteori? Hvordan harmonerer det med andre teorier, vi har arbejdet med i psykologiundervisningen?</a:t>
            </a:r>
          </a:p>
        </p:txBody>
      </p:sp>
    </p:spTree>
    <p:extLst>
      <p:ext uri="{BB962C8B-B14F-4D97-AF65-F5344CB8AC3E}">
        <p14:creationId xmlns:p14="http://schemas.microsoft.com/office/powerpoint/2010/main" val="171271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7EF1B-6C76-AC82-86DA-0D1D122A16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9BBFCE-7B4C-FE90-F734-14B4A7CB6204}"/>
              </a:ext>
            </a:extLst>
          </p:cNvPr>
          <p:cNvSpPr>
            <a:spLocks noGrp="1"/>
          </p:cNvSpPr>
          <p:nvPr>
            <p:ph type="title"/>
          </p:nvPr>
        </p:nvSpPr>
        <p:spPr/>
        <p:txBody>
          <a:bodyPr>
            <a:normAutofit fontScale="90000"/>
          </a:bodyPr>
          <a:lstStyle/>
          <a:p>
            <a:r>
              <a:rPr lang="da-DK" dirty="0"/>
              <a:t>Arbejdsspørgsmål: Hvad er forskellen?</a:t>
            </a:r>
          </a:p>
        </p:txBody>
      </p:sp>
      <p:sp>
        <p:nvSpPr>
          <p:cNvPr id="6" name="Tekstfelt 5">
            <a:extLst>
              <a:ext uri="{FF2B5EF4-FFF2-40B4-BE49-F238E27FC236}">
                <a16:creationId xmlns:a16="http://schemas.microsoft.com/office/drawing/2014/main" id="{28BC6988-1042-E5C8-7A31-99AF3D5D33EB}"/>
              </a:ext>
            </a:extLst>
          </p:cNvPr>
          <p:cNvSpPr txBox="1"/>
          <p:nvPr/>
        </p:nvSpPr>
        <p:spPr>
          <a:xfrm>
            <a:off x="251520" y="1417638"/>
            <a:ext cx="8640960" cy="4770537"/>
          </a:xfrm>
          <a:prstGeom prst="rect">
            <a:avLst/>
          </a:prstGeom>
          <a:noFill/>
        </p:spPr>
        <p:txBody>
          <a:bodyPr wrap="square">
            <a:spAutoFit/>
          </a:bodyPr>
          <a:lstStyle/>
          <a:p>
            <a:pPr marL="342900" indent="-342900">
              <a:buFont typeface="+mj-lt"/>
              <a:buAutoNum type="arabicPeriod"/>
            </a:pPr>
            <a:r>
              <a:rPr lang="da-DK" sz="1600" dirty="0"/>
              <a:t>Forklar citaterne fra de to teoretikere herunder – hvad viser det, om deres læringssyn?</a:t>
            </a:r>
          </a:p>
          <a:p>
            <a:pPr lvl="1"/>
            <a:endParaRPr lang="da-DK" sz="1600" dirty="0"/>
          </a:p>
          <a:p>
            <a:r>
              <a:rPr lang="da-DK" sz="1600" b="1" dirty="0"/>
              <a:t>Piaget: </a:t>
            </a:r>
            <a:r>
              <a:rPr lang="da-DK" sz="1600" i="1" dirty="0"/>
              <a:t>”Hver gang man for tidligt lærer et barn noget, som det selv kunne have opdaget, forhindres barnet i at opfinde det og derfor i at forstå det helt.”</a:t>
            </a:r>
          </a:p>
          <a:p>
            <a:endParaRPr lang="da-DK" sz="1600" dirty="0"/>
          </a:p>
          <a:p>
            <a:pPr marL="285750" indent="-285750">
              <a:buFont typeface="Arial" panose="020B0604020202020204" pitchFamily="34" charset="0"/>
              <a:buChar char="•"/>
            </a:pPr>
            <a:r>
              <a:rPr lang="da-DK" sz="1600" dirty="0"/>
              <a:t>Han lægger vægt på </a:t>
            </a:r>
            <a:r>
              <a:rPr lang="da-DK" sz="1600" b="1" dirty="0"/>
              <a:t>det selvstændige, aktive læringsarbejde</a:t>
            </a:r>
            <a:r>
              <a:rPr lang="da-DK" sz="1600" dirty="0"/>
              <a:t>.</a:t>
            </a:r>
          </a:p>
          <a:p>
            <a:pPr marL="285750" indent="-285750">
              <a:buFont typeface="Arial" panose="020B0604020202020204" pitchFamily="34" charset="0"/>
              <a:buChar char="•"/>
            </a:pPr>
            <a:r>
              <a:rPr lang="da-DK" sz="1600" dirty="0"/>
              <a:t>Han mener, at viden ikke kan overføres færdig fra lærer til elev – barnet skal selv "opdage" og konstruere sin forståelse gennem erfaring og refleksion.</a:t>
            </a:r>
          </a:p>
          <a:p>
            <a:pPr marL="285750" indent="-285750">
              <a:buFont typeface="Arial" panose="020B0604020202020204" pitchFamily="34" charset="0"/>
              <a:buChar char="•"/>
            </a:pPr>
            <a:r>
              <a:rPr lang="da-DK" sz="1600" dirty="0"/>
              <a:t>Hvis læreren "serverer svaret for tidligt", blokerer man for den proces, hvor barnet selv udvikler kognitive strukturer.</a:t>
            </a:r>
          </a:p>
          <a:p>
            <a:endParaRPr lang="da-DK" sz="1600" b="1" dirty="0"/>
          </a:p>
          <a:p>
            <a:r>
              <a:rPr lang="da-DK" sz="1600" b="1" dirty="0"/>
              <a:t>Vygotsky: </a:t>
            </a:r>
            <a:r>
              <a:rPr lang="da-DK" sz="1600" i="1" dirty="0"/>
              <a:t>”Det, som barnet i dag gør ved hjælp af en voksen, kan det i morgen gøre på egen hånd.”</a:t>
            </a:r>
          </a:p>
          <a:p>
            <a:endParaRPr lang="da-DK" sz="1600" dirty="0"/>
          </a:p>
          <a:p>
            <a:pPr marL="285750" indent="-285750">
              <a:buFont typeface="Arial" panose="020B0604020202020204" pitchFamily="34" charset="0"/>
              <a:buChar char="•"/>
            </a:pPr>
            <a:r>
              <a:rPr lang="da-DK" sz="1600" dirty="0"/>
              <a:t>Vygotsky betoner, at læring sker </a:t>
            </a:r>
            <a:r>
              <a:rPr lang="da-DK" sz="1600" b="1" dirty="0"/>
              <a:t>i samspil med andre</a:t>
            </a:r>
            <a:r>
              <a:rPr lang="da-DK" sz="1600" dirty="0"/>
              <a:t> – især med mere kompetente personer (lærer, forælder, kammerat).</a:t>
            </a:r>
          </a:p>
          <a:p>
            <a:pPr marL="285750" indent="-285750">
              <a:buFont typeface="Arial" panose="020B0604020202020204" pitchFamily="34" charset="0"/>
              <a:buChar char="•"/>
            </a:pPr>
            <a:r>
              <a:rPr lang="da-DK" sz="1600" dirty="0"/>
              <a:t>Centralt står </a:t>
            </a:r>
            <a:r>
              <a:rPr lang="da-DK" sz="1600" i="1" dirty="0"/>
              <a:t>den nærmeste udviklingszone</a:t>
            </a:r>
            <a:r>
              <a:rPr lang="da-DK" sz="1600" dirty="0"/>
              <a:t> (ZNU): barnet kan klare mere med støtte, end det kan alene.</a:t>
            </a:r>
          </a:p>
          <a:p>
            <a:pPr marL="285750" indent="-285750">
              <a:buFont typeface="Arial" panose="020B0604020202020204" pitchFamily="34" charset="0"/>
              <a:buChar char="•"/>
            </a:pPr>
            <a:r>
              <a:rPr lang="da-DK" sz="1600" dirty="0"/>
              <a:t>Denne støtte kaldes </a:t>
            </a:r>
            <a:r>
              <a:rPr lang="da-DK" sz="1600" i="1" dirty="0"/>
              <a:t>stilladsering</a:t>
            </a:r>
            <a:r>
              <a:rPr lang="da-DK" sz="1600" dirty="0"/>
              <a:t>: læreren hjælper, men trækker sig gradvist tilbage, når eleven bliver mere selvstændig.</a:t>
            </a:r>
          </a:p>
        </p:txBody>
      </p:sp>
    </p:spTree>
    <p:extLst>
      <p:ext uri="{BB962C8B-B14F-4D97-AF65-F5344CB8AC3E}">
        <p14:creationId xmlns:p14="http://schemas.microsoft.com/office/powerpoint/2010/main" val="26184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C5CE6-0867-305E-01FD-F405216D32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6BE2E9-B7F8-FEED-F54A-47657475F290}"/>
              </a:ext>
            </a:extLst>
          </p:cNvPr>
          <p:cNvSpPr>
            <a:spLocks noGrp="1"/>
          </p:cNvSpPr>
          <p:nvPr>
            <p:ph type="title"/>
          </p:nvPr>
        </p:nvSpPr>
        <p:spPr/>
        <p:txBody>
          <a:bodyPr>
            <a:normAutofit fontScale="90000"/>
          </a:bodyPr>
          <a:lstStyle/>
          <a:p>
            <a:r>
              <a:rPr lang="da-DK" dirty="0"/>
              <a:t>Arbejdsspørgsmål: Hvad er forskellen?</a:t>
            </a:r>
          </a:p>
        </p:txBody>
      </p:sp>
      <p:sp>
        <p:nvSpPr>
          <p:cNvPr id="6" name="Tekstfelt 5">
            <a:extLst>
              <a:ext uri="{FF2B5EF4-FFF2-40B4-BE49-F238E27FC236}">
                <a16:creationId xmlns:a16="http://schemas.microsoft.com/office/drawing/2014/main" id="{863ED1E4-EBB5-0C4C-043C-6D9B7F466ADF}"/>
              </a:ext>
            </a:extLst>
          </p:cNvPr>
          <p:cNvSpPr txBox="1"/>
          <p:nvPr/>
        </p:nvSpPr>
        <p:spPr>
          <a:xfrm>
            <a:off x="251520" y="1772816"/>
            <a:ext cx="8640960" cy="4247317"/>
          </a:xfrm>
          <a:prstGeom prst="rect">
            <a:avLst/>
          </a:prstGeom>
          <a:noFill/>
        </p:spPr>
        <p:txBody>
          <a:bodyPr wrap="square">
            <a:spAutoFit/>
          </a:bodyPr>
          <a:lstStyle/>
          <a:p>
            <a:pPr marL="342900" indent="-342900">
              <a:buAutoNum type="arabicPeriod" startAt="2"/>
            </a:pPr>
            <a:r>
              <a:rPr lang="da-DK" dirty="0"/>
              <a:t>Hvordan bør man tilrettelægge undervisningen i folkeskolen eller gymnasiet ifølge henholdsvis Piaget og Vygotsky?</a:t>
            </a:r>
          </a:p>
          <a:p>
            <a:pPr marL="342900" indent="-342900">
              <a:buAutoNum type="arabicPeriod" startAt="2"/>
            </a:pPr>
            <a:endParaRPr lang="da-DK" dirty="0"/>
          </a:p>
          <a:p>
            <a:r>
              <a:rPr lang="da-DK" b="1" dirty="0"/>
              <a:t>Piaget:</a:t>
            </a:r>
            <a:r>
              <a:rPr lang="da-DK" dirty="0"/>
              <a:t> </a:t>
            </a:r>
          </a:p>
          <a:p>
            <a:pPr marL="285750" indent="-285750">
              <a:buFont typeface="Arial" panose="020B0604020202020204" pitchFamily="34" charset="0"/>
              <a:buChar char="•"/>
            </a:pPr>
            <a:r>
              <a:rPr lang="da-DK" dirty="0"/>
              <a:t>Undervisningen bør være undersøgende, projekt- eller problembaseret. </a:t>
            </a:r>
          </a:p>
          <a:p>
            <a:pPr marL="285750" indent="-285750">
              <a:buFont typeface="Arial" panose="020B0604020202020204" pitchFamily="34" charset="0"/>
              <a:buChar char="•"/>
            </a:pPr>
            <a:r>
              <a:rPr lang="da-DK" dirty="0"/>
              <a:t>Eleverne skal have mulighed for selv at eksperimentere, opdage mønstre og formulere forklaringer. </a:t>
            </a:r>
          </a:p>
          <a:p>
            <a:pPr marL="285750" indent="-285750">
              <a:buFont typeface="Arial" panose="020B0604020202020204" pitchFamily="34" charset="0"/>
              <a:buChar char="•"/>
            </a:pPr>
            <a:r>
              <a:rPr lang="da-DK" dirty="0"/>
              <a:t>Læreren er facilitator, ikke den, der leverer "færdig viden".</a:t>
            </a:r>
          </a:p>
          <a:p>
            <a:endParaRPr lang="da-DK" dirty="0"/>
          </a:p>
          <a:p>
            <a:r>
              <a:rPr lang="da-DK" b="1" dirty="0"/>
              <a:t>Vygotsky:</a:t>
            </a:r>
            <a:r>
              <a:rPr lang="da-DK" dirty="0"/>
              <a:t> </a:t>
            </a:r>
          </a:p>
          <a:p>
            <a:pPr marL="285750" indent="-285750">
              <a:buFont typeface="Arial" panose="020B0604020202020204" pitchFamily="34" charset="0"/>
              <a:buChar char="•"/>
            </a:pPr>
            <a:r>
              <a:rPr lang="da-DK" dirty="0"/>
              <a:t>Undervisningen bør lægge vægt på dialog, samarbejde og støtte. </a:t>
            </a:r>
          </a:p>
          <a:p>
            <a:pPr marL="285750" indent="-285750">
              <a:buFont typeface="Arial" panose="020B0604020202020204" pitchFamily="34" charset="0"/>
              <a:buChar char="•"/>
            </a:pPr>
            <a:r>
              <a:rPr lang="da-DK" dirty="0"/>
              <a:t>Elever lærer mest, når de får passende hjælp, der udfordrer dem lidt ud over det, de selv kan. </a:t>
            </a:r>
          </a:p>
          <a:p>
            <a:pPr marL="285750" indent="-285750">
              <a:buFont typeface="Arial" panose="020B0604020202020204" pitchFamily="34" charset="0"/>
              <a:buChar char="•"/>
            </a:pPr>
            <a:r>
              <a:rPr lang="da-DK" dirty="0"/>
              <a:t>Læreren eller en klassekammerat giver stilladsering, som gradvist fjernes.</a:t>
            </a:r>
          </a:p>
          <a:p>
            <a:endParaRPr lang="da-DK" dirty="0"/>
          </a:p>
        </p:txBody>
      </p:sp>
    </p:spTree>
    <p:extLst>
      <p:ext uri="{BB962C8B-B14F-4D97-AF65-F5344CB8AC3E}">
        <p14:creationId xmlns:p14="http://schemas.microsoft.com/office/powerpoint/2010/main" val="203378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Jean Piaget</a:t>
            </a:r>
          </a:p>
        </p:txBody>
      </p:sp>
      <p:sp>
        <p:nvSpPr>
          <p:cNvPr id="5" name="Pladsholder til indhold 4"/>
          <p:cNvSpPr>
            <a:spLocks noGrp="1"/>
          </p:cNvSpPr>
          <p:nvPr>
            <p:ph idx="1"/>
          </p:nvPr>
        </p:nvSpPr>
        <p:spPr>
          <a:xfrm>
            <a:off x="457200" y="1600200"/>
            <a:ext cx="5410944" cy="4525963"/>
          </a:xfrm>
        </p:spPr>
        <p:txBody>
          <a:bodyPr>
            <a:normAutofit fontScale="85000" lnSpcReduction="10000"/>
          </a:bodyPr>
          <a:lstStyle/>
          <a:p>
            <a:pPr>
              <a:lnSpc>
                <a:spcPct val="120000"/>
              </a:lnSpc>
            </a:pPr>
            <a:r>
              <a:rPr lang="da-DK" dirty="0"/>
              <a:t>Født i Schweitz (1896-1980)</a:t>
            </a:r>
          </a:p>
          <a:p>
            <a:pPr>
              <a:lnSpc>
                <a:spcPct val="120000"/>
              </a:lnSpc>
            </a:pPr>
            <a:r>
              <a:rPr lang="da-DK" dirty="0"/>
              <a:t>Startede med at studere snegle</a:t>
            </a:r>
          </a:p>
          <a:p>
            <a:pPr>
              <a:lnSpc>
                <a:spcPct val="120000"/>
              </a:lnSpc>
            </a:pPr>
            <a:r>
              <a:rPr lang="da-DK" dirty="0"/>
              <a:t>Blev interesseret i børns tænkning </a:t>
            </a:r>
          </a:p>
          <a:p>
            <a:pPr>
              <a:lnSpc>
                <a:spcPct val="120000"/>
              </a:lnSpc>
            </a:pPr>
            <a:r>
              <a:rPr lang="da-DK" dirty="0"/>
              <a:t>Den første til at udvikle en sammenhængende teori om tænkningens udvikling</a:t>
            </a:r>
          </a:p>
          <a:p>
            <a:pPr>
              <a:lnSpc>
                <a:spcPct val="120000"/>
              </a:lnSpc>
            </a:pPr>
            <a:r>
              <a:rPr lang="da-DK" dirty="0"/>
              <a:t>Understøttet af talrige eksperimenter og observationer</a:t>
            </a:r>
          </a:p>
          <a:p>
            <a:pPr marL="0" indent="0">
              <a:lnSpc>
                <a:spcPct val="120000"/>
              </a:lnSpc>
              <a:buNone/>
            </a:pPr>
            <a:endParaRPr lang="da-DK" dirty="0"/>
          </a:p>
          <a:p>
            <a:pPr marL="0" indent="0">
              <a:lnSpc>
                <a:spcPct val="120000"/>
              </a:lnSpc>
              <a:buNone/>
            </a:pPr>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600200"/>
            <a:ext cx="2820144" cy="423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74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A744-0E35-9321-8B73-92D5E970D9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9C20D9-E525-D36B-147B-BB033CBE254F}"/>
              </a:ext>
            </a:extLst>
          </p:cNvPr>
          <p:cNvSpPr>
            <a:spLocks noGrp="1"/>
          </p:cNvSpPr>
          <p:nvPr>
            <p:ph type="title"/>
          </p:nvPr>
        </p:nvSpPr>
        <p:spPr/>
        <p:txBody>
          <a:bodyPr>
            <a:normAutofit fontScale="90000"/>
          </a:bodyPr>
          <a:lstStyle/>
          <a:p>
            <a:r>
              <a:rPr lang="da-DK" dirty="0"/>
              <a:t>Arbejdsspørgsmål: Hvad er forskellen?</a:t>
            </a:r>
          </a:p>
        </p:txBody>
      </p:sp>
      <p:sp>
        <p:nvSpPr>
          <p:cNvPr id="6" name="Tekstfelt 5">
            <a:extLst>
              <a:ext uri="{FF2B5EF4-FFF2-40B4-BE49-F238E27FC236}">
                <a16:creationId xmlns:a16="http://schemas.microsoft.com/office/drawing/2014/main" id="{F923CA7D-D9A0-A9B9-DD5D-E2FCD2A9D630}"/>
              </a:ext>
            </a:extLst>
          </p:cNvPr>
          <p:cNvSpPr txBox="1"/>
          <p:nvPr/>
        </p:nvSpPr>
        <p:spPr>
          <a:xfrm>
            <a:off x="251520" y="1772816"/>
            <a:ext cx="8640960" cy="3693319"/>
          </a:xfrm>
          <a:prstGeom prst="rect">
            <a:avLst/>
          </a:prstGeom>
          <a:noFill/>
        </p:spPr>
        <p:txBody>
          <a:bodyPr wrap="square">
            <a:spAutoFit/>
          </a:bodyPr>
          <a:lstStyle/>
          <a:p>
            <a:pPr marL="342900" indent="-342900">
              <a:buAutoNum type="arabicPeriod" startAt="3"/>
            </a:pPr>
            <a:r>
              <a:rPr lang="da-DK" dirty="0"/>
              <a:t>Kan I finde eksempler fra jeres egen skoletid (her på gymnasiet eller i folkeskolen) på at undervisningen passer med Piagets eller Vygotskys teorier?</a:t>
            </a:r>
          </a:p>
          <a:p>
            <a:endParaRPr lang="da-DK" dirty="0"/>
          </a:p>
          <a:p>
            <a:r>
              <a:rPr lang="da-DK" b="1" dirty="0"/>
              <a:t>Piaget-inspireret:</a:t>
            </a:r>
            <a:r>
              <a:rPr lang="da-DK" dirty="0"/>
              <a:t> </a:t>
            </a:r>
          </a:p>
          <a:p>
            <a:pPr marL="285750" indent="-285750">
              <a:buFont typeface="Arial" panose="020B0604020202020204" pitchFamily="34" charset="0"/>
              <a:buChar char="•"/>
            </a:pPr>
            <a:r>
              <a:rPr lang="da-DK" dirty="0"/>
              <a:t>Når man i fysik selv får lov at lave forsøg med strøm og pærer i stedet for bare at få forklaret Ohms lov. </a:t>
            </a:r>
          </a:p>
          <a:p>
            <a:pPr marL="285750" indent="-285750">
              <a:buFont typeface="Arial" panose="020B0604020202020204" pitchFamily="34" charset="0"/>
              <a:buChar char="•"/>
            </a:pPr>
            <a:r>
              <a:rPr lang="da-DK" dirty="0"/>
              <a:t>Gennem egne fejl og iagttagelser bygger man forståelse op.</a:t>
            </a:r>
          </a:p>
          <a:p>
            <a:endParaRPr lang="da-DK" dirty="0"/>
          </a:p>
          <a:p>
            <a:r>
              <a:rPr lang="da-DK" b="1" dirty="0"/>
              <a:t>Vygotsky-inspireret:</a:t>
            </a:r>
            <a:r>
              <a:rPr lang="da-DK" dirty="0"/>
              <a:t> </a:t>
            </a:r>
          </a:p>
          <a:p>
            <a:pPr marL="285750" indent="-285750">
              <a:buFont typeface="Arial" panose="020B0604020202020204" pitchFamily="34" charset="0"/>
              <a:buChar char="•"/>
            </a:pPr>
            <a:r>
              <a:rPr lang="da-DK" dirty="0"/>
              <a:t>Når læreren i dansk sammen med klassen skrev en fælles analyse på tavlen først, hvorefter man selv kunne prøve på en ny tekst. </a:t>
            </a:r>
          </a:p>
          <a:p>
            <a:pPr marL="285750" indent="-285750">
              <a:buFont typeface="Arial" panose="020B0604020202020204" pitchFamily="34" charset="0"/>
              <a:buChar char="•"/>
            </a:pPr>
            <a:r>
              <a:rPr lang="da-DK" dirty="0"/>
              <a:t>Støtten (eksemplet) gjorde det muligt senere at gøre det alene.</a:t>
            </a:r>
          </a:p>
          <a:p>
            <a:endParaRPr lang="da-DK" dirty="0"/>
          </a:p>
        </p:txBody>
      </p:sp>
    </p:spTree>
    <p:extLst>
      <p:ext uri="{BB962C8B-B14F-4D97-AF65-F5344CB8AC3E}">
        <p14:creationId xmlns:p14="http://schemas.microsoft.com/office/powerpoint/2010/main" val="15936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2D61E-0B7F-AE7E-537D-C4CD4A997B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93B2CF-ACDA-5893-3BAE-DC4666EC103E}"/>
              </a:ext>
            </a:extLst>
          </p:cNvPr>
          <p:cNvSpPr>
            <a:spLocks noGrp="1"/>
          </p:cNvSpPr>
          <p:nvPr>
            <p:ph type="title"/>
          </p:nvPr>
        </p:nvSpPr>
        <p:spPr/>
        <p:txBody>
          <a:bodyPr>
            <a:normAutofit fontScale="90000"/>
          </a:bodyPr>
          <a:lstStyle/>
          <a:p>
            <a:r>
              <a:rPr lang="da-DK" dirty="0"/>
              <a:t>Arbejdsspørgsmål: Hvad er forskellen?</a:t>
            </a:r>
          </a:p>
        </p:txBody>
      </p:sp>
      <p:sp>
        <p:nvSpPr>
          <p:cNvPr id="6" name="Tekstfelt 5">
            <a:extLst>
              <a:ext uri="{FF2B5EF4-FFF2-40B4-BE49-F238E27FC236}">
                <a16:creationId xmlns:a16="http://schemas.microsoft.com/office/drawing/2014/main" id="{B47312C2-5D54-203C-F31A-CC8B3D3C0A99}"/>
              </a:ext>
            </a:extLst>
          </p:cNvPr>
          <p:cNvSpPr txBox="1"/>
          <p:nvPr/>
        </p:nvSpPr>
        <p:spPr>
          <a:xfrm>
            <a:off x="251520" y="1268760"/>
            <a:ext cx="8640960" cy="5539978"/>
          </a:xfrm>
          <a:prstGeom prst="rect">
            <a:avLst/>
          </a:prstGeom>
          <a:noFill/>
        </p:spPr>
        <p:txBody>
          <a:bodyPr wrap="square">
            <a:spAutoFit/>
          </a:bodyPr>
          <a:lstStyle/>
          <a:p>
            <a:pPr marL="342900" indent="-342900">
              <a:buAutoNum type="arabicPeriod" startAt="4"/>
            </a:pPr>
            <a:r>
              <a:rPr lang="da-DK" sz="1600" dirty="0"/>
              <a:t>Læs uddraget fra læringsplanen for Fur Friskole og Børnehus. Kan I se inspiration fra Piagets eller Vygotskys læringsteori? Hvordan harmonerer det med andre teorier, vi har arbejdet med i psykologiundervisningen?</a:t>
            </a:r>
          </a:p>
          <a:p>
            <a:endParaRPr lang="da-DK" sz="1200" dirty="0"/>
          </a:p>
          <a:p>
            <a:r>
              <a:rPr lang="da-DK" sz="1200" dirty="0"/>
              <a:t>”Eksempel på legemiljø:</a:t>
            </a:r>
          </a:p>
          <a:p>
            <a:r>
              <a:rPr lang="da-DK" sz="1200" dirty="0"/>
              <a:t>Vi vil lave et mudderhul, hvor vi stiller nogle materialer til rådighed for børnene. Det vil være et område på legepladsen, hvor børnene selv kan grave og lege. Her vil vi lave en afgrænsning, hvor vi planter elefantgræs omkring, sætter forskellige stationer med paller. Derved kan vi vise børne at man kan lege at det er forskellige butikker, huse eller andet. Derefter kan de selv udvikle videre "byen".</a:t>
            </a:r>
          </a:p>
          <a:p>
            <a:endParaRPr lang="da-DK" sz="1200" dirty="0"/>
          </a:p>
          <a:p>
            <a:r>
              <a:rPr lang="da-DK" sz="1200" dirty="0"/>
              <a:t>Når de graver, vil de møde forskellige </a:t>
            </a:r>
            <a:r>
              <a:rPr lang="da-DK" sz="1200" dirty="0" err="1"/>
              <a:t>konsistenser</a:t>
            </a:r>
            <a:r>
              <a:rPr lang="da-DK" sz="1200" dirty="0"/>
              <a:t> og finde orme og andet liv. Her er der rig mulighed for at eksperimentere, undersøge og udforske og derved bliver nysgerrigheden og fantasien sat fri. Der er et træ, hvor mudderhullet er. Rundtom vil vi lave stationer, som kan blive til fx butik, arbejdsbord, køkken, restaurant eller hvad børnene nu gerne vil lege. Vi vil også lave siddepladser. Der vil også blive stillet vand til rådighed, så børnene kan undersøge fx blandingsforhold.</a:t>
            </a:r>
          </a:p>
          <a:p>
            <a:endParaRPr lang="da-DK" sz="1200" dirty="0"/>
          </a:p>
          <a:p>
            <a:r>
              <a:rPr lang="da-DK" sz="1200" dirty="0"/>
              <a:t>Ved leg med mudder, kommer alle læringstemaer i spil, men vi vil nu fokusere på det sansemotoriske, altså sammenspillet mellem sanser, krop og hjerne. Derudover vil vores fokus også være på science. Vi giver børnene mulighed for at undersøge og eksperimentere med naturens lovmæssigheder. Det vil gøre ved at give dem nogle værktøjer, som vækker deres nysgerrighed. De kan lege med at lave forskellige </a:t>
            </a:r>
            <a:r>
              <a:rPr lang="da-DK" sz="1200" dirty="0" err="1"/>
              <a:t>konsistenser</a:t>
            </a:r>
            <a:r>
              <a:rPr lang="da-DK" sz="1200" dirty="0"/>
              <a:t> ved at blande sand, jord og vand og mærke det med fingrene, skovle, pinde og mange andre måder.</a:t>
            </a:r>
          </a:p>
          <a:p>
            <a:endParaRPr lang="da-DK" sz="1200" dirty="0"/>
          </a:p>
          <a:p>
            <a:r>
              <a:rPr lang="da-DK" sz="1200" dirty="0"/>
              <a:t>Vi håber at se at det sociale sammenspil mellem børnene vil komme til udtryk i dette miljø.</a:t>
            </a:r>
          </a:p>
          <a:p>
            <a:endParaRPr lang="da-DK" sz="1200" dirty="0"/>
          </a:p>
          <a:p>
            <a:r>
              <a:rPr lang="da-DK" sz="1200" dirty="0"/>
              <a:t>Legen har forskellige lag, da vi som voksne kan tage forskellige positioner i forhold til barnet. Med udgangspunkt i forskningen omkring legens betydning, har vi gjort overvejelser om mudderhullets forskellige lag.</a:t>
            </a:r>
          </a:p>
          <a:p>
            <a:endParaRPr lang="da-DK" sz="1200" dirty="0"/>
          </a:p>
          <a:p>
            <a:r>
              <a:rPr lang="da-DK" sz="1200" dirty="0"/>
              <a:t>Vi kan se legen som læring, hvor vi som voksne viser vejen for børnene. Vi kan også se legen som udvikling, hvor vi går ved siden af barnet og er med til at udvikle legens gang og indhold. Når vi går i baggrunden og lader barnet/børnene lege selv, støtter vi barnets dannelse, da det er i dette forum de lærer at finde dem selv og hvem de er."</a:t>
            </a:r>
          </a:p>
          <a:p>
            <a:pPr marL="342900" indent="-342900">
              <a:buAutoNum type="arabicPeriod" startAt="4"/>
            </a:pPr>
            <a:endParaRPr lang="da-DK" sz="1200" dirty="0"/>
          </a:p>
        </p:txBody>
      </p:sp>
    </p:spTree>
    <p:extLst>
      <p:ext uri="{BB962C8B-B14F-4D97-AF65-F5344CB8AC3E}">
        <p14:creationId xmlns:p14="http://schemas.microsoft.com/office/powerpoint/2010/main" val="416258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FB6ED-4C5C-348E-06AB-441C5A733B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F76F69-C576-4171-F7C6-AAB3B014C973}"/>
              </a:ext>
            </a:extLst>
          </p:cNvPr>
          <p:cNvSpPr>
            <a:spLocks noGrp="1"/>
          </p:cNvSpPr>
          <p:nvPr>
            <p:ph type="title"/>
          </p:nvPr>
        </p:nvSpPr>
        <p:spPr/>
        <p:txBody>
          <a:bodyPr>
            <a:normAutofit fontScale="90000"/>
          </a:bodyPr>
          <a:lstStyle/>
          <a:p>
            <a:r>
              <a:rPr lang="da-DK" dirty="0"/>
              <a:t>Arbejdsspørgsmål: Hvad er forskellen?</a:t>
            </a:r>
          </a:p>
        </p:txBody>
      </p:sp>
      <p:sp>
        <p:nvSpPr>
          <p:cNvPr id="6" name="Tekstfelt 5">
            <a:extLst>
              <a:ext uri="{FF2B5EF4-FFF2-40B4-BE49-F238E27FC236}">
                <a16:creationId xmlns:a16="http://schemas.microsoft.com/office/drawing/2014/main" id="{34F7BCFC-AB3B-E1B8-26B9-DAB5A9BA61A9}"/>
              </a:ext>
            </a:extLst>
          </p:cNvPr>
          <p:cNvSpPr txBox="1"/>
          <p:nvPr/>
        </p:nvSpPr>
        <p:spPr>
          <a:xfrm>
            <a:off x="251520" y="1268760"/>
            <a:ext cx="8640960" cy="5262979"/>
          </a:xfrm>
          <a:prstGeom prst="rect">
            <a:avLst/>
          </a:prstGeom>
          <a:noFill/>
        </p:spPr>
        <p:txBody>
          <a:bodyPr wrap="square">
            <a:spAutoFit/>
          </a:bodyPr>
          <a:lstStyle/>
          <a:p>
            <a:pPr marL="342900" indent="-342900">
              <a:buAutoNum type="arabicPeriod" startAt="4"/>
            </a:pPr>
            <a:r>
              <a:rPr lang="da-DK" sz="1600" dirty="0"/>
              <a:t>Læs uddraget fra læringsplanen for Fur Friskole og Børnehus. Kan I se inspiration fra Piagets eller Vygotskys læringsteori? Hvordan harmonerer det med andre teorier, vi har arbejdet med i psykologiundervisningen?</a:t>
            </a:r>
          </a:p>
          <a:p>
            <a:endParaRPr lang="da-DK" sz="1600" dirty="0"/>
          </a:p>
          <a:p>
            <a:r>
              <a:rPr lang="da-DK" sz="1600" b="1" dirty="0"/>
              <a:t>Piaget-inspiration:</a:t>
            </a:r>
            <a:endParaRPr lang="da-DK" sz="1600" dirty="0"/>
          </a:p>
          <a:p>
            <a:pPr marL="285750" indent="-285750">
              <a:buFont typeface="Arial" panose="020B0604020202020204" pitchFamily="34" charset="0"/>
              <a:buChar char="•"/>
            </a:pPr>
            <a:r>
              <a:rPr lang="da-DK" sz="1600" dirty="0"/>
              <a:t>Fokus på </a:t>
            </a:r>
            <a:r>
              <a:rPr lang="da-DK" sz="1600" b="1" dirty="0"/>
              <a:t>egen udforskning og eksperimenter</a:t>
            </a:r>
            <a:r>
              <a:rPr lang="da-DK" sz="1600" dirty="0"/>
              <a:t>: børnene kan selv blande sand, jord og vand, mærke forskelle i konsistens, finde orme osv. → klassisk </a:t>
            </a:r>
            <a:r>
              <a:rPr lang="da-DK" sz="1600" i="1" dirty="0"/>
              <a:t>opdagende læring</a:t>
            </a:r>
            <a:r>
              <a:rPr lang="da-DK" sz="1600" dirty="0"/>
              <a:t>, hvor barnet konstruerer sin viden gennem erfaring.</a:t>
            </a:r>
          </a:p>
          <a:p>
            <a:pPr marL="285750" indent="-285750">
              <a:buFont typeface="Arial" panose="020B0604020202020204" pitchFamily="34" charset="0"/>
              <a:buChar char="•"/>
            </a:pPr>
            <a:r>
              <a:rPr lang="da-DK" sz="1600" dirty="0"/>
              <a:t>Betonede sanse- og kropslige erfaringer passer til Piagets idé om, at børn udvikler kognitive skemaer gennem aktivt samspil med omgivelserne.</a:t>
            </a:r>
          </a:p>
          <a:p>
            <a:pPr marL="742950" lvl="1" indent="-285750">
              <a:buFont typeface="Arial" panose="020B0604020202020204" pitchFamily="34" charset="0"/>
              <a:buChar char="•"/>
            </a:pPr>
            <a:endParaRPr lang="da-DK" sz="1600" dirty="0"/>
          </a:p>
          <a:p>
            <a:r>
              <a:rPr lang="da-DK" sz="1600" b="1" dirty="0"/>
              <a:t>Vygotsky-inspiration:</a:t>
            </a:r>
            <a:endParaRPr lang="da-DK" sz="1600" dirty="0"/>
          </a:p>
          <a:p>
            <a:pPr marL="285750" indent="-285750">
              <a:buFont typeface="Arial" panose="020B0604020202020204" pitchFamily="34" charset="0"/>
              <a:buChar char="•"/>
            </a:pPr>
            <a:r>
              <a:rPr lang="da-DK" sz="1600" dirty="0"/>
              <a:t>Voksnes forskellige roller (</a:t>
            </a:r>
            <a:r>
              <a:rPr lang="da-DK" sz="1600" i="1" dirty="0"/>
              <a:t>vise vejen</a:t>
            </a:r>
            <a:r>
              <a:rPr lang="da-DK" sz="1600" dirty="0"/>
              <a:t>, </a:t>
            </a:r>
            <a:r>
              <a:rPr lang="da-DK" sz="1600" i="1" dirty="0"/>
              <a:t>gå ved siden af</a:t>
            </a:r>
            <a:r>
              <a:rPr lang="da-DK" sz="1600" dirty="0"/>
              <a:t>, </a:t>
            </a:r>
            <a:r>
              <a:rPr lang="da-DK" sz="1600" i="1" dirty="0"/>
              <a:t>gå i baggrunden</a:t>
            </a:r>
            <a:r>
              <a:rPr lang="da-DK" sz="1600" dirty="0"/>
              <a:t>) afspejler tanken om </a:t>
            </a:r>
            <a:r>
              <a:rPr lang="da-DK" sz="1600" i="1" dirty="0"/>
              <a:t>den nærmeste udviklingszone</a:t>
            </a:r>
            <a:r>
              <a:rPr lang="da-DK" sz="1600" dirty="0"/>
              <a:t>.</a:t>
            </a:r>
          </a:p>
          <a:p>
            <a:pPr marL="285750" indent="-285750">
              <a:buFont typeface="Arial" panose="020B0604020202020204" pitchFamily="34" charset="0"/>
              <a:buChar char="•"/>
            </a:pPr>
            <a:r>
              <a:rPr lang="da-DK" sz="1600" dirty="0"/>
              <a:t>Lærerne stiller materialer og rammer til rådighed (stilladsering), men overlader gradvist mere ansvar til børnene.</a:t>
            </a:r>
          </a:p>
          <a:p>
            <a:pPr marL="285750" indent="-285750">
              <a:buFont typeface="Arial" panose="020B0604020202020204" pitchFamily="34" charset="0"/>
              <a:buChar char="•"/>
            </a:pPr>
            <a:r>
              <a:rPr lang="da-DK" sz="1600" dirty="0"/>
              <a:t>Legen fremhæves som social – det er i samspil med andre børn, at udviklingen styrkes.</a:t>
            </a:r>
          </a:p>
          <a:p>
            <a:pPr marL="742950" lvl="1" indent="-285750">
              <a:buFont typeface="Arial" panose="020B0604020202020204" pitchFamily="34" charset="0"/>
              <a:buChar char="•"/>
            </a:pPr>
            <a:endParaRPr lang="da-DK" sz="1600" dirty="0"/>
          </a:p>
          <a:p>
            <a:r>
              <a:rPr lang="da-DK" sz="1600" b="1" dirty="0" err="1"/>
              <a:t>Bandura</a:t>
            </a:r>
            <a:r>
              <a:rPr lang="da-DK" sz="1600" b="1" dirty="0"/>
              <a:t> (social læringsteori):</a:t>
            </a:r>
            <a:r>
              <a:rPr lang="da-DK" sz="1600" dirty="0"/>
              <a:t> </a:t>
            </a:r>
          </a:p>
          <a:p>
            <a:pPr marL="285750" indent="-285750">
              <a:buFont typeface="Arial" panose="020B0604020202020204" pitchFamily="34" charset="0"/>
              <a:buChar char="•"/>
            </a:pPr>
            <a:r>
              <a:rPr lang="da-DK" sz="1600" dirty="0"/>
              <a:t>Børn lærer gennem at observere hinanden og voksne i mudderhul-legen. Når en viser, hvordan man kan bygge en "butik", så kan andre imitere og videreudvikle.</a:t>
            </a:r>
          </a:p>
        </p:txBody>
      </p:sp>
    </p:spTree>
    <p:extLst>
      <p:ext uri="{BB962C8B-B14F-4D97-AF65-F5344CB8AC3E}">
        <p14:creationId xmlns:p14="http://schemas.microsoft.com/office/powerpoint/2010/main" val="402087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da-DK" dirty="0"/>
              <a:t>Piagets syn på læring</a:t>
            </a:r>
          </a:p>
        </p:txBody>
      </p:sp>
      <p:pic>
        <p:nvPicPr>
          <p:cNvPr id="4" name="Billede 3">
            <a:extLst>
              <a:ext uri="{FF2B5EF4-FFF2-40B4-BE49-F238E27FC236}">
                <a16:creationId xmlns:a16="http://schemas.microsoft.com/office/drawing/2014/main" id="{EE6D4966-9223-D825-0E53-1CA6366B4009}"/>
              </a:ext>
            </a:extLst>
          </p:cNvPr>
          <p:cNvPicPr>
            <a:picLocks noChangeAspect="1"/>
          </p:cNvPicPr>
          <p:nvPr/>
        </p:nvPicPr>
        <p:blipFill rotWithShape="1">
          <a:blip r:embed="rId2"/>
          <a:srcRect l="10768" r="1" b="1"/>
          <a:stretch/>
        </p:blipFill>
        <p:spPr>
          <a:xfrm>
            <a:off x="457200" y="1600200"/>
            <a:ext cx="4038600" cy="4525963"/>
          </a:xfrm>
          <a:prstGeom prst="rect">
            <a:avLst/>
          </a:prstGeom>
          <a:noFill/>
        </p:spPr>
      </p:pic>
      <p:sp>
        <p:nvSpPr>
          <p:cNvPr id="3" name="Pladsholder til indhold 2"/>
          <p:cNvSpPr>
            <a:spLocks noGrp="1"/>
          </p:cNvSpPr>
          <p:nvPr>
            <p:ph sz="half" idx="2"/>
          </p:nvPr>
        </p:nvSpPr>
        <p:spPr>
          <a:xfrm>
            <a:off x="4648200" y="1600200"/>
            <a:ext cx="4172272" cy="4525963"/>
          </a:xfrm>
        </p:spPr>
        <p:txBody>
          <a:bodyPr>
            <a:normAutofit lnSpcReduction="10000"/>
          </a:bodyPr>
          <a:lstStyle/>
          <a:p>
            <a:r>
              <a:rPr lang="da-DK" sz="2200" dirty="0"/>
              <a:t>Barnet er fra fødslen </a:t>
            </a:r>
            <a:r>
              <a:rPr lang="da-DK" sz="2200" b="1" dirty="0"/>
              <a:t>aktivt udforskende</a:t>
            </a:r>
          </a:p>
          <a:p>
            <a:r>
              <a:rPr lang="da-DK" sz="2200" dirty="0"/>
              <a:t>Erfaringer lagres i </a:t>
            </a:r>
            <a:r>
              <a:rPr lang="da-DK" sz="2200" b="1" dirty="0"/>
              <a:t>kognitive skemaer</a:t>
            </a:r>
          </a:p>
          <a:p>
            <a:r>
              <a:rPr lang="da-DK" sz="2200" dirty="0"/>
              <a:t>Vores kognitive skemaer er under konstant udvikling og revision, idet vi hele tiden stræber efter, at de skal tilpasse sig til vores erfaringer – en proces Piaget kalder </a:t>
            </a:r>
            <a:r>
              <a:rPr lang="da-DK" sz="2200" b="1" dirty="0"/>
              <a:t>adaptation</a:t>
            </a:r>
          </a:p>
          <a:p>
            <a:r>
              <a:rPr lang="da-DK" sz="2200" dirty="0"/>
              <a:t>Adaptation kan foregå på to måder: </a:t>
            </a:r>
            <a:r>
              <a:rPr lang="da-DK" sz="2200" b="1" dirty="0"/>
              <a:t>Assimilation</a:t>
            </a:r>
            <a:r>
              <a:rPr lang="da-DK" sz="2200" dirty="0"/>
              <a:t> og </a:t>
            </a:r>
            <a:r>
              <a:rPr lang="da-DK" sz="2200" b="1" dirty="0"/>
              <a:t>Akkommodation</a:t>
            </a:r>
          </a:p>
        </p:txBody>
      </p:sp>
    </p:spTree>
    <p:extLst>
      <p:ext uri="{BB962C8B-B14F-4D97-AF65-F5344CB8AC3E}">
        <p14:creationId xmlns:p14="http://schemas.microsoft.com/office/powerpoint/2010/main" val="93085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Piagets syn på læring</a:t>
            </a:r>
          </a:p>
        </p:txBody>
      </p:sp>
      <p:sp>
        <p:nvSpPr>
          <p:cNvPr id="3" name="Pladsholder til indhold 2"/>
          <p:cNvSpPr>
            <a:spLocks noGrp="1"/>
          </p:cNvSpPr>
          <p:nvPr>
            <p:ph idx="1"/>
          </p:nvPr>
        </p:nvSpPr>
        <p:spPr/>
        <p:txBody>
          <a:bodyPr>
            <a:normAutofit/>
          </a:bodyPr>
          <a:lstStyle/>
          <a:p>
            <a:r>
              <a:rPr lang="da-DK" b="1" dirty="0"/>
              <a:t>Assimilation</a:t>
            </a:r>
            <a:r>
              <a:rPr lang="da-DK" dirty="0"/>
              <a:t>: Nye erfaringer indarbejdes i de kognitive skemaer (forventninger) vi har i forvejen. Virkeligheden tilpasses vores skemaer.</a:t>
            </a:r>
          </a:p>
          <a:p>
            <a:r>
              <a:rPr lang="da-DK" b="1" dirty="0"/>
              <a:t>Akkommodation</a:t>
            </a:r>
            <a:r>
              <a:rPr lang="da-DK" dirty="0"/>
              <a:t>: Nye erfaringer gør det nødvendigt at revidere de allerede eksisterende kognitive skemaer. Vores skemaer tilpasses virkeligheden.</a:t>
            </a:r>
          </a:p>
        </p:txBody>
      </p:sp>
    </p:spTree>
    <p:extLst>
      <p:ext uri="{BB962C8B-B14F-4D97-AF65-F5344CB8AC3E}">
        <p14:creationId xmlns:p14="http://schemas.microsoft.com/office/powerpoint/2010/main" val="352424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F40D7-05A5-4568-37F6-53797BBD2F8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4FAFBD-FE8F-E1E3-C8F6-3B5DC0DA3733}"/>
              </a:ext>
            </a:extLst>
          </p:cNvPr>
          <p:cNvSpPr>
            <a:spLocks noGrp="1"/>
          </p:cNvSpPr>
          <p:nvPr>
            <p:ph type="title"/>
          </p:nvPr>
        </p:nvSpPr>
        <p:spPr>
          <a:xfrm>
            <a:off x="179512" y="5859462"/>
            <a:ext cx="8229600" cy="1143000"/>
          </a:xfrm>
        </p:spPr>
        <p:txBody>
          <a:bodyPr anchor="ctr">
            <a:normAutofit/>
          </a:bodyPr>
          <a:lstStyle/>
          <a:p>
            <a:r>
              <a:rPr lang="da-DK" sz="1800" dirty="0"/>
              <a:t>3:25-8:19</a:t>
            </a:r>
            <a:br>
              <a:rPr lang="da-DK" sz="1800" dirty="0"/>
            </a:br>
            <a:r>
              <a:rPr lang="da-DK" sz="800" dirty="0" err="1"/>
              <a:t>https</a:t>
            </a:r>
            <a:r>
              <a:rPr lang="da-DK" sz="800" dirty="0"/>
              <a:t>://</a:t>
            </a:r>
            <a:r>
              <a:rPr lang="da-DK" sz="800" dirty="0" err="1"/>
              <a:t>www.youtube.com</a:t>
            </a:r>
            <a:r>
              <a:rPr lang="da-DK" sz="800" dirty="0"/>
              <a:t>/</a:t>
            </a:r>
            <a:r>
              <a:rPr lang="da-DK" sz="800" dirty="0" err="1"/>
              <a:t>watch?v</a:t>
            </a:r>
            <a:r>
              <a:rPr lang="da-DK" sz="800" dirty="0"/>
              <a:t>=xcf15Ls1D5U</a:t>
            </a:r>
            <a:endParaRPr lang="da-DK" sz="1800" dirty="0"/>
          </a:p>
        </p:txBody>
      </p:sp>
      <p:pic>
        <p:nvPicPr>
          <p:cNvPr id="6" name="Onlinemedier 5" descr="Schema, Assimilation vs Accommodation I Jean Piaget">
            <a:hlinkClick r:id="" action="ppaction://media"/>
            <a:extLst>
              <a:ext uri="{FF2B5EF4-FFF2-40B4-BE49-F238E27FC236}">
                <a16:creationId xmlns:a16="http://schemas.microsoft.com/office/drawing/2014/main" id="{DE71A8FC-9265-4AB2-9D61-38F6F78C64BD}"/>
              </a:ext>
            </a:extLst>
          </p:cNvPr>
          <p:cNvPicPr>
            <a:picLocks noGrp="1" noRot="1" noChangeAspect="1"/>
          </p:cNvPicPr>
          <p:nvPr>
            <p:ph idx="1"/>
            <a:videoFile r:link="rId1"/>
          </p:nvPr>
        </p:nvPicPr>
        <p:blipFill>
          <a:blip r:embed="rId4"/>
          <a:stretch>
            <a:fillRect/>
          </a:stretch>
        </p:blipFill>
        <p:spPr>
          <a:xfrm>
            <a:off x="566723" y="1600200"/>
            <a:ext cx="8010553" cy="4525963"/>
          </a:xfrm>
          <a:prstGeom prst="rect">
            <a:avLst/>
          </a:prstGeom>
          <a:noFill/>
        </p:spPr>
      </p:pic>
      <p:sp>
        <p:nvSpPr>
          <p:cNvPr id="7" name="Titel 1">
            <a:extLst>
              <a:ext uri="{FF2B5EF4-FFF2-40B4-BE49-F238E27FC236}">
                <a16:creationId xmlns:a16="http://schemas.microsoft.com/office/drawing/2014/main" id="{0710A459-6BD6-2ACE-871D-C5FA7DADD52D}"/>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a:t>Assimilation vs. akkomodation</a:t>
            </a:r>
          </a:p>
        </p:txBody>
      </p:sp>
    </p:spTree>
    <p:extLst>
      <p:ext uri="{BB962C8B-B14F-4D97-AF65-F5344CB8AC3E}">
        <p14:creationId xmlns:p14="http://schemas.microsoft.com/office/powerpoint/2010/main" val="15148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2016224"/>
          </a:xfrm>
        </p:spPr>
        <p:txBody>
          <a:bodyPr>
            <a:normAutofit/>
          </a:bodyPr>
          <a:lstStyle/>
          <a:p>
            <a:pPr algn="l"/>
            <a:r>
              <a:rPr lang="da-DK" sz="3200" dirty="0"/>
              <a:t>Opgave: Brug begreberne </a:t>
            </a:r>
            <a:r>
              <a:rPr lang="da-DK" sz="3200" i="1" dirty="0"/>
              <a:t>assimilation</a:t>
            </a:r>
            <a:r>
              <a:rPr lang="da-DK" sz="3200" dirty="0"/>
              <a:t> og </a:t>
            </a:r>
            <a:r>
              <a:rPr lang="da-DK" sz="3200" i="1" dirty="0"/>
              <a:t>akkommodation</a:t>
            </a:r>
            <a:r>
              <a:rPr lang="da-DK" sz="3200" dirty="0"/>
              <a:t> til at forklare, hvad der sker med lille Lisa.</a:t>
            </a:r>
          </a:p>
        </p:txBody>
      </p:sp>
      <p:sp>
        <p:nvSpPr>
          <p:cNvPr id="5" name="Tekstfelt 4">
            <a:extLst>
              <a:ext uri="{FF2B5EF4-FFF2-40B4-BE49-F238E27FC236}">
                <a16:creationId xmlns:a16="http://schemas.microsoft.com/office/drawing/2014/main" id="{DB2AC077-B170-AABF-B41F-509BB097829A}"/>
              </a:ext>
            </a:extLst>
          </p:cNvPr>
          <p:cNvSpPr txBox="1"/>
          <p:nvPr/>
        </p:nvSpPr>
        <p:spPr>
          <a:xfrm>
            <a:off x="457200" y="2636912"/>
            <a:ext cx="8363272" cy="3139321"/>
          </a:xfrm>
          <a:prstGeom prst="rect">
            <a:avLst/>
          </a:prstGeom>
          <a:noFill/>
        </p:spPr>
        <p:txBody>
          <a:bodyPr wrap="square">
            <a:spAutoFit/>
          </a:bodyPr>
          <a:lstStyle/>
          <a:p>
            <a:r>
              <a:rPr lang="da-DK" dirty="0"/>
              <a:t>Lille Lisa, 1 ½ år, har lært, at de små fugle, hun ser i haven (gråspurve), hedder „pipfugle“. Og skader og krager hedder også „pipfugle“. Da hun en dag får øje på en hvid due, kalder hun den uopfordret pipfugl. Hun har tilpasset sin nye erfaring til det begreb, hun havde i forvejen.</a:t>
            </a:r>
          </a:p>
          <a:p>
            <a:br>
              <a:rPr lang="da-DK" dirty="0"/>
            </a:br>
            <a:r>
              <a:rPr lang="da-DK" dirty="0"/>
              <a:t>Lisa sidder somme tider i en lille balje hjemme på køkkengulvet. Det hedder at „bade“, og når hun henrykt hviner „bade!“, mener hun det at sidde i baljen. Da hun en dag er med familien i svømmehallen, og hendes far og søskende plasker rundt i det store bassin, peger hendes mor på dem og siger: „Se, de bader!“ Lisa bliver først forvirret, men råber så: „Bade! Lisa bade!“ Nu har hun forstået, at „bade“ kan betyde noget mere end at sidde i en balje.</a:t>
            </a:r>
          </a:p>
        </p:txBody>
      </p:sp>
    </p:spTree>
    <p:extLst>
      <p:ext uri="{BB962C8B-B14F-4D97-AF65-F5344CB8AC3E}">
        <p14:creationId xmlns:p14="http://schemas.microsoft.com/office/powerpoint/2010/main" val="319282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EA296-488B-E113-52E3-ADAC3B921E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49E7C9-F034-997E-C94C-211596C96E2B}"/>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da-DK" kern="1200">
                <a:latin typeface="+mj-lt"/>
                <a:ea typeface="+mj-ea"/>
                <a:cs typeface="+mj-cs"/>
              </a:rPr>
              <a:t>Piagets faseteori</a:t>
            </a:r>
          </a:p>
        </p:txBody>
      </p:sp>
      <p:sp>
        <p:nvSpPr>
          <p:cNvPr id="4" name="Tekstfelt 3">
            <a:extLst>
              <a:ext uri="{FF2B5EF4-FFF2-40B4-BE49-F238E27FC236}">
                <a16:creationId xmlns:a16="http://schemas.microsoft.com/office/drawing/2014/main" id="{DDF8926D-B84C-3604-C2BA-3B71717E91FA}"/>
              </a:ext>
            </a:extLst>
          </p:cNvPr>
          <p:cNvSpPr txBox="1"/>
          <p:nvPr/>
        </p:nvSpPr>
        <p:spPr>
          <a:xfrm>
            <a:off x="457200" y="1600200"/>
            <a:ext cx="3466728" cy="4525963"/>
          </a:xfrm>
          <a:prstGeom prst="rect">
            <a:avLst/>
          </a:prstGeom>
        </p:spPr>
        <p:txBody>
          <a:bodyPr vert="horz" lIns="91440" tIns="45720" rIns="91440" bIns="45720" rtlCol="0">
            <a:normAutofit fontScale="92500"/>
          </a:bodyPr>
          <a:lstStyle/>
          <a:p>
            <a:pPr marL="342900" indent="-342900">
              <a:lnSpc>
                <a:spcPct val="90000"/>
              </a:lnSpc>
              <a:spcBef>
                <a:spcPct val="20000"/>
              </a:spcBef>
              <a:buFont typeface="Arial" panose="020B0604020202020204" pitchFamily="34" charset="0"/>
              <a:buChar char="•"/>
            </a:pPr>
            <a:r>
              <a:rPr lang="da-DK" sz="2400" dirty="0"/>
              <a:t>Børns tænkning udvikles, når de aktivt handler med og udforsker deres omverden.</a:t>
            </a:r>
          </a:p>
          <a:p>
            <a:pPr marL="342900" indent="-342900">
              <a:lnSpc>
                <a:spcPct val="90000"/>
              </a:lnSpc>
              <a:spcBef>
                <a:spcPct val="20000"/>
              </a:spcBef>
              <a:buFont typeface="Arial" panose="020B0604020202020204" pitchFamily="34" charset="0"/>
              <a:buChar char="•"/>
            </a:pPr>
            <a:r>
              <a:rPr lang="da-DK" sz="2400" dirty="0"/>
              <a:t>Ifølge Piaget lagres viden i </a:t>
            </a:r>
            <a:r>
              <a:rPr lang="da-DK" sz="2400" b="1" dirty="0"/>
              <a:t>kognitive skemaer</a:t>
            </a:r>
            <a:r>
              <a:rPr lang="da-DK" sz="2400" dirty="0"/>
              <a:t>, hvor erfaringer organiseres systematisk.</a:t>
            </a:r>
          </a:p>
          <a:p>
            <a:pPr marL="342900" indent="-342900">
              <a:lnSpc>
                <a:spcPct val="90000"/>
              </a:lnSpc>
              <a:spcBef>
                <a:spcPct val="20000"/>
              </a:spcBef>
              <a:buFont typeface="Arial" panose="020B0604020202020204" pitchFamily="34" charset="0"/>
              <a:buChar char="•"/>
            </a:pPr>
            <a:r>
              <a:rPr lang="da-DK" sz="2400" dirty="0"/>
              <a:t>Skemaerne udvides og revideres løbende, fordi barnet tilpasser sig sit miljø (</a:t>
            </a:r>
            <a:r>
              <a:rPr lang="da-DK" sz="2400" b="1" dirty="0"/>
              <a:t>adaptation</a:t>
            </a:r>
            <a:r>
              <a:rPr lang="da-DK" sz="2400" dirty="0"/>
              <a:t>).</a:t>
            </a:r>
          </a:p>
        </p:txBody>
      </p:sp>
      <p:pic>
        <p:nvPicPr>
          <p:cNvPr id="1026" name="Picture 2" descr="Billedresultat for jean piaget faser">
            <a:extLst>
              <a:ext uri="{FF2B5EF4-FFF2-40B4-BE49-F238E27FC236}">
                <a16:creationId xmlns:a16="http://schemas.microsoft.com/office/drawing/2014/main" id="{3E10FEAF-867D-BC74-DB15-4DADC43CAB8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8109"/>
          <a:stretch/>
        </p:blipFill>
        <p:spPr bwMode="auto">
          <a:xfrm>
            <a:off x="3923928" y="2276872"/>
            <a:ext cx="5157815"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7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Piagets faseteori</a:t>
            </a:r>
          </a:p>
        </p:txBody>
      </p:sp>
      <p:pic>
        <p:nvPicPr>
          <p:cNvPr id="1026" name="Picture 2" descr="Billedresultat for jean piaget fase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67797"/>
          <a:stretch/>
        </p:blipFill>
        <p:spPr bwMode="auto">
          <a:xfrm>
            <a:off x="237548" y="1306063"/>
            <a:ext cx="8710972" cy="1368152"/>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D982388C-688E-536B-DB5F-4F54043D6B85}"/>
              </a:ext>
            </a:extLst>
          </p:cNvPr>
          <p:cNvSpPr txBox="1"/>
          <p:nvPr/>
        </p:nvSpPr>
        <p:spPr>
          <a:xfrm>
            <a:off x="237548" y="2890043"/>
            <a:ext cx="4572000" cy="4247317"/>
          </a:xfrm>
          <a:prstGeom prst="rect">
            <a:avLst/>
          </a:prstGeom>
          <a:noFill/>
        </p:spPr>
        <p:txBody>
          <a:bodyPr wrap="square">
            <a:spAutoFit/>
          </a:bodyPr>
          <a:lstStyle/>
          <a:p>
            <a:pPr marL="285750" indent="-285750">
              <a:buFont typeface="Arial" panose="020B0604020202020204" pitchFamily="34" charset="0"/>
              <a:buChar char="•"/>
            </a:pPr>
            <a:r>
              <a:rPr lang="da-DK" dirty="0"/>
              <a:t>I den </a:t>
            </a:r>
            <a:r>
              <a:rPr lang="da-DK" b="1" dirty="0" err="1"/>
              <a:t>senso-motoriske</a:t>
            </a:r>
            <a:r>
              <a:rPr lang="da-DK" b="1" dirty="0"/>
              <a:t> fase</a:t>
            </a:r>
            <a:r>
              <a:rPr lang="da-DK" dirty="0"/>
              <a:t> udvikler barnet </a:t>
            </a:r>
            <a:r>
              <a:rPr lang="da-DK" b="1" dirty="0"/>
              <a:t>objektpermanens </a:t>
            </a:r>
            <a:r>
              <a:rPr lang="da-DK" dirty="0"/>
              <a:t>(8-18 mdr.).</a:t>
            </a:r>
          </a:p>
          <a:p>
            <a:pPr marL="285750" indent="-285750">
              <a:buFont typeface="Arial" panose="020B0604020202020204" pitchFamily="34" charset="0"/>
              <a:buChar char="•"/>
            </a:pPr>
            <a:r>
              <a:rPr lang="da-DK" dirty="0"/>
              <a:t>Det betyder, at barnet forstår: Ting findes, selvom de ikke kan ses.</a:t>
            </a:r>
          </a:p>
          <a:p>
            <a:pPr marL="285750" indent="-285750">
              <a:buFont typeface="Arial" panose="020B0604020202020204" pitchFamily="34" charset="0"/>
              <a:buChar char="•"/>
            </a:pPr>
            <a:r>
              <a:rPr lang="da-DK" dirty="0"/>
              <a:t>Før objektpermanens: </a:t>
            </a:r>
            <a:r>
              <a:rPr lang="da-DK" i="1" dirty="0"/>
              <a:t>"ude af øje, ude af sind"</a:t>
            </a:r>
            <a:r>
              <a:rPr lang="da-DK" dirty="0"/>
              <a:t>.</a:t>
            </a:r>
          </a:p>
          <a:p>
            <a:pPr marL="285750" indent="-285750">
              <a:buFont typeface="Arial" panose="020B0604020202020204" pitchFamily="34" charset="0"/>
              <a:buChar char="•"/>
            </a:pPr>
            <a:r>
              <a:rPr lang="da-DK" dirty="0"/>
              <a:t>Nyere forskning: Objektpermanens allerede fra ca. 3 mdr.</a:t>
            </a:r>
          </a:p>
          <a:p>
            <a:pPr marL="285750" indent="-285750">
              <a:buFont typeface="Arial" panose="020B0604020202020204" pitchFamily="34" charset="0"/>
              <a:buChar char="•"/>
            </a:pPr>
            <a:r>
              <a:rPr lang="da-DK" dirty="0"/>
              <a:t>Børn lærer gennem </a:t>
            </a:r>
            <a:r>
              <a:rPr lang="da-DK" b="1" dirty="0"/>
              <a:t>perception </a:t>
            </a:r>
            <a:r>
              <a:rPr lang="da-DK" dirty="0"/>
              <a:t>og </a:t>
            </a:r>
            <a:r>
              <a:rPr lang="da-DK" b="1" dirty="0"/>
              <a:t>spejlneuroner</a:t>
            </a:r>
            <a:r>
              <a:rPr lang="da-DK" dirty="0"/>
              <a:t> (se/lytte), ikke kun motorik.</a:t>
            </a:r>
          </a:p>
          <a:p>
            <a:pPr marL="285750" indent="-285750">
              <a:buFont typeface="Arial" panose="020B0604020202020204" pitchFamily="34" charset="0"/>
              <a:buChar char="•"/>
            </a:pPr>
            <a:r>
              <a:rPr lang="da-DK" dirty="0"/>
              <a:t>Objekter eksisterer for barnet, selv når de er skjulte.</a:t>
            </a:r>
          </a:p>
          <a:p>
            <a:pPr marL="285750" indent="-285750">
              <a:buFont typeface="Arial" panose="020B0604020202020204" pitchFamily="34" charset="0"/>
              <a:buChar char="•"/>
            </a:pPr>
            <a:r>
              <a:rPr lang="da-DK" dirty="0" err="1"/>
              <a:t>https</a:t>
            </a:r>
            <a:r>
              <a:rPr lang="da-DK" dirty="0"/>
              <a:t>://</a:t>
            </a:r>
            <a:r>
              <a:rPr lang="da-DK" dirty="0" err="1"/>
              <a:t>www.youtube.com</a:t>
            </a:r>
            <a:r>
              <a:rPr lang="da-DK" dirty="0"/>
              <a:t>/</a:t>
            </a:r>
            <a:r>
              <a:rPr lang="da-DK" dirty="0" err="1"/>
              <a:t>watch?v</a:t>
            </a:r>
            <a:r>
              <a:rPr lang="da-DK" dirty="0"/>
              <a:t>=</a:t>
            </a:r>
            <a:r>
              <a:rPr lang="da-DK" dirty="0" err="1"/>
              <a:t>rVqJacvywAQ</a:t>
            </a:r>
            <a:endParaRPr lang="da-DK" dirty="0"/>
          </a:p>
          <a:p>
            <a:pPr marL="285750" indent="-285750">
              <a:buFont typeface="Arial" panose="020B0604020202020204" pitchFamily="34" charset="0"/>
              <a:buChar char="•"/>
            </a:pPr>
            <a:endParaRPr lang="da-DK" dirty="0"/>
          </a:p>
        </p:txBody>
      </p:sp>
      <p:pic>
        <p:nvPicPr>
          <p:cNvPr id="5" name="Onlinemedier 4" descr="Piaget - Object permanence failure (Sensorimotor Stage)">
            <a:hlinkClick r:id="" action="ppaction://media"/>
            <a:extLst>
              <a:ext uri="{FF2B5EF4-FFF2-40B4-BE49-F238E27FC236}">
                <a16:creationId xmlns:a16="http://schemas.microsoft.com/office/drawing/2014/main" id="{164A859A-71AE-8390-FC5F-A197901C070B}"/>
              </a:ext>
            </a:extLst>
          </p:cNvPr>
          <p:cNvPicPr>
            <a:picLocks noRot="1" noChangeAspect="1"/>
          </p:cNvPicPr>
          <p:nvPr>
            <a:videoFile r:link="rId1"/>
          </p:nvPr>
        </p:nvPicPr>
        <p:blipFill>
          <a:blip r:embed="rId5"/>
          <a:stretch>
            <a:fillRect/>
          </a:stretch>
        </p:blipFill>
        <p:spPr>
          <a:xfrm>
            <a:off x="4742704" y="2996952"/>
            <a:ext cx="4205816" cy="3154362"/>
          </a:xfrm>
          <a:prstGeom prst="rect">
            <a:avLst/>
          </a:prstGeom>
        </p:spPr>
      </p:pic>
    </p:spTree>
    <p:extLst>
      <p:ext uri="{BB962C8B-B14F-4D97-AF65-F5344CB8AC3E}">
        <p14:creationId xmlns:p14="http://schemas.microsoft.com/office/powerpoint/2010/main" val="32114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0"/>
            <a:ext cx="8229600" cy="1143000"/>
          </a:xfrm>
        </p:spPr>
        <p:txBody>
          <a:bodyPr/>
          <a:lstStyle/>
          <a:p>
            <a:r>
              <a:rPr lang="da-DK" dirty="0"/>
              <a:t>Piagets faseteori</a:t>
            </a:r>
          </a:p>
        </p:txBody>
      </p:sp>
      <p:pic>
        <p:nvPicPr>
          <p:cNvPr id="1026" name="Picture 2" descr="Billedresultat for jean piaget fas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86" t="31326" r="7257" b="31387"/>
          <a:stretch/>
        </p:blipFill>
        <p:spPr bwMode="auto">
          <a:xfrm>
            <a:off x="611560" y="908720"/>
            <a:ext cx="7678283" cy="15218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2">
            <a:extLst>
              <a:ext uri="{FF2B5EF4-FFF2-40B4-BE49-F238E27FC236}">
                <a16:creationId xmlns:a16="http://schemas.microsoft.com/office/drawing/2014/main" id="{1611A499-999C-6B3F-8A27-31D4EA743364}"/>
              </a:ext>
            </a:extLst>
          </p:cNvPr>
          <p:cNvGraphicFramePr>
            <a:graphicFrameLocks noGrp="1"/>
          </p:cNvGraphicFramePr>
          <p:nvPr>
            <p:extLst>
              <p:ext uri="{D42A27DB-BD31-4B8C-83A1-F6EECF244321}">
                <p14:modId xmlns:p14="http://schemas.microsoft.com/office/powerpoint/2010/main" val="2931580478"/>
              </p:ext>
            </p:extLst>
          </p:nvPr>
        </p:nvGraphicFramePr>
        <p:xfrm>
          <a:off x="323527" y="2564904"/>
          <a:ext cx="8496945" cy="4101049"/>
        </p:xfrm>
        <a:graphic>
          <a:graphicData uri="http://schemas.openxmlformats.org/drawingml/2006/table">
            <a:tbl>
              <a:tblPr>
                <a:tableStyleId>{3C2FFA5D-87B4-456A-9821-1D502468CF0F}</a:tableStyleId>
              </a:tblPr>
              <a:tblGrid>
                <a:gridCol w="2832315">
                  <a:extLst>
                    <a:ext uri="{9D8B030D-6E8A-4147-A177-3AD203B41FA5}">
                      <a16:colId xmlns:a16="http://schemas.microsoft.com/office/drawing/2014/main" val="3376236584"/>
                    </a:ext>
                  </a:extLst>
                </a:gridCol>
                <a:gridCol w="2832315">
                  <a:extLst>
                    <a:ext uri="{9D8B030D-6E8A-4147-A177-3AD203B41FA5}">
                      <a16:colId xmlns:a16="http://schemas.microsoft.com/office/drawing/2014/main" val="1159877357"/>
                    </a:ext>
                  </a:extLst>
                </a:gridCol>
                <a:gridCol w="2832315">
                  <a:extLst>
                    <a:ext uri="{9D8B030D-6E8A-4147-A177-3AD203B41FA5}">
                      <a16:colId xmlns:a16="http://schemas.microsoft.com/office/drawing/2014/main" val="493916488"/>
                    </a:ext>
                  </a:extLst>
                </a:gridCol>
              </a:tblGrid>
              <a:tr h="400258">
                <a:tc>
                  <a:txBody>
                    <a:bodyPr/>
                    <a:lstStyle/>
                    <a:p>
                      <a:r>
                        <a:rPr lang="da-DK" sz="1400" b="1"/>
                        <a:t>Område</a:t>
                      </a:r>
                      <a:endParaRPr lang="da-DK" sz="1400"/>
                    </a:p>
                  </a:txBody>
                  <a:tcPr marL="69630" marR="69630" marT="34815" marB="34815" anchor="ctr"/>
                </a:tc>
                <a:tc>
                  <a:txBody>
                    <a:bodyPr/>
                    <a:lstStyle/>
                    <a:p>
                      <a:r>
                        <a:rPr lang="da-DK" sz="1400" b="1" dirty="0"/>
                        <a:t>Præ-operationel fase (2–6 år)</a:t>
                      </a:r>
                      <a:endParaRPr lang="da-DK" sz="1400" dirty="0"/>
                    </a:p>
                  </a:txBody>
                  <a:tcPr marL="69630" marR="69630" marT="34815" marB="34815" anchor="ctr"/>
                </a:tc>
                <a:tc>
                  <a:txBody>
                    <a:bodyPr/>
                    <a:lstStyle/>
                    <a:p>
                      <a:r>
                        <a:rPr lang="da-DK" sz="1400" b="1" dirty="0"/>
                        <a:t>Konkret-operationel fase (6–12 år)</a:t>
                      </a:r>
                      <a:endParaRPr lang="da-DK" sz="1400" dirty="0"/>
                    </a:p>
                  </a:txBody>
                  <a:tcPr marL="69630" marR="69630" marT="34815" marB="34815" anchor="ctr"/>
                </a:tc>
                <a:extLst>
                  <a:ext uri="{0D108BD9-81ED-4DB2-BD59-A6C34878D82A}">
                    <a16:rowId xmlns:a16="http://schemas.microsoft.com/office/drawing/2014/main" val="3207846210"/>
                  </a:ext>
                </a:extLst>
              </a:tr>
              <a:tr h="400258">
                <a:tc>
                  <a:txBody>
                    <a:bodyPr/>
                    <a:lstStyle/>
                    <a:p>
                      <a:r>
                        <a:rPr lang="da-DK" sz="1400" b="1" dirty="0"/>
                        <a:t>Tænkning</a:t>
                      </a:r>
                      <a:endParaRPr lang="da-DK" sz="1400" dirty="0"/>
                    </a:p>
                  </a:txBody>
                  <a:tcPr marL="69630" marR="69630" marT="34815" marB="34815" anchor="ctr"/>
                </a:tc>
                <a:tc>
                  <a:txBody>
                    <a:bodyPr/>
                    <a:lstStyle/>
                    <a:p>
                      <a:r>
                        <a:rPr lang="da-DK" sz="1400"/>
                        <a:t>Intuitiv, irreversibel, egocentrisk</a:t>
                      </a:r>
                    </a:p>
                  </a:txBody>
                  <a:tcPr marL="69630" marR="69630" marT="34815" marB="34815" anchor="ctr"/>
                </a:tc>
                <a:tc>
                  <a:txBody>
                    <a:bodyPr/>
                    <a:lstStyle/>
                    <a:p>
                      <a:r>
                        <a:rPr lang="da-DK" sz="1400" dirty="0"/>
                        <a:t>Logisk, systematisk, reversibel</a:t>
                      </a:r>
                    </a:p>
                  </a:txBody>
                  <a:tcPr marL="69630" marR="69630" marT="34815" marB="34815" anchor="ctr"/>
                </a:tc>
                <a:extLst>
                  <a:ext uri="{0D108BD9-81ED-4DB2-BD59-A6C34878D82A}">
                    <a16:rowId xmlns:a16="http://schemas.microsoft.com/office/drawing/2014/main" val="4237248711"/>
                  </a:ext>
                </a:extLst>
              </a:tr>
              <a:tr h="743336">
                <a:tc>
                  <a:txBody>
                    <a:bodyPr/>
                    <a:lstStyle/>
                    <a:p>
                      <a:r>
                        <a:rPr lang="da-DK" sz="1400" b="1"/>
                        <a:t>Konservering</a:t>
                      </a:r>
                      <a:endParaRPr lang="da-DK" sz="1400"/>
                    </a:p>
                  </a:txBody>
                  <a:tcPr marL="69630" marR="69630" marT="34815" marB="34815" anchor="ctr"/>
                </a:tc>
                <a:tc>
                  <a:txBody>
                    <a:bodyPr/>
                    <a:lstStyle/>
                    <a:p>
                      <a:r>
                        <a:rPr lang="da-DK" sz="1400" dirty="0"/>
                        <a:t>Kan ikke forstå, at mængde/antal er uændret, når form eller opstilling ændres</a:t>
                      </a:r>
                    </a:p>
                  </a:txBody>
                  <a:tcPr marL="69630" marR="69630" marT="34815" marB="34815" anchor="ctr"/>
                </a:tc>
                <a:tc>
                  <a:txBody>
                    <a:bodyPr/>
                    <a:lstStyle/>
                    <a:p>
                      <a:r>
                        <a:rPr lang="da-DK" sz="1400" dirty="0"/>
                        <a:t>Forstår, at mængde/antal er det samme trods ændringer i udseende</a:t>
                      </a:r>
                    </a:p>
                  </a:txBody>
                  <a:tcPr marL="69630" marR="69630" marT="34815" marB="34815" anchor="ctr"/>
                </a:tc>
                <a:extLst>
                  <a:ext uri="{0D108BD9-81ED-4DB2-BD59-A6C34878D82A}">
                    <a16:rowId xmlns:a16="http://schemas.microsoft.com/office/drawing/2014/main" val="1878417238"/>
                  </a:ext>
                </a:extLst>
              </a:tr>
              <a:tr h="424237">
                <a:tc>
                  <a:txBody>
                    <a:bodyPr/>
                    <a:lstStyle/>
                    <a:p>
                      <a:r>
                        <a:rPr lang="da-DK" sz="1400" b="1" dirty="0"/>
                        <a:t>Glas-eksperiment</a:t>
                      </a:r>
                      <a:endParaRPr lang="da-DK" sz="1400" dirty="0"/>
                    </a:p>
                  </a:txBody>
                  <a:tcPr marL="69630" marR="69630" marT="34815" marB="34815" anchor="ctr"/>
                </a:tc>
                <a:tc>
                  <a:txBody>
                    <a:bodyPr/>
                    <a:lstStyle/>
                    <a:p>
                      <a:r>
                        <a:rPr lang="da-DK" sz="1400"/>
                        <a:t>Tror der er mere vand i det høje, smalle glas</a:t>
                      </a:r>
                    </a:p>
                  </a:txBody>
                  <a:tcPr marL="69630" marR="69630" marT="34815" marB="34815" anchor="ctr"/>
                </a:tc>
                <a:tc>
                  <a:txBody>
                    <a:bodyPr/>
                    <a:lstStyle/>
                    <a:p>
                      <a:r>
                        <a:rPr lang="da-DK" sz="1400"/>
                        <a:t>Indser, at vandmængden er den samme i begge glas</a:t>
                      </a:r>
                    </a:p>
                  </a:txBody>
                  <a:tcPr marL="69630" marR="69630" marT="34815" marB="34815" anchor="ctr"/>
                </a:tc>
                <a:extLst>
                  <a:ext uri="{0D108BD9-81ED-4DB2-BD59-A6C34878D82A}">
                    <a16:rowId xmlns:a16="http://schemas.microsoft.com/office/drawing/2014/main" val="1826436593"/>
                  </a:ext>
                </a:extLst>
              </a:tr>
              <a:tr h="424237">
                <a:tc>
                  <a:txBody>
                    <a:bodyPr/>
                    <a:lstStyle/>
                    <a:p>
                      <a:r>
                        <a:rPr lang="da-DK" sz="1400" b="1"/>
                        <a:t>Række-eksperiment (mønter)</a:t>
                      </a:r>
                      <a:endParaRPr lang="da-DK" sz="1400"/>
                    </a:p>
                  </a:txBody>
                  <a:tcPr marL="69630" marR="69630" marT="34815" marB="34815" anchor="ctr"/>
                </a:tc>
                <a:tc>
                  <a:txBody>
                    <a:bodyPr/>
                    <a:lstStyle/>
                    <a:p>
                      <a:r>
                        <a:rPr lang="da-DK" sz="1400"/>
                        <a:t>Tror en længere række betyder flere mønter</a:t>
                      </a:r>
                    </a:p>
                  </a:txBody>
                  <a:tcPr marL="69630" marR="69630" marT="34815" marB="34815" anchor="ctr"/>
                </a:tc>
                <a:tc>
                  <a:txBody>
                    <a:bodyPr/>
                    <a:lstStyle/>
                    <a:p>
                      <a:r>
                        <a:rPr lang="da-DK" sz="1400"/>
                        <a:t>Forstår, at antallet er det samme uanset opstilling</a:t>
                      </a:r>
                    </a:p>
                  </a:txBody>
                  <a:tcPr marL="69630" marR="69630" marT="34815" marB="34815" anchor="ctr"/>
                </a:tc>
                <a:extLst>
                  <a:ext uri="{0D108BD9-81ED-4DB2-BD59-A6C34878D82A}">
                    <a16:rowId xmlns:a16="http://schemas.microsoft.com/office/drawing/2014/main" val="2420689735"/>
                  </a:ext>
                </a:extLst>
              </a:tr>
              <a:tr h="424237">
                <a:tc>
                  <a:txBody>
                    <a:bodyPr/>
                    <a:lstStyle/>
                    <a:p>
                      <a:r>
                        <a:rPr lang="da-DK" sz="1400" b="1"/>
                        <a:t>Decentrering</a:t>
                      </a:r>
                      <a:endParaRPr lang="da-DK" sz="1400"/>
                    </a:p>
                  </a:txBody>
                  <a:tcPr marL="69630" marR="69630" marT="34815" marB="34815" anchor="ctr"/>
                </a:tc>
                <a:tc>
                  <a:txBody>
                    <a:bodyPr/>
                    <a:lstStyle/>
                    <a:p>
                      <a:r>
                        <a:rPr lang="da-DK" sz="1400"/>
                        <a:t>Fokuserer kun på ét aspekt (fx højde eller længde)</a:t>
                      </a:r>
                    </a:p>
                  </a:txBody>
                  <a:tcPr marL="69630" marR="69630" marT="34815" marB="34815" anchor="ctr"/>
                </a:tc>
                <a:tc>
                  <a:txBody>
                    <a:bodyPr/>
                    <a:lstStyle/>
                    <a:p>
                      <a:r>
                        <a:rPr lang="da-DK" sz="1400"/>
                        <a:t>Kan tage flere aspekter i betragtning samtidig</a:t>
                      </a:r>
                    </a:p>
                  </a:txBody>
                  <a:tcPr marL="69630" marR="69630" marT="34815" marB="34815" anchor="ctr"/>
                </a:tc>
                <a:extLst>
                  <a:ext uri="{0D108BD9-81ED-4DB2-BD59-A6C34878D82A}">
                    <a16:rowId xmlns:a16="http://schemas.microsoft.com/office/drawing/2014/main" val="2981839261"/>
                  </a:ext>
                </a:extLst>
              </a:tr>
              <a:tr h="571797">
                <a:tc>
                  <a:txBody>
                    <a:bodyPr/>
                    <a:lstStyle/>
                    <a:p>
                      <a:r>
                        <a:rPr lang="da-DK" sz="1400" b="1" dirty="0"/>
                        <a:t>Reversibilitet</a:t>
                      </a:r>
                      <a:endParaRPr lang="da-DK" sz="1400" dirty="0"/>
                    </a:p>
                  </a:txBody>
                  <a:tcPr marL="69630" marR="69630" marT="34815" marB="34815" anchor="ctr"/>
                </a:tc>
                <a:tc>
                  <a:txBody>
                    <a:bodyPr/>
                    <a:lstStyle/>
                    <a:p>
                      <a:r>
                        <a:rPr lang="da-DK" sz="1400"/>
                        <a:t>Mangler evnen til at tænke tilbage til udgangspunktet</a:t>
                      </a:r>
                    </a:p>
                  </a:txBody>
                  <a:tcPr marL="69630" marR="69630" marT="34815" marB="34815" anchor="ctr"/>
                </a:tc>
                <a:tc>
                  <a:txBody>
                    <a:bodyPr/>
                    <a:lstStyle/>
                    <a:p>
                      <a:r>
                        <a:rPr lang="da-DK" sz="1400"/>
                        <a:t>Kan følge en tanke eller handling tilbage til udgangspunktet</a:t>
                      </a:r>
                    </a:p>
                  </a:txBody>
                  <a:tcPr marL="69630" marR="69630" marT="34815" marB="34815" anchor="ctr"/>
                </a:tc>
                <a:extLst>
                  <a:ext uri="{0D108BD9-81ED-4DB2-BD59-A6C34878D82A}">
                    <a16:rowId xmlns:a16="http://schemas.microsoft.com/office/drawing/2014/main" val="648939353"/>
                  </a:ext>
                </a:extLst>
              </a:tr>
              <a:tr h="424237">
                <a:tc>
                  <a:txBody>
                    <a:bodyPr/>
                    <a:lstStyle/>
                    <a:p>
                      <a:r>
                        <a:rPr lang="da-DK" sz="1400" b="1"/>
                        <a:t>Perspektivtagning</a:t>
                      </a:r>
                      <a:endParaRPr lang="da-DK" sz="1400"/>
                    </a:p>
                  </a:txBody>
                  <a:tcPr marL="69630" marR="69630" marT="34815" marB="34815" anchor="ctr"/>
                </a:tc>
                <a:tc>
                  <a:txBody>
                    <a:bodyPr/>
                    <a:lstStyle/>
                    <a:p>
                      <a:r>
                        <a:rPr lang="da-DK" sz="1400"/>
                        <a:t>Egocentrisk – tror andre ser verden som dem selv</a:t>
                      </a:r>
                    </a:p>
                  </a:txBody>
                  <a:tcPr marL="69630" marR="69630" marT="34815" marB="34815" anchor="ctr"/>
                </a:tc>
                <a:tc>
                  <a:txBody>
                    <a:bodyPr/>
                    <a:lstStyle/>
                    <a:p>
                      <a:r>
                        <a:rPr lang="da-DK" sz="1400" dirty="0"/>
                        <a:t>Kan tage andres perspektiv (fx tre-bjerge-opgaven)</a:t>
                      </a:r>
                    </a:p>
                  </a:txBody>
                  <a:tcPr marL="69630" marR="69630" marT="34815" marB="34815" anchor="ctr"/>
                </a:tc>
                <a:extLst>
                  <a:ext uri="{0D108BD9-81ED-4DB2-BD59-A6C34878D82A}">
                    <a16:rowId xmlns:a16="http://schemas.microsoft.com/office/drawing/2014/main" val="4092761807"/>
                  </a:ext>
                </a:extLst>
              </a:tr>
            </a:tbl>
          </a:graphicData>
        </a:graphic>
      </p:graphicFrame>
    </p:spTree>
    <p:extLst>
      <p:ext uri="{BB962C8B-B14F-4D97-AF65-F5344CB8AC3E}">
        <p14:creationId xmlns:p14="http://schemas.microsoft.com/office/powerpoint/2010/main" val="1249345501"/>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2123</Words>
  <Application>Microsoft Macintosh PowerPoint</Application>
  <PresentationFormat>Skærmshow (4:3)</PresentationFormat>
  <Paragraphs>174</Paragraphs>
  <Slides>22</Slides>
  <Notes>13</Notes>
  <HiddenSlides>0</HiddenSlides>
  <MMClips>3</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22</vt:i4>
      </vt:variant>
    </vt:vector>
  </HeadingPairs>
  <TitlesOfParts>
    <vt:vector size="25" baseType="lpstr">
      <vt:lpstr>Arial</vt:lpstr>
      <vt:lpstr>Calibri</vt:lpstr>
      <vt:lpstr>Kontortema</vt:lpstr>
      <vt:lpstr>Jean Piaget og Lev Vygotsky</vt:lpstr>
      <vt:lpstr>Jean Piaget</vt:lpstr>
      <vt:lpstr>Piagets syn på læring</vt:lpstr>
      <vt:lpstr>Piagets syn på læring</vt:lpstr>
      <vt:lpstr>3:25-8:19 https://www.youtube.com/watch?v=xcf15Ls1D5U</vt:lpstr>
      <vt:lpstr>Opgave: Brug begreberne assimilation og akkommodation til at forklare, hvad der sker med lille Lisa.</vt:lpstr>
      <vt:lpstr>Piagets faseteori</vt:lpstr>
      <vt:lpstr>Piagets faseteori</vt:lpstr>
      <vt:lpstr>Piagets faseteori</vt:lpstr>
      <vt:lpstr>Piagets faseteori</vt:lpstr>
      <vt:lpstr>Lev Vygotsky</vt:lpstr>
      <vt:lpstr>Vygotskys syn på læring </vt:lpstr>
      <vt:lpstr>Vygotskys syn på læring </vt:lpstr>
      <vt:lpstr>Zonen for nærmeste udvikling</vt:lpstr>
      <vt:lpstr>Stilladsering</vt:lpstr>
      <vt:lpstr>Arbejdsspørgsmål: Hvad er forskellen?</vt:lpstr>
      <vt:lpstr>Arbejdsspørgsmål: Hvad er forskellen?</vt:lpstr>
      <vt:lpstr>Arbejdsspørgsmål: Hvad er forskellen?</vt:lpstr>
      <vt:lpstr>Arbejdsspørgsmål: Hvad er forskellen?</vt:lpstr>
      <vt:lpstr>Arbejdsspørgsmål: Hvad er forskellen?</vt:lpstr>
      <vt:lpstr>Arbejdsspørgsmål: Hvad er forskellen?</vt:lpstr>
      <vt:lpstr>Arbejdsspørgsmål: Hvad er forskellen?</vt:lpstr>
    </vt:vector>
  </TitlesOfParts>
  <Company>Herning Gymnasium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Piaget</dc:title>
  <dc:creator>Gitte Seligmann Nielsen</dc:creator>
  <cp:lastModifiedBy>Esben Høgh Dahlgaard</cp:lastModifiedBy>
  <cp:revision>45</cp:revision>
  <cp:lastPrinted>2017-10-09T10:03:28Z</cp:lastPrinted>
  <dcterms:created xsi:type="dcterms:W3CDTF">2014-01-05T09:23:50Z</dcterms:created>
  <dcterms:modified xsi:type="dcterms:W3CDTF">2025-10-04T15:02:07Z</dcterms:modified>
</cp:coreProperties>
</file>