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1" r:id="rId2"/>
    <p:sldId id="272" r:id="rId3"/>
    <p:sldId id="266" r:id="rId4"/>
    <p:sldId id="268" r:id="rId5"/>
    <p:sldId id="275" r:id="rId6"/>
    <p:sldId id="274" r:id="rId7"/>
    <p:sldId id="276" r:id="rId8"/>
    <p:sldId id="278" r:id="rId9"/>
    <p:sldId id="284" r:id="rId10"/>
    <p:sldId id="285" r:id="rId11"/>
    <p:sldId id="286" r:id="rId12"/>
    <p:sldId id="287" r:id="rId1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94787"/>
  </p:normalViewPr>
  <p:slideViewPr>
    <p:cSldViewPr snapToGrid="0">
      <p:cViewPr varScale="1">
        <p:scale>
          <a:sx n="120" d="100"/>
          <a:sy n="120" d="100"/>
        </p:scale>
        <p:origin x="2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tte Seligmann Nielsen" userId="f986d084-00b8-46af-9940-01554cfc64ac" providerId="ADAL" clId="{4B5CBE14-DBA4-42FA-B498-D8E4D9788F26}"/>
    <pc:docChg chg="custSel addSld delSld modSld sldOrd">
      <pc:chgData name="Gitte Seligmann Nielsen" userId="f986d084-00b8-46af-9940-01554cfc64ac" providerId="ADAL" clId="{4B5CBE14-DBA4-42FA-B498-D8E4D9788F26}" dt="2022-09-01T18:38:19.397" v="765" actId="20577"/>
      <pc:docMkLst>
        <pc:docMk/>
      </pc:docMkLst>
      <pc:sldChg chg="del">
        <pc:chgData name="Gitte Seligmann Nielsen" userId="f986d084-00b8-46af-9940-01554cfc64ac" providerId="ADAL" clId="{4B5CBE14-DBA4-42FA-B498-D8E4D9788F26}" dt="2022-09-01T18:32:58.385" v="663" actId="47"/>
        <pc:sldMkLst>
          <pc:docMk/>
          <pc:sldMk cId="3059050824" sldId="257"/>
        </pc:sldMkLst>
      </pc:sldChg>
      <pc:sldChg chg="modSp mod">
        <pc:chgData name="Gitte Seligmann Nielsen" userId="f986d084-00b8-46af-9940-01554cfc64ac" providerId="ADAL" clId="{4B5CBE14-DBA4-42FA-B498-D8E4D9788F26}" dt="2022-09-01T18:30:30.832" v="633" actId="20577"/>
        <pc:sldMkLst>
          <pc:docMk/>
          <pc:sldMk cId="4160622251" sldId="266"/>
        </pc:sldMkLst>
        <pc:spChg chg="mod">
          <ac:chgData name="Gitte Seligmann Nielsen" userId="f986d084-00b8-46af-9940-01554cfc64ac" providerId="ADAL" clId="{4B5CBE14-DBA4-42FA-B498-D8E4D9788F26}" dt="2022-09-01T18:30:30.832" v="633" actId="20577"/>
          <ac:spMkLst>
            <pc:docMk/>
            <pc:sldMk cId="4160622251" sldId="266"/>
            <ac:spMk id="5" creationId="{00000000-0000-0000-0000-000000000000}"/>
          </ac:spMkLst>
        </pc:spChg>
      </pc:sldChg>
      <pc:sldChg chg="modSp">
        <pc:chgData name="Gitte Seligmann Nielsen" userId="f986d084-00b8-46af-9940-01554cfc64ac" providerId="ADAL" clId="{4B5CBE14-DBA4-42FA-B498-D8E4D9788F26}" dt="2022-09-01T18:38:02.314" v="764" actId="20577"/>
        <pc:sldMkLst>
          <pc:docMk/>
          <pc:sldMk cId="3714784827" sldId="267"/>
        </pc:sldMkLst>
        <pc:spChg chg="mod">
          <ac:chgData name="Gitte Seligmann Nielsen" userId="f986d084-00b8-46af-9940-01554cfc64ac" providerId="ADAL" clId="{4B5CBE14-DBA4-42FA-B498-D8E4D9788F26}" dt="2022-09-01T18:38:02.314" v="764" actId="20577"/>
          <ac:spMkLst>
            <pc:docMk/>
            <pc:sldMk cId="3714784827" sldId="267"/>
            <ac:spMk id="3" creationId="{00000000-0000-0000-0000-000000000000}"/>
          </ac:spMkLst>
        </pc:spChg>
      </pc:sldChg>
      <pc:sldChg chg="modSp mod">
        <pc:chgData name="Gitte Seligmann Nielsen" userId="f986d084-00b8-46af-9940-01554cfc64ac" providerId="ADAL" clId="{4B5CBE14-DBA4-42FA-B498-D8E4D9788F26}" dt="2022-09-01T18:37:18.801" v="735" actId="20577"/>
        <pc:sldMkLst>
          <pc:docMk/>
          <pc:sldMk cId="2505180196" sldId="268"/>
        </pc:sldMkLst>
        <pc:spChg chg="mod">
          <ac:chgData name="Gitte Seligmann Nielsen" userId="f986d084-00b8-46af-9940-01554cfc64ac" providerId="ADAL" clId="{4B5CBE14-DBA4-42FA-B498-D8E4D9788F26}" dt="2022-09-01T18:37:18.801" v="735" actId="20577"/>
          <ac:spMkLst>
            <pc:docMk/>
            <pc:sldMk cId="2505180196" sldId="268"/>
            <ac:spMk id="2" creationId="{00000000-0000-0000-0000-000000000000}"/>
          </ac:spMkLst>
        </pc:spChg>
        <pc:spChg chg="mod">
          <ac:chgData name="Gitte Seligmann Nielsen" userId="f986d084-00b8-46af-9940-01554cfc64ac" providerId="ADAL" clId="{4B5CBE14-DBA4-42FA-B498-D8E4D9788F26}" dt="2022-09-01T18:37:03.500" v="728" actId="20577"/>
          <ac:spMkLst>
            <pc:docMk/>
            <pc:sldMk cId="2505180196" sldId="268"/>
            <ac:spMk id="3" creationId="{00000000-0000-0000-0000-000000000000}"/>
          </ac:spMkLst>
        </pc:spChg>
      </pc:sldChg>
      <pc:sldChg chg="addSp delSp modSp mod">
        <pc:chgData name="Gitte Seligmann Nielsen" userId="f986d084-00b8-46af-9940-01554cfc64ac" providerId="ADAL" clId="{4B5CBE14-DBA4-42FA-B498-D8E4D9788F26}" dt="2022-09-01T18:38:19.397" v="765" actId="20577"/>
        <pc:sldMkLst>
          <pc:docMk/>
          <pc:sldMk cId="707575058" sldId="269"/>
        </pc:sldMkLst>
        <pc:spChg chg="mod">
          <ac:chgData name="Gitte Seligmann Nielsen" userId="f986d084-00b8-46af-9940-01554cfc64ac" providerId="ADAL" clId="{4B5CBE14-DBA4-42FA-B498-D8E4D9788F26}" dt="2022-09-01T18:38:19.397" v="765" actId="20577"/>
          <ac:spMkLst>
            <pc:docMk/>
            <pc:sldMk cId="707575058" sldId="269"/>
            <ac:spMk id="2" creationId="{00000000-0000-0000-0000-000000000000}"/>
          </ac:spMkLst>
        </pc:spChg>
        <pc:spChg chg="mod">
          <ac:chgData name="Gitte Seligmann Nielsen" userId="f986d084-00b8-46af-9940-01554cfc64ac" providerId="ADAL" clId="{4B5CBE14-DBA4-42FA-B498-D8E4D9788F26}" dt="2022-09-01T18:31:26.747" v="662" actId="6549"/>
          <ac:spMkLst>
            <pc:docMk/>
            <pc:sldMk cId="707575058" sldId="269"/>
            <ac:spMk id="8" creationId="{6EC9E404-9E57-4139-B5ED-43DAEAC2843C}"/>
          </ac:spMkLst>
        </pc:spChg>
        <pc:spChg chg="del">
          <ac:chgData name="Gitte Seligmann Nielsen" userId="f986d084-00b8-46af-9940-01554cfc64ac" providerId="ADAL" clId="{4B5CBE14-DBA4-42FA-B498-D8E4D9788F26}" dt="2022-09-01T18:23:03.174" v="629" actId="26606"/>
          <ac:spMkLst>
            <pc:docMk/>
            <pc:sldMk cId="707575058" sldId="269"/>
            <ac:spMk id="11" creationId="{CEEF22E7-C7EB-4303-91B7-B38A2A46C2B4}"/>
          </ac:spMkLst>
        </pc:spChg>
        <pc:spChg chg="add">
          <ac:chgData name="Gitte Seligmann Nielsen" userId="f986d084-00b8-46af-9940-01554cfc64ac" providerId="ADAL" clId="{4B5CBE14-DBA4-42FA-B498-D8E4D9788F26}" dt="2022-09-01T18:23:03.174" v="629" actId="26606"/>
          <ac:spMkLst>
            <pc:docMk/>
            <pc:sldMk cId="707575058" sldId="269"/>
            <ac:spMk id="16" creationId="{907EF6B7-1338-4443-8C46-6A318D952DFD}"/>
          </ac:spMkLst>
        </pc:spChg>
        <pc:spChg chg="add">
          <ac:chgData name="Gitte Seligmann Nielsen" userId="f986d084-00b8-46af-9940-01554cfc64ac" providerId="ADAL" clId="{4B5CBE14-DBA4-42FA-B498-D8E4D9788F26}" dt="2022-09-01T18:23:03.174" v="629" actId="26606"/>
          <ac:spMkLst>
            <pc:docMk/>
            <pc:sldMk cId="707575058" sldId="269"/>
            <ac:spMk id="18" creationId="{DAAE4CDD-124C-4DCF-9584-B6033B545DD5}"/>
          </ac:spMkLst>
        </pc:spChg>
        <pc:spChg chg="add">
          <ac:chgData name="Gitte Seligmann Nielsen" userId="f986d084-00b8-46af-9940-01554cfc64ac" providerId="ADAL" clId="{4B5CBE14-DBA4-42FA-B498-D8E4D9788F26}" dt="2022-09-01T18:23:03.174" v="629" actId="26606"/>
          <ac:spMkLst>
            <pc:docMk/>
            <pc:sldMk cId="707575058" sldId="269"/>
            <ac:spMk id="20" creationId="{081E4A58-353D-44AE-B2FC-2A74E2E400F7}"/>
          </ac:spMkLst>
        </pc:spChg>
        <pc:picChg chg="del">
          <ac:chgData name="Gitte Seligmann Nielsen" userId="f986d084-00b8-46af-9940-01554cfc64ac" providerId="ADAL" clId="{4B5CBE14-DBA4-42FA-B498-D8E4D9788F26}" dt="2022-09-01T18:22:48.070" v="628" actId="478"/>
          <ac:picMkLst>
            <pc:docMk/>
            <pc:sldMk cId="707575058" sldId="269"/>
            <ac:picMk id="4" creationId="{00000000-0000-0000-0000-000000000000}"/>
          </ac:picMkLst>
        </pc:picChg>
      </pc:sldChg>
      <pc:sldChg chg="addSp delSp modSp new mod ord setBg">
        <pc:chgData name="Gitte Seligmann Nielsen" userId="f986d084-00b8-46af-9940-01554cfc64ac" providerId="ADAL" clId="{4B5CBE14-DBA4-42FA-B498-D8E4D9788F26}" dt="2022-09-01T18:34:30.273" v="703" actId="26606"/>
        <pc:sldMkLst>
          <pc:docMk/>
          <pc:sldMk cId="1839182935" sldId="270"/>
        </pc:sldMkLst>
        <pc:spChg chg="mod ord">
          <ac:chgData name="Gitte Seligmann Nielsen" userId="f986d084-00b8-46af-9940-01554cfc64ac" providerId="ADAL" clId="{4B5CBE14-DBA4-42FA-B498-D8E4D9788F26}" dt="2022-09-01T18:34:30.273" v="703" actId="26606"/>
          <ac:spMkLst>
            <pc:docMk/>
            <pc:sldMk cId="1839182935" sldId="270"/>
            <ac:spMk id="2" creationId="{8F2A7AD3-0014-5E83-C0CD-033D0E0697BE}"/>
          </ac:spMkLst>
        </pc:spChg>
        <pc:spChg chg="del">
          <ac:chgData name="Gitte Seligmann Nielsen" userId="f986d084-00b8-46af-9940-01554cfc64ac" providerId="ADAL" clId="{4B5CBE14-DBA4-42FA-B498-D8E4D9788F26}" dt="2022-09-01T18:34:00.795" v="701"/>
          <ac:spMkLst>
            <pc:docMk/>
            <pc:sldMk cId="1839182935" sldId="270"/>
            <ac:spMk id="3" creationId="{3A7AFA4B-72C3-4699-D8AD-C34B30EB319B}"/>
          </ac:spMkLst>
        </pc:spChg>
        <pc:spChg chg="add">
          <ac:chgData name="Gitte Seligmann Nielsen" userId="f986d084-00b8-46af-9940-01554cfc64ac" providerId="ADAL" clId="{4B5CBE14-DBA4-42FA-B498-D8E4D9788F26}" dt="2022-09-01T18:34:30.273" v="703" actId="26606"/>
          <ac:spMkLst>
            <pc:docMk/>
            <pc:sldMk cId="1839182935" sldId="270"/>
            <ac:spMk id="10" creationId="{6753252F-4873-4F63-801D-CC719279A7D5}"/>
          </ac:spMkLst>
        </pc:spChg>
        <pc:spChg chg="add">
          <ac:chgData name="Gitte Seligmann Nielsen" userId="f986d084-00b8-46af-9940-01554cfc64ac" providerId="ADAL" clId="{4B5CBE14-DBA4-42FA-B498-D8E4D9788F26}" dt="2022-09-01T18:34:30.273" v="703" actId="26606"/>
          <ac:spMkLst>
            <pc:docMk/>
            <pc:sldMk cId="1839182935" sldId="270"/>
            <ac:spMk id="12" creationId="{047C8CCB-F95D-4249-92DD-651249D3535A}"/>
          </ac:spMkLst>
        </pc:spChg>
        <pc:picChg chg="add mod">
          <ac:chgData name="Gitte Seligmann Nielsen" userId="f986d084-00b8-46af-9940-01554cfc64ac" providerId="ADAL" clId="{4B5CBE14-DBA4-42FA-B498-D8E4D9788F26}" dt="2022-09-01T18:34:30.273" v="703" actId="26606"/>
          <ac:picMkLst>
            <pc:docMk/>
            <pc:sldMk cId="1839182935" sldId="270"/>
            <ac:picMk id="4" creationId="{D618B65F-BC0E-F9F8-ECC1-5550A3ADCD39}"/>
          </ac:picMkLst>
        </pc:picChg>
        <pc:picChg chg="add mod">
          <ac:chgData name="Gitte Seligmann Nielsen" userId="f986d084-00b8-46af-9940-01554cfc64ac" providerId="ADAL" clId="{4B5CBE14-DBA4-42FA-B498-D8E4D9788F26}" dt="2022-09-01T18:34:30.273" v="703" actId="26606"/>
          <ac:picMkLst>
            <pc:docMk/>
            <pc:sldMk cId="1839182935" sldId="270"/>
            <ac:picMk id="5" creationId="{F0E67BF6-EA74-4C15-76EB-55B78D42D6AD}"/>
          </ac:picMkLst>
        </pc:picChg>
      </pc:sldChg>
    </pc:docChg>
  </pc:docChgLst>
  <pc:docChgLst>
    <pc:chgData name="Gitte Seligmann Nielsen" userId="f986d084-00b8-46af-9940-01554cfc64ac" providerId="ADAL" clId="{247EEC4C-C004-4EE7-BAF2-855CB53F3E10}"/>
    <pc:docChg chg="addSld modSld sldOrd">
      <pc:chgData name="Gitte Seligmann Nielsen" userId="f986d084-00b8-46af-9940-01554cfc64ac" providerId="ADAL" clId="{247EEC4C-C004-4EE7-BAF2-855CB53F3E10}" dt="2023-09-25T14:08:40.588" v="92" actId="20577"/>
      <pc:docMkLst>
        <pc:docMk/>
      </pc:docMkLst>
      <pc:sldChg chg="modSp new mod ord">
        <pc:chgData name="Gitte Seligmann Nielsen" userId="f986d084-00b8-46af-9940-01554cfc64ac" providerId="ADAL" clId="{247EEC4C-C004-4EE7-BAF2-855CB53F3E10}" dt="2023-09-25T14:08:40.588" v="92" actId="20577"/>
        <pc:sldMkLst>
          <pc:docMk/>
          <pc:sldMk cId="2283374442" sldId="271"/>
        </pc:sldMkLst>
        <pc:spChg chg="mod">
          <ac:chgData name="Gitte Seligmann Nielsen" userId="f986d084-00b8-46af-9940-01554cfc64ac" providerId="ADAL" clId="{247EEC4C-C004-4EE7-BAF2-855CB53F3E10}" dt="2023-09-25T14:08:04.723" v="27" actId="20577"/>
          <ac:spMkLst>
            <pc:docMk/>
            <pc:sldMk cId="2283374442" sldId="271"/>
            <ac:spMk id="2" creationId="{804B6E89-9F6A-24F2-E603-DA6DB0B72614}"/>
          </ac:spMkLst>
        </pc:spChg>
        <pc:spChg chg="mod">
          <ac:chgData name="Gitte Seligmann Nielsen" userId="f986d084-00b8-46af-9940-01554cfc64ac" providerId="ADAL" clId="{247EEC4C-C004-4EE7-BAF2-855CB53F3E10}" dt="2023-09-25T14:08:40.588" v="92" actId="20577"/>
          <ac:spMkLst>
            <pc:docMk/>
            <pc:sldMk cId="2283374442" sldId="271"/>
            <ac:spMk id="3" creationId="{B0BC2D2D-1EC7-EC6D-5F5B-644C25D771E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07AF4B-4BF3-D74D-A612-486CC4D27453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49D4B-F2F4-2446-8DF2-F17B97B8562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3008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>
                <a:effectLst/>
                <a:latin typeface="Helvetica Neue" panose="02000503000000020004" pitchFamily="2" charset="0"/>
              </a:rPr>
              <a:t>5:11-6:10</a:t>
            </a:r>
          </a:p>
          <a:p>
            <a:r>
              <a:rPr lang="da-DK" dirty="0">
                <a:effectLst/>
                <a:latin typeface="Helvetica Neue" panose="02000503000000020004" pitchFamily="2" charset="0"/>
              </a:rPr>
              <a:t>8:49-9:05</a:t>
            </a:r>
          </a:p>
          <a:p>
            <a:r>
              <a:rPr lang="da-DK" dirty="0">
                <a:effectLst/>
                <a:latin typeface="Helvetica Neue" panose="02000503000000020004" pitchFamily="2" charset="0"/>
              </a:rPr>
              <a:t>10:03-12:21</a:t>
            </a:r>
          </a:p>
          <a:p>
            <a:r>
              <a:rPr lang="da-DK" dirty="0">
                <a:effectLst/>
                <a:latin typeface="Helvetica Neue" panose="02000503000000020004" pitchFamily="2" charset="0"/>
              </a:rPr>
              <a:t>17:52-26:10</a:t>
            </a:r>
          </a:p>
          <a:p>
            <a:r>
              <a:rPr lang="da-DK" dirty="0">
                <a:effectLst/>
                <a:latin typeface="Helvetica Neue" panose="02000503000000020004" pitchFamily="2" charset="0"/>
              </a:rPr>
              <a:t>26:57-27:52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549D4B-F2F4-2446-8DF2-F17B97B85621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56528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22F81-DE4C-4303-8E65-D8C0881A8003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1F52F-FD8B-4A0F-BED2-27725052B2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4133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22F81-DE4C-4303-8E65-D8C0881A8003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1F52F-FD8B-4A0F-BED2-27725052B2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7340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22F81-DE4C-4303-8E65-D8C0881A8003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1F52F-FD8B-4A0F-BED2-27725052B2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1855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22F81-DE4C-4303-8E65-D8C0881A8003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1F52F-FD8B-4A0F-BED2-27725052B2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7345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22F81-DE4C-4303-8E65-D8C0881A8003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1F52F-FD8B-4A0F-BED2-27725052B2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0698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22F81-DE4C-4303-8E65-D8C0881A8003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1F52F-FD8B-4A0F-BED2-27725052B2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32795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22F81-DE4C-4303-8E65-D8C0881A8003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1F52F-FD8B-4A0F-BED2-27725052B2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19173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22F81-DE4C-4303-8E65-D8C0881A8003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1F52F-FD8B-4A0F-BED2-27725052B2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4136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22F81-DE4C-4303-8E65-D8C0881A8003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1F52F-FD8B-4A0F-BED2-27725052B2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1865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22F81-DE4C-4303-8E65-D8C0881A8003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1F52F-FD8B-4A0F-BED2-27725052B2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4258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22F81-DE4C-4303-8E65-D8C0881A8003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1F52F-FD8B-4A0F-BED2-27725052B2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43190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22F81-DE4C-4303-8E65-D8C0881A8003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1F52F-FD8B-4A0F-BED2-27725052B2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89633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dmBqwWlJg8U?start=5&amp;feature=oembed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XHIhkM1cAv4?feature=oembed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ld.mitcfu.dk/mm/player/Default7.aspx?copydan=03120110200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9" name="Rectangle 615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04B6E89-9F6A-24F2-E603-DA6DB0B726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338" y="640080"/>
            <a:ext cx="4421364" cy="3566160"/>
          </a:xfrm>
        </p:spPr>
        <p:txBody>
          <a:bodyPr anchor="b">
            <a:normAutofit/>
          </a:bodyPr>
          <a:lstStyle/>
          <a:p>
            <a:pPr algn="l"/>
            <a:r>
              <a:rPr lang="da-DK" sz="5400" dirty="0"/>
              <a:t>Hvordan lærer vi bedst?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0BC2D2D-1EC7-EC6D-5F5B-644C25D771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0339" y="4636008"/>
            <a:ext cx="4419838" cy="1572768"/>
          </a:xfrm>
        </p:spPr>
        <p:txBody>
          <a:bodyPr>
            <a:normAutofit/>
          </a:bodyPr>
          <a:lstStyle/>
          <a:p>
            <a:pPr algn="l"/>
            <a:r>
              <a:rPr lang="da-DK" dirty="0"/>
              <a:t>Lektion 9: </a:t>
            </a:r>
          </a:p>
          <a:p>
            <a:pPr algn="l"/>
            <a:r>
              <a:rPr lang="da-DK" dirty="0" err="1"/>
              <a:t>Banduras</a:t>
            </a:r>
            <a:r>
              <a:rPr lang="da-DK" dirty="0"/>
              <a:t> sociale indlæringsteori</a:t>
            </a:r>
          </a:p>
        </p:txBody>
      </p:sp>
      <p:sp>
        <p:nvSpPr>
          <p:cNvPr id="6160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 descr="8 Social learning theory - Bandura ideas to save today | social learning  theory, learning theory, social cognitive theory and more">
            <a:extLst>
              <a:ext uri="{FF2B5EF4-FFF2-40B4-BE49-F238E27FC236}">
                <a16:creationId xmlns:a16="http://schemas.microsoft.com/office/drawing/2014/main" id="{0412CAF1-AA3B-57F0-0AEA-ED301036BE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67" r="12806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3374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BC632D-0914-2B46-9760-F15AC286E5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E6656DC8-975F-2877-1864-C7CA773EB9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B03703E-E833-184B-7238-8C72AC382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594" y="142407"/>
            <a:ext cx="5532619" cy="1807305"/>
          </a:xfrm>
        </p:spPr>
        <p:txBody>
          <a:bodyPr>
            <a:normAutofit/>
          </a:bodyPr>
          <a:lstStyle/>
          <a:p>
            <a:r>
              <a:rPr lang="da-DK" sz="4100" b="0" i="0" dirty="0">
                <a:effectLst/>
              </a:rPr>
              <a:t>Er voldelige computerspil skadelige for børn?</a:t>
            </a:r>
            <a:endParaRPr lang="da-DK" sz="41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38840C5-F4BA-F81A-E1A8-90C28AC72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594" y="1903751"/>
            <a:ext cx="5724191" cy="4542019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da-DK" sz="1600" dirty="0"/>
              <a:t>Relation til </a:t>
            </a:r>
            <a:r>
              <a:rPr lang="da-DK" sz="1600" b="1" dirty="0"/>
              <a:t>social indlæringsteori</a:t>
            </a:r>
            <a:r>
              <a:rPr lang="da-DK" sz="1600" dirty="0"/>
              <a:t>:</a:t>
            </a:r>
          </a:p>
          <a:p>
            <a:pPr marL="342900" indent="-342900">
              <a:lnSpc>
                <a:spcPct val="100000"/>
              </a:lnSpc>
              <a:buAutoNum type="arabicPeriod" startAt="3"/>
            </a:pPr>
            <a:r>
              <a:rPr lang="da-DK" sz="1600" dirty="0"/>
              <a:t>Hvordan kan resultaterne (mindre hjælpsomhed hos CS-drengene og mere hjælpsomhed hos læsedrengene) forstås gennem begrebet </a:t>
            </a:r>
            <a:r>
              <a:rPr lang="da-DK" sz="1600" b="1" dirty="0"/>
              <a:t>model-indlæring</a:t>
            </a:r>
            <a:r>
              <a:rPr lang="da-DK" sz="1600" dirty="0"/>
              <a:t> – altså at vi lærer sociale normer gennem observation af rollemodeller?</a:t>
            </a:r>
          </a:p>
          <a:p>
            <a:pPr marL="0" indent="0">
              <a:lnSpc>
                <a:spcPct val="100000"/>
              </a:lnSpc>
              <a:buNone/>
            </a:pPr>
            <a:endParaRPr lang="da-DK" sz="1600" dirty="0"/>
          </a:p>
          <a:p>
            <a:pPr marL="0" indent="0">
              <a:lnSpc>
                <a:spcPct val="100000"/>
              </a:lnSpc>
              <a:buNone/>
            </a:pPr>
            <a:r>
              <a:rPr lang="da-DK" sz="1600" dirty="0" err="1"/>
              <a:t>Bandura</a:t>
            </a:r>
            <a:r>
              <a:rPr lang="da-DK" sz="1600" dirty="0"/>
              <a:t> understreger, at børn </a:t>
            </a:r>
            <a:r>
              <a:rPr lang="da-DK" sz="1600" b="1" dirty="0"/>
              <a:t>imiterer</a:t>
            </a:r>
            <a:r>
              <a:rPr lang="da-DK" sz="1600" dirty="0"/>
              <a:t> de rollemodeller, de ser - især når rollemodellen belønnes (positiv forstærkning, jf. Skinner).</a:t>
            </a:r>
          </a:p>
          <a:p>
            <a:pPr>
              <a:lnSpc>
                <a:spcPct val="100000"/>
              </a:lnSpc>
            </a:pPr>
            <a:r>
              <a:rPr lang="da-DK" sz="1600" dirty="0"/>
              <a:t>CS-drengene lærer: “Det giver mening at være hurtig, dominerende og konkurrerende.”</a:t>
            </a:r>
          </a:p>
          <a:p>
            <a:pPr>
              <a:lnSpc>
                <a:spcPct val="100000"/>
              </a:lnSpc>
            </a:pPr>
            <a:r>
              <a:rPr lang="da-DK" sz="1600" dirty="0"/>
              <a:t>Læsedrengene lærer: “Det giver mening at være hjælpsom, forstå andre og finde løsninger i fællesskab.”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a-DK" sz="1600" dirty="0"/>
              <a:t>Derfor bliver deres adfærd formentlig efterfølgende påvirket i forskellige retninger.</a:t>
            </a:r>
          </a:p>
          <a:p>
            <a:pPr marL="0" indent="0">
              <a:lnSpc>
                <a:spcPct val="100000"/>
              </a:lnSpc>
              <a:buNone/>
            </a:pPr>
            <a:endParaRPr lang="da-DK" sz="1600" dirty="0"/>
          </a:p>
        </p:txBody>
      </p:sp>
      <p:pic>
        <p:nvPicPr>
          <p:cNvPr id="4098" name="Picture 2" descr="5 steps to escape the internet and spend more time reading books | by  Naveen Durgaraju | Medium">
            <a:extLst>
              <a:ext uri="{FF2B5EF4-FFF2-40B4-BE49-F238E27FC236}">
                <a16:creationId xmlns:a16="http://schemas.microsoft.com/office/drawing/2014/main" id="{95617BDF-CE9E-05BD-E2DE-00AE6C1EE1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3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0557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43B5F4-C3FD-92C5-B3D8-C370557AD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B6E4B05B-6BFA-87F1-D5DC-2B3F82971F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7881436-A2EB-8F6B-65A4-A50A1D50F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594" y="142407"/>
            <a:ext cx="5532619" cy="1807305"/>
          </a:xfrm>
        </p:spPr>
        <p:txBody>
          <a:bodyPr>
            <a:normAutofit/>
          </a:bodyPr>
          <a:lstStyle/>
          <a:p>
            <a:r>
              <a:rPr lang="da-DK" sz="4100" b="0" i="0" dirty="0">
                <a:effectLst/>
              </a:rPr>
              <a:t>Er voldelige computerspil skadelige for børn?</a:t>
            </a:r>
            <a:endParaRPr lang="da-DK" sz="41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9AAE97D-6335-45C0-7744-F4B5EE91F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594" y="1903751"/>
            <a:ext cx="5724191" cy="4542019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da-DK" sz="1600" dirty="0"/>
              <a:t>Relation til </a:t>
            </a:r>
            <a:r>
              <a:rPr lang="da-DK" sz="1600" b="1" dirty="0"/>
              <a:t>social indlæringsteori</a:t>
            </a:r>
            <a:r>
              <a:rPr lang="da-DK" sz="1600" dirty="0"/>
              <a:t>:</a:t>
            </a:r>
          </a:p>
          <a:p>
            <a:pPr marL="342900" indent="-342900">
              <a:lnSpc>
                <a:spcPct val="100000"/>
              </a:lnSpc>
              <a:buAutoNum type="arabicPeriod" startAt="4"/>
            </a:pPr>
            <a:r>
              <a:rPr lang="da-DK" sz="1600" dirty="0"/>
              <a:t>Når man spiller computerspil som </a:t>
            </a:r>
            <a:r>
              <a:rPr lang="da-DK" sz="1600" i="1" dirty="0"/>
              <a:t>Counter-Strike</a:t>
            </a:r>
            <a:r>
              <a:rPr lang="da-DK" sz="1600" dirty="0"/>
              <a:t>, kan det styrke ens følelse af at kunne noget (</a:t>
            </a:r>
            <a:r>
              <a:rPr lang="da-DK" sz="1600" b="1" dirty="0" err="1"/>
              <a:t>self-efficacy</a:t>
            </a:r>
            <a:r>
              <a:rPr lang="da-DK" sz="1600" dirty="0"/>
              <a:t>). Hvordan kan det sammenlignes med at læse en bog, hvor man skal leve sig ind i en social konflikt?</a:t>
            </a:r>
          </a:p>
          <a:p>
            <a:pPr marL="342900" indent="-342900">
              <a:lnSpc>
                <a:spcPct val="100000"/>
              </a:lnSpc>
              <a:buAutoNum type="arabicPeriod" startAt="4"/>
            </a:pPr>
            <a:endParaRPr lang="da-DK" sz="1600" dirty="0"/>
          </a:p>
          <a:p>
            <a:pPr>
              <a:lnSpc>
                <a:spcPct val="100000"/>
              </a:lnSpc>
            </a:pPr>
            <a:r>
              <a:rPr lang="da-DK" sz="1600" dirty="0"/>
              <a:t>Counter-Strike: Spillet giver en stærk oplevelse af </a:t>
            </a:r>
            <a:r>
              <a:rPr lang="da-DK" sz="1600" dirty="0" err="1"/>
              <a:t>self-efficacy</a:t>
            </a:r>
            <a:r>
              <a:rPr lang="da-DK" sz="1600" dirty="0"/>
              <a:t> – man føler, man kan styre situationen, </a:t>
            </a:r>
            <a:r>
              <a:rPr lang="da-DK" sz="1600" b="1" dirty="0"/>
              <a:t>mestre våben </a:t>
            </a:r>
            <a:r>
              <a:rPr lang="da-DK" sz="1600" dirty="0"/>
              <a:t>og blive bedre gennem træning.</a:t>
            </a:r>
          </a:p>
          <a:p>
            <a:pPr>
              <a:lnSpc>
                <a:spcPct val="100000"/>
              </a:lnSpc>
            </a:pPr>
            <a:r>
              <a:rPr lang="da-DK" sz="1600" dirty="0"/>
              <a:t>Læsning: At leve sig ind i en bog udvikler også en form for </a:t>
            </a:r>
            <a:r>
              <a:rPr lang="da-DK" sz="1600" dirty="0" err="1"/>
              <a:t>self-efficacy</a:t>
            </a:r>
            <a:r>
              <a:rPr lang="da-DK" sz="1600" dirty="0"/>
              <a:t> – men her handler det om at </a:t>
            </a:r>
            <a:r>
              <a:rPr lang="da-DK" sz="1600" b="1" dirty="0"/>
              <a:t>mestre sociale koder</a:t>
            </a:r>
            <a:r>
              <a:rPr lang="da-DK" sz="1600" dirty="0"/>
              <a:t>, konflikter og empati.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a-DK" sz="1600" dirty="0"/>
              <a:t>Altså to forskellige typer af mestring: teknisk/handlingsmæssig i spil vs. social/emotionel i læsning.</a:t>
            </a:r>
          </a:p>
          <a:p>
            <a:pPr marL="0" indent="0">
              <a:lnSpc>
                <a:spcPct val="100000"/>
              </a:lnSpc>
              <a:buNone/>
            </a:pPr>
            <a:endParaRPr lang="da-DK" sz="1600" dirty="0"/>
          </a:p>
        </p:txBody>
      </p:sp>
      <p:pic>
        <p:nvPicPr>
          <p:cNvPr id="4098" name="Picture 2" descr="5 steps to escape the internet and spend more time reading books | by  Naveen Durgaraju | Medium">
            <a:extLst>
              <a:ext uri="{FF2B5EF4-FFF2-40B4-BE49-F238E27FC236}">
                <a16:creationId xmlns:a16="http://schemas.microsoft.com/office/drawing/2014/main" id="{FD7B7E6A-BF56-3493-5127-83FDDD55A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3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3748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FC7BB0-C954-CAE7-8DD3-03E0D0B95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EB0CEEC3-643A-7DF2-F5CC-E693CBA23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AB78970-9CB6-F7C2-6766-545A2312D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594" y="142407"/>
            <a:ext cx="5532619" cy="1807305"/>
          </a:xfrm>
        </p:spPr>
        <p:txBody>
          <a:bodyPr>
            <a:normAutofit/>
          </a:bodyPr>
          <a:lstStyle/>
          <a:p>
            <a:r>
              <a:rPr lang="da-DK" sz="4100" b="0" i="0" dirty="0">
                <a:effectLst/>
              </a:rPr>
              <a:t>Er voldelige computerspil skadelige for børn?</a:t>
            </a:r>
            <a:endParaRPr lang="da-DK" sz="41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A530CEB-9E33-C6BA-0A0E-B1FE446C7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594" y="1903751"/>
            <a:ext cx="5724191" cy="4542019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da-DK" sz="1600" dirty="0"/>
              <a:t>Relation til </a:t>
            </a:r>
            <a:r>
              <a:rPr lang="da-DK" sz="1600" b="1" dirty="0"/>
              <a:t>social indlæringsteori</a:t>
            </a:r>
            <a:r>
              <a:rPr lang="da-DK" sz="1600" dirty="0"/>
              <a:t>:</a:t>
            </a:r>
          </a:p>
          <a:p>
            <a:pPr marL="342900" indent="-342900">
              <a:lnSpc>
                <a:spcPct val="100000"/>
              </a:lnSpc>
              <a:buAutoNum type="arabicPeriod" startAt="5"/>
            </a:pPr>
            <a:r>
              <a:rPr lang="da-DK" sz="1600" dirty="0"/>
              <a:t>Hvis </a:t>
            </a:r>
            <a:r>
              <a:rPr lang="da-DK" sz="1600" dirty="0" err="1"/>
              <a:t>Bandura</a:t>
            </a:r>
            <a:r>
              <a:rPr lang="da-DK" sz="1600" dirty="0"/>
              <a:t> har ret i, at vi lærer gennem observation og model-indlæring, hvordan tror I så, at jeres adfærd bliver påvirket af det indhold, I ser på Instagram, </a:t>
            </a:r>
            <a:r>
              <a:rPr lang="da-DK" sz="1600" dirty="0" err="1"/>
              <a:t>TikTok</a:t>
            </a:r>
            <a:r>
              <a:rPr lang="da-DK" sz="1600" dirty="0"/>
              <a:t> eller YouTube?</a:t>
            </a:r>
          </a:p>
          <a:p>
            <a:pPr marL="0" indent="0">
              <a:lnSpc>
                <a:spcPct val="100000"/>
              </a:lnSpc>
              <a:buNone/>
            </a:pPr>
            <a:endParaRPr lang="da-DK" sz="1600" dirty="0"/>
          </a:p>
          <a:p>
            <a:pPr marL="0" indent="0">
              <a:lnSpc>
                <a:spcPct val="100000"/>
              </a:lnSpc>
              <a:buNone/>
            </a:pPr>
            <a:r>
              <a:rPr lang="da-DK" sz="1600" dirty="0"/>
              <a:t>Hvis </a:t>
            </a:r>
            <a:r>
              <a:rPr lang="da-DK" sz="1600" dirty="0" err="1"/>
              <a:t>Bandura</a:t>
            </a:r>
            <a:r>
              <a:rPr lang="da-DK" sz="1600" dirty="0"/>
              <a:t> har ret, så bliver vores adfærd påvirket af de rollemodeller, vi ser på sociale medier.</a:t>
            </a:r>
          </a:p>
          <a:p>
            <a:pPr>
              <a:lnSpc>
                <a:spcPct val="100000"/>
              </a:lnSpc>
            </a:pPr>
            <a:r>
              <a:rPr lang="da-DK" sz="1600" dirty="0"/>
              <a:t>Ser vi fx mange videoer med “pranks” eller folk, der gør grin med andre → vi lærer, at det er “sejt” at nedgøre.</a:t>
            </a:r>
          </a:p>
          <a:p>
            <a:pPr>
              <a:lnSpc>
                <a:spcPct val="100000"/>
              </a:lnSpc>
            </a:pPr>
            <a:r>
              <a:rPr lang="da-DK" sz="1600" dirty="0"/>
              <a:t>Ser vi influencers, der hjælper, viser sårbarhed eller deler viden → vi lærer, at det er værdifuldt at være empatisk, klog eller kreativ.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a-DK" sz="1600" b="1" dirty="0"/>
              <a:t>Pointen: </a:t>
            </a:r>
            <a:r>
              <a:rPr lang="da-DK" sz="1600" dirty="0"/>
              <a:t>Indholdet, vi observerer, former de sociale normer, vi imiterer og tager med os i egen adfærd.</a:t>
            </a:r>
          </a:p>
          <a:p>
            <a:pPr marL="0" indent="0">
              <a:lnSpc>
                <a:spcPct val="100000"/>
              </a:lnSpc>
              <a:buNone/>
            </a:pPr>
            <a:endParaRPr lang="da-DK" sz="1600" dirty="0"/>
          </a:p>
        </p:txBody>
      </p:sp>
      <p:pic>
        <p:nvPicPr>
          <p:cNvPr id="4098" name="Picture 2" descr="5 steps to escape the internet and spend more time reading books | by  Naveen Durgaraju | Medium">
            <a:extLst>
              <a:ext uri="{FF2B5EF4-FFF2-40B4-BE49-F238E27FC236}">
                <a16:creationId xmlns:a16="http://schemas.microsoft.com/office/drawing/2014/main" id="{C7A8CE76-8AEC-DA72-8B06-0F2B76858B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3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0641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Bobo</a:t>
            </a:r>
            <a:r>
              <a:rPr lang="da-DK" dirty="0"/>
              <a:t>-</a:t>
            </a:r>
            <a:r>
              <a:rPr lang="da-DK" dirty="0" err="1"/>
              <a:t>doll</a:t>
            </a:r>
            <a:r>
              <a:rPr lang="da-DK" dirty="0"/>
              <a:t>-eksperimentet I</a:t>
            </a:r>
          </a:p>
        </p:txBody>
      </p:sp>
      <p:pic>
        <p:nvPicPr>
          <p:cNvPr id="3" name="Onlinemedier 2" descr="Bandura's Bobo Doll Experiment">
            <a:hlinkClick r:id="" action="ppaction://media"/>
            <a:extLst>
              <a:ext uri="{FF2B5EF4-FFF2-40B4-BE49-F238E27FC236}">
                <a16:creationId xmlns:a16="http://schemas.microsoft.com/office/drawing/2014/main" id="{73C07B57-9370-90DB-CE93-236486638DC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02328" y="1434059"/>
            <a:ext cx="6575588" cy="4931691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01396A8A-879A-A864-87B5-3143CA3A1C6E}"/>
              </a:ext>
            </a:extLst>
          </p:cNvPr>
          <p:cNvSpPr txBox="1"/>
          <p:nvPr/>
        </p:nvSpPr>
        <p:spPr>
          <a:xfrm>
            <a:off x="4452384" y="6492875"/>
            <a:ext cx="609777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200" dirty="0" err="1"/>
              <a:t>https</a:t>
            </a:r>
            <a:r>
              <a:rPr lang="da-DK" sz="1200" dirty="0"/>
              <a:t>://</a:t>
            </a:r>
            <a:r>
              <a:rPr lang="da-DK" sz="1200" dirty="0" err="1"/>
              <a:t>www.youtube.com</a:t>
            </a:r>
            <a:r>
              <a:rPr lang="da-DK" sz="1200" dirty="0"/>
              <a:t>/</a:t>
            </a:r>
            <a:r>
              <a:rPr lang="da-DK" sz="1200" dirty="0" err="1"/>
              <a:t>watch?v</a:t>
            </a:r>
            <a:r>
              <a:rPr lang="da-DK" sz="1200" dirty="0"/>
              <a:t>=dmBqwWlJg8U&amp;t=5s</a:t>
            </a:r>
          </a:p>
        </p:txBody>
      </p:sp>
    </p:spTree>
    <p:extLst>
      <p:ext uri="{BB962C8B-B14F-4D97-AF65-F5344CB8AC3E}">
        <p14:creationId xmlns:p14="http://schemas.microsoft.com/office/powerpoint/2010/main" val="252354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Bobo</a:t>
            </a:r>
            <a:r>
              <a:rPr lang="da-DK" dirty="0"/>
              <a:t>-</a:t>
            </a:r>
            <a:r>
              <a:rPr lang="da-DK" dirty="0" err="1"/>
              <a:t>doll</a:t>
            </a:r>
            <a:r>
              <a:rPr lang="da-DK" dirty="0"/>
              <a:t>-eksperimentet II</a:t>
            </a:r>
          </a:p>
        </p:txBody>
      </p:sp>
      <p:pic>
        <p:nvPicPr>
          <p:cNvPr id="7" name="Onlinemedier 6" descr="Social Learning Theory: Bandura’s Bobo Beatdown Experiments">
            <a:hlinkClick r:id="" action="ppaction://media"/>
            <a:extLst>
              <a:ext uri="{FF2B5EF4-FFF2-40B4-BE49-F238E27FC236}">
                <a16:creationId xmlns:a16="http://schemas.microsoft.com/office/drawing/2014/main" id="{9A5FE96A-6B2A-E357-0F56-BFFFC0EF811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64215" y="1461302"/>
            <a:ext cx="8905440" cy="5031573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4CBD576E-0D81-BA1B-64EC-153B1459C73F}"/>
              </a:ext>
            </a:extLst>
          </p:cNvPr>
          <p:cNvSpPr txBox="1"/>
          <p:nvPr/>
        </p:nvSpPr>
        <p:spPr>
          <a:xfrm>
            <a:off x="4473649" y="6581001"/>
            <a:ext cx="609777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200" dirty="0" err="1"/>
              <a:t>https</a:t>
            </a:r>
            <a:r>
              <a:rPr lang="da-DK" sz="1200" dirty="0"/>
              <a:t>://</a:t>
            </a:r>
            <a:r>
              <a:rPr lang="da-DK" sz="1200" dirty="0" err="1"/>
              <a:t>www.youtube.com</a:t>
            </a:r>
            <a:r>
              <a:rPr lang="da-DK" sz="1200" dirty="0"/>
              <a:t>/</a:t>
            </a:r>
            <a:r>
              <a:rPr lang="da-DK" sz="1200" dirty="0" err="1"/>
              <a:t>watch?v</a:t>
            </a:r>
            <a:r>
              <a:rPr lang="da-DK" sz="1200" dirty="0"/>
              <a:t>=XHIhkM1cAv4</a:t>
            </a:r>
          </a:p>
        </p:txBody>
      </p:sp>
    </p:spTree>
    <p:extLst>
      <p:ext uri="{BB962C8B-B14F-4D97-AF65-F5344CB8AC3E}">
        <p14:creationId xmlns:p14="http://schemas.microsoft.com/office/powerpoint/2010/main" val="4160622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lektie. Snak med sidemakker.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da-DK" i="1" dirty="0"/>
              <a:t>Læs s. 221-223 + 152-153.</a:t>
            </a:r>
          </a:p>
          <a:p>
            <a:pPr marL="0" lvl="0" indent="0">
              <a:buNone/>
            </a:pPr>
            <a:endParaRPr lang="da-DK" i="1" dirty="0"/>
          </a:p>
          <a:p>
            <a:pPr marL="514350" lvl="0" indent="-514350">
              <a:buFont typeface="+mj-lt"/>
              <a:buAutoNum type="arabicPeriod"/>
            </a:pPr>
            <a:r>
              <a:rPr lang="da-DK" dirty="0"/>
              <a:t>Forklar, hvordan indlæring foregår gennem </a:t>
            </a:r>
            <a:r>
              <a:rPr lang="da-DK" b="1" dirty="0"/>
              <a:t>observation</a:t>
            </a:r>
            <a:r>
              <a:rPr lang="da-DK" dirty="0"/>
              <a:t> og </a:t>
            </a:r>
            <a:r>
              <a:rPr lang="da-DK" b="1" dirty="0"/>
              <a:t>imitation</a:t>
            </a:r>
            <a:r>
              <a:rPr lang="da-DK" dirty="0"/>
              <a:t> (også kaldet modelindlæring).</a:t>
            </a:r>
          </a:p>
          <a:p>
            <a:pPr marL="514350" lvl="0" indent="-514350">
              <a:buFont typeface="+mj-lt"/>
              <a:buAutoNum type="arabicPeriod"/>
            </a:pPr>
            <a:r>
              <a:rPr lang="da-DK" dirty="0"/>
              <a:t>Forklar, hvordan </a:t>
            </a:r>
            <a:r>
              <a:rPr lang="da-DK" dirty="0" err="1"/>
              <a:t>Banduras</a:t>
            </a:r>
            <a:r>
              <a:rPr lang="da-DK" dirty="0"/>
              <a:t> teori både </a:t>
            </a:r>
            <a:r>
              <a:rPr lang="da-DK" i="1" dirty="0"/>
              <a:t>ligner</a:t>
            </a:r>
            <a:r>
              <a:rPr lang="da-DK" dirty="0"/>
              <a:t> og </a:t>
            </a:r>
            <a:r>
              <a:rPr lang="da-DK" i="1" dirty="0"/>
              <a:t>adskiller</a:t>
            </a:r>
            <a:r>
              <a:rPr lang="da-DK" dirty="0"/>
              <a:t> sig fra Skinners teori om </a:t>
            </a:r>
            <a:r>
              <a:rPr lang="da-DK" dirty="0" err="1"/>
              <a:t>operant</a:t>
            </a:r>
            <a:r>
              <a:rPr lang="da-DK" dirty="0"/>
              <a:t> betingning. Kan I se andre ligheder eller forskelle til nogen af de andre teorier, vi har arbejdet med?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Giv eksempler på </a:t>
            </a:r>
            <a:r>
              <a:rPr lang="da-DK" b="1" dirty="0"/>
              <a:t>modelindlæring</a:t>
            </a:r>
            <a:r>
              <a:rPr lang="da-DK" dirty="0"/>
              <a:t> – byg gerne på egne erfaringer – og forklar fx, hvordan fjernsynsvold ifølge </a:t>
            </a:r>
            <a:r>
              <a:rPr lang="da-DK" dirty="0" err="1"/>
              <a:t>Banduras</a:t>
            </a:r>
            <a:r>
              <a:rPr lang="da-DK" dirty="0"/>
              <a:t> teori kan få alvorlige følger.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da-DK" dirty="0"/>
              <a:t>Forklar, hvad </a:t>
            </a:r>
            <a:r>
              <a:rPr lang="da-DK" b="1" dirty="0" err="1"/>
              <a:t>self-efficacy</a:t>
            </a:r>
            <a:r>
              <a:rPr lang="da-DK" dirty="0"/>
              <a:t> er, og hvilken rolle det spiller for læring.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05180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CA5A99-953A-0558-5653-DBCE8108E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5723B365-26B0-326E-FC58-0EEDA3F08B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A7691E7-46C1-6D7D-8AE2-9ED13D6E1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da-DK" sz="4200" b="0" i="0">
                <a:effectLst/>
              </a:rPr>
              <a:t>Er voldelige computerspil skadelige for børn?</a:t>
            </a:r>
            <a:endParaRPr lang="da-DK" sz="4200"/>
          </a:p>
        </p:txBody>
      </p:sp>
      <p:sp>
        <p:nvSpPr>
          <p:cNvPr id="1033" name="sketchy line">
            <a:extLst>
              <a:ext uri="{FF2B5EF4-FFF2-40B4-BE49-F238E27FC236}">
                <a16:creationId xmlns:a16="http://schemas.microsoft.com/office/drawing/2014/main" id="{BFA8CF6E-9366-925F-4C85-E520484D74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04B5E2-D7CD-79D9-5DB2-FD88CF8C1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736740"/>
            <a:ext cx="4771164" cy="41029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a-DK" sz="1600" dirty="0"/>
              <a:t>Dansk eksperiment fra 2012 </a:t>
            </a:r>
          </a:p>
          <a:p>
            <a:r>
              <a:rPr lang="da-DK" sz="1600" dirty="0"/>
              <a:t>40 drenge: 20 spiller CS, 20 læser en bog</a:t>
            </a:r>
          </a:p>
          <a:p>
            <a:r>
              <a:rPr lang="da-DK" sz="1600" dirty="0"/>
              <a:t>Begge forsøgsgrupper bærer pulsmålere </a:t>
            </a:r>
          </a:p>
          <a:p>
            <a:r>
              <a:rPr lang="da-DK" sz="1600" dirty="0"/>
              <a:t>Efter 20 minutter udsættes de for tv-billeder af gadekampe mellem dansk politi og unge demonstranter. Hvordan reagerer deres puls?</a:t>
            </a:r>
          </a:p>
          <a:p>
            <a:r>
              <a:rPr lang="da-DK" sz="1600" dirty="0"/>
              <a:t>Hvor hjælpsomme er de efterfølgende til at samle blyanter op?</a:t>
            </a:r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r>
              <a:rPr lang="da-DK" sz="1200" dirty="0">
                <a:hlinkClick r:id="rId3"/>
              </a:rPr>
              <a:t>https://old.mitcfu.dk/mm/player/Default7.aspx?copydan=031201102000</a:t>
            </a:r>
            <a:endParaRPr lang="da-DK" sz="1200" dirty="0"/>
          </a:p>
          <a:p>
            <a:pPr marL="0" indent="0">
              <a:buNone/>
            </a:pPr>
            <a:r>
              <a:rPr lang="da-DK" sz="1200" dirty="0"/>
              <a:t>5:11-6:10</a:t>
            </a:r>
            <a:br>
              <a:rPr lang="da-DK" sz="1200" dirty="0"/>
            </a:br>
            <a:r>
              <a:rPr lang="da-DK" sz="1200" dirty="0"/>
              <a:t>8:49-9:05</a:t>
            </a:r>
            <a:br>
              <a:rPr lang="da-DK" sz="1200" dirty="0"/>
            </a:br>
            <a:r>
              <a:rPr lang="da-DK" sz="1200" dirty="0"/>
              <a:t>10:03-12:21</a:t>
            </a:r>
            <a:br>
              <a:rPr lang="da-DK" sz="1200" dirty="0"/>
            </a:br>
            <a:r>
              <a:rPr lang="da-DK" sz="1200" dirty="0"/>
              <a:t>17:52-26:10</a:t>
            </a:r>
            <a:br>
              <a:rPr lang="da-DK" sz="1200" dirty="0"/>
            </a:br>
            <a:r>
              <a:rPr lang="da-DK" sz="1200" dirty="0"/>
              <a:t>26:57-27:52</a:t>
            </a:r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endParaRPr lang="da-DK" sz="1600" dirty="0"/>
          </a:p>
          <a:p>
            <a:pPr marL="0" indent="0">
              <a:buNone/>
            </a:pPr>
            <a:endParaRPr lang="da-DK" sz="1600" dirty="0"/>
          </a:p>
        </p:txBody>
      </p:sp>
      <p:pic>
        <p:nvPicPr>
          <p:cNvPr id="1026" name="Picture 2" descr="Ludomanicenter vil advare børn mod pengefælder i Fifa og Counter-Strike |  Indland | DR">
            <a:extLst>
              <a:ext uri="{FF2B5EF4-FFF2-40B4-BE49-F238E27FC236}">
                <a16:creationId xmlns:a16="http://schemas.microsoft.com/office/drawing/2014/main" id="{ACDC56A1-BF79-E87B-FFA2-4C3877D5B2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39" r="13640"/>
          <a:stretch>
            <a:fillRect/>
          </a:stretch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2526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811F79-B67C-891D-2CEF-0E87EBE9A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58D52D7-2A8B-E989-1DBF-A163D555E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da-DK" sz="4200" b="0" i="0" dirty="0">
                <a:effectLst/>
              </a:rPr>
              <a:t>Er voldelige computerspil skadelige for børn?</a:t>
            </a:r>
            <a:endParaRPr lang="da-DK" sz="4200" dirty="0"/>
          </a:p>
        </p:txBody>
      </p:sp>
      <p:sp>
        <p:nvSpPr>
          <p:cNvPr id="103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4D65EF5-D602-1FEF-FCD1-CD39EEA11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531527" cy="38753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1600" dirty="0"/>
              <a:t>Resultat: </a:t>
            </a:r>
          </a:p>
          <a:p>
            <a:r>
              <a:rPr lang="da-DK" sz="1600" dirty="0"/>
              <a:t>Læsedrengene er 5 x mere hjælpsomme med at samle </a:t>
            </a:r>
            <a:r>
              <a:rPr lang="da-DK" sz="1600" dirty="0" err="1"/>
              <a:t>byanter</a:t>
            </a:r>
            <a:r>
              <a:rPr lang="da-DK" sz="1600" dirty="0"/>
              <a:t> op end CS-drengene, der generelt bare sidder passivt og ser på.</a:t>
            </a:r>
          </a:p>
          <a:p>
            <a:r>
              <a:rPr lang="da-DK" sz="1600" dirty="0"/>
              <a:t>Forskerne er overraskede over resultatet, der bekræfter lignende amerikanske forsøg.</a:t>
            </a:r>
          </a:p>
          <a:p>
            <a:r>
              <a:rPr lang="da-DK" sz="1600" dirty="0"/>
              <a:t>”Skræmmende resultat” eftersom spilaktiviteten er vanedannende, fordi hjernen under spillet frigiver belønningsstoffet dopamin.</a:t>
            </a:r>
          </a:p>
          <a:p>
            <a:r>
              <a:rPr lang="da-DK" sz="1600" dirty="0"/>
              <a:t>Hjernens nerveforbindelser skabes hele tiden igennem livet, så drengene kan endnu nå at blive "</a:t>
            </a:r>
            <a:r>
              <a:rPr lang="da-DK" sz="1600" dirty="0" err="1"/>
              <a:t>omprogrammeret</a:t>
            </a:r>
            <a:r>
              <a:rPr lang="da-DK" sz="1600" dirty="0"/>
              <a:t>" til en mere empatisk adfærd ved at spille mindre.</a:t>
            </a:r>
          </a:p>
          <a:p>
            <a:endParaRPr lang="da-DK" sz="1600" dirty="0"/>
          </a:p>
          <a:p>
            <a:pPr marL="0" indent="0">
              <a:buNone/>
            </a:pPr>
            <a:endParaRPr lang="da-DK" sz="1600" dirty="0"/>
          </a:p>
        </p:txBody>
      </p:sp>
      <p:pic>
        <p:nvPicPr>
          <p:cNvPr id="1026" name="Picture 2" descr="Ludomanicenter vil advare børn mod pengefælder i Fifa og Counter-Strike |  Indland | DR">
            <a:extLst>
              <a:ext uri="{FF2B5EF4-FFF2-40B4-BE49-F238E27FC236}">
                <a16:creationId xmlns:a16="http://schemas.microsoft.com/office/drawing/2014/main" id="{FA6C6C80-2FCF-B109-B7FA-33D586B3F4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39" r="13640"/>
          <a:stretch>
            <a:fillRect/>
          </a:stretch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286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943F2C-B28B-E227-8D0D-E912E4892B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1B0D1AA-E0A0-CB22-37F1-F41936924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594" y="142407"/>
            <a:ext cx="5532619" cy="1807305"/>
          </a:xfrm>
        </p:spPr>
        <p:txBody>
          <a:bodyPr>
            <a:normAutofit/>
          </a:bodyPr>
          <a:lstStyle/>
          <a:p>
            <a:r>
              <a:rPr lang="da-DK" sz="4100" b="0" i="0" dirty="0">
                <a:effectLst/>
              </a:rPr>
              <a:t>Er voldelige computerspil skadelige for børn?</a:t>
            </a:r>
            <a:endParaRPr lang="da-DK" sz="41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3EC3999-F908-CFAB-798D-1DBB23B99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594" y="1903751"/>
            <a:ext cx="5724191" cy="4542019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da-DK" sz="1600" dirty="0"/>
              <a:t>Relation til </a:t>
            </a:r>
            <a:r>
              <a:rPr lang="da-DK" sz="1600" b="1" dirty="0"/>
              <a:t>social indlæringsteori</a:t>
            </a:r>
            <a:r>
              <a:rPr lang="da-DK" sz="1600" dirty="0"/>
              <a:t>:</a:t>
            </a:r>
          </a:p>
          <a:p>
            <a:pPr>
              <a:lnSpc>
                <a:spcPct val="100000"/>
              </a:lnSpc>
              <a:buAutoNum type="arabicPeriod"/>
            </a:pPr>
            <a:r>
              <a:rPr lang="da-DK" sz="1600" dirty="0"/>
              <a:t>Hvordan kan man forklare drengenes forskellige reaktioner (puls og hjælpsomhed) ud fra </a:t>
            </a:r>
            <a:r>
              <a:rPr lang="da-DK" sz="1600" dirty="0" err="1"/>
              <a:t>Banduras</a:t>
            </a:r>
            <a:r>
              <a:rPr lang="da-DK" sz="1600" dirty="0"/>
              <a:t> idé om, at vi lærer ved at </a:t>
            </a:r>
            <a:r>
              <a:rPr lang="da-DK" sz="1600" b="1" dirty="0"/>
              <a:t>observere </a:t>
            </a:r>
            <a:r>
              <a:rPr lang="da-DK" sz="1600" dirty="0"/>
              <a:t>og </a:t>
            </a:r>
            <a:r>
              <a:rPr lang="da-DK" sz="1600" b="1" dirty="0"/>
              <a:t>imitere</a:t>
            </a:r>
            <a:r>
              <a:rPr lang="da-DK" sz="1600" dirty="0"/>
              <a:t> andre?</a:t>
            </a:r>
          </a:p>
          <a:p>
            <a:pPr>
              <a:lnSpc>
                <a:spcPct val="100000"/>
              </a:lnSpc>
              <a:buAutoNum type="arabicPeriod"/>
            </a:pPr>
            <a:r>
              <a:rPr lang="da-DK" sz="1600" dirty="0"/>
              <a:t>Hvilke rollemodeller møder drengene i </a:t>
            </a:r>
            <a:r>
              <a:rPr lang="da-DK" sz="1600" i="1" dirty="0"/>
              <a:t>Counter-Strike </a:t>
            </a:r>
            <a:r>
              <a:rPr lang="da-DK" sz="1600" dirty="0"/>
              <a:t>og i bogen </a:t>
            </a:r>
            <a:r>
              <a:rPr lang="da-DK" sz="1600" i="1" dirty="0"/>
              <a:t>Seriøst, William? </a:t>
            </a:r>
            <a:r>
              <a:rPr lang="da-DK" sz="1600" dirty="0"/>
              <a:t>– og hvordan kan disse rollemodeller påvirke deres adfærd?</a:t>
            </a:r>
          </a:p>
          <a:p>
            <a:pPr>
              <a:lnSpc>
                <a:spcPct val="100000"/>
              </a:lnSpc>
              <a:buAutoNum type="arabicPeriod"/>
            </a:pPr>
            <a:r>
              <a:rPr lang="da-DK" sz="1600" dirty="0"/>
              <a:t>Hvordan kan resultaterne (mindre hjælpsomhed hos CS-drengene og mere hjælpsomhed hos læsedrengene) forstås gennem begrebet </a:t>
            </a:r>
            <a:r>
              <a:rPr lang="da-DK" sz="1600" b="1" dirty="0"/>
              <a:t>model-indlæring</a:t>
            </a:r>
            <a:r>
              <a:rPr lang="da-DK" sz="1600" dirty="0"/>
              <a:t> – altså at vi lærer sociale normer gennem observation af rollemodeller?</a:t>
            </a:r>
          </a:p>
          <a:p>
            <a:pPr>
              <a:lnSpc>
                <a:spcPct val="100000"/>
              </a:lnSpc>
              <a:buAutoNum type="arabicPeriod"/>
            </a:pPr>
            <a:r>
              <a:rPr lang="da-DK" sz="1600" dirty="0"/>
              <a:t>Når man spiller computerspil som </a:t>
            </a:r>
            <a:r>
              <a:rPr lang="da-DK" sz="1600" i="1" dirty="0"/>
              <a:t>Counter-Strike</a:t>
            </a:r>
            <a:r>
              <a:rPr lang="da-DK" sz="1600" dirty="0"/>
              <a:t>, kan det styrke ens følelse af at kunne noget (</a:t>
            </a:r>
            <a:r>
              <a:rPr lang="da-DK" sz="1600" b="1" dirty="0" err="1"/>
              <a:t>self-efficacy</a:t>
            </a:r>
            <a:r>
              <a:rPr lang="da-DK" sz="1600" dirty="0"/>
              <a:t>). Hvordan kan det sammenlignes med at læse en bog, hvor man skal leve sig ind i en social konflikt?</a:t>
            </a:r>
          </a:p>
          <a:p>
            <a:pPr>
              <a:lnSpc>
                <a:spcPct val="100000"/>
              </a:lnSpc>
              <a:buAutoNum type="arabicPeriod"/>
            </a:pPr>
            <a:r>
              <a:rPr lang="da-DK" sz="1600" dirty="0"/>
              <a:t>Hvis </a:t>
            </a:r>
            <a:r>
              <a:rPr lang="da-DK" sz="1600" dirty="0" err="1"/>
              <a:t>Bandura</a:t>
            </a:r>
            <a:r>
              <a:rPr lang="da-DK" sz="1600" dirty="0"/>
              <a:t> har ret i, at vi lærer gennem observation og model-indlæring, hvordan tror I så, at jeres adfærd bliver påvirket af det indhold, I ser på Instagram, </a:t>
            </a:r>
            <a:r>
              <a:rPr lang="da-DK" sz="1600" dirty="0" err="1"/>
              <a:t>TikTok</a:t>
            </a:r>
            <a:r>
              <a:rPr lang="da-DK" sz="1600" dirty="0"/>
              <a:t> eller YouTube?</a:t>
            </a:r>
          </a:p>
        </p:txBody>
      </p:sp>
      <p:pic>
        <p:nvPicPr>
          <p:cNvPr id="4098" name="Picture 2" descr="5 steps to escape the internet and spend more time reading books | by  Naveen Durgaraju | Medium">
            <a:extLst>
              <a:ext uri="{FF2B5EF4-FFF2-40B4-BE49-F238E27FC236}">
                <a16:creationId xmlns:a16="http://schemas.microsoft.com/office/drawing/2014/main" id="{E69AFB3A-6568-1FAA-C458-11BC253F3C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3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1532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3249DB-65C5-9060-2BFB-AC825DEAF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1ECBE352-568B-6A87-2E7C-B8DD18464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58C0308-9669-BBFE-E26C-7315865D4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594" y="142407"/>
            <a:ext cx="5532619" cy="1807305"/>
          </a:xfrm>
        </p:spPr>
        <p:txBody>
          <a:bodyPr>
            <a:normAutofit/>
          </a:bodyPr>
          <a:lstStyle/>
          <a:p>
            <a:r>
              <a:rPr lang="da-DK" sz="4100" b="0" i="0" dirty="0">
                <a:effectLst/>
              </a:rPr>
              <a:t>Er voldelige computerspil skadelige for børn?</a:t>
            </a:r>
            <a:endParaRPr lang="da-DK" sz="41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213B697-55EB-A4C5-300C-663DDC78C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594" y="1903751"/>
            <a:ext cx="5724191" cy="4542019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da-DK" sz="1600" dirty="0"/>
              <a:t>Relation til </a:t>
            </a:r>
            <a:r>
              <a:rPr lang="da-DK" sz="1600" b="1" dirty="0"/>
              <a:t>social indlæringsteori</a:t>
            </a:r>
            <a:r>
              <a:rPr lang="da-DK" sz="1600" dirty="0"/>
              <a:t>:</a:t>
            </a:r>
          </a:p>
          <a:p>
            <a:pPr>
              <a:lnSpc>
                <a:spcPct val="100000"/>
              </a:lnSpc>
              <a:buAutoNum type="arabicPeriod"/>
            </a:pPr>
            <a:r>
              <a:rPr lang="da-DK" sz="1600" dirty="0"/>
              <a:t>Hvordan kan man forklare drengenes forskellige reaktioner (puls og hjælpsomhed) ud fra </a:t>
            </a:r>
            <a:r>
              <a:rPr lang="da-DK" sz="1600" dirty="0" err="1"/>
              <a:t>Banduras</a:t>
            </a:r>
            <a:r>
              <a:rPr lang="da-DK" sz="1600" dirty="0"/>
              <a:t> idé om, at vi lærer ved at </a:t>
            </a:r>
            <a:r>
              <a:rPr lang="da-DK" sz="1600" b="1" dirty="0"/>
              <a:t>observere </a:t>
            </a:r>
            <a:r>
              <a:rPr lang="da-DK" sz="1600" dirty="0"/>
              <a:t>og </a:t>
            </a:r>
            <a:r>
              <a:rPr lang="da-DK" sz="1600" b="1" dirty="0"/>
              <a:t>imitere</a:t>
            </a:r>
            <a:r>
              <a:rPr lang="da-DK" sz="1600" dirty="0"/>
              <a:t> andre?</a:t>
            </a:r>
          </a:p>
          <a:p>
            <a:pPr marL="0" indent="0">
              <a:lnSpc>
                <a:spcPct val="100000"/>
              </a:lnSpc>
              <a:buNone/>
            </a:pPr>
            <a:endParaRPr lang="da-DK" sz="1600" dirty="0"/>
          </a:p>
          <a:p>
            <a:pPr marL="0" indent="0">
              <a:lnSpc>
                <a:spcPct val="100000"/>
              </a:lnSpc>
              <a:buNone/>
            </a:pPr>
            <a:r>
              <a:rPr lang="da-DK" sz="1600" dirty="0"/>
              <a:t>Ifølge </a:t>
            </a:r>
            <a:r>
              <a:rPr lang="da-DK" sz="1600" dirty="0" err="1"/>
              <a:t>Bandura</a:t>
            </a:r>
            <a:r>
              <a:rPr lang="da-DK" sz="1600" dirty="0"/>
              <a:t> lærer vi ikke kun gennem egne erfaringer, men især gennem </a:t>
            </a:r>
            <a:r>
              <a:rPr lang="da-DK" sz="1600" b="1" dirty="0"/>
              <a:t>observation</a:t>
            </a:r>
            <a:r>
              <a:rPr lang="da-DK" sz="1600" dirty="0"/>
              <a:t> af andres adfærd og </a:t>
            </a:r>
            <a:r>
              <a:rPr lang="da-DK" sz="1600" b="1" dirty="0"/>
              <a:t>konsekvenserne</a:t>
            </a:r>
            <a:r>
              <a:rPr lang="da-DK" sz="1600" dirty="0"/>
              <a:t> af den.</a:t>
            </a:r>
          </a:p>
          <a:p>
            <a:pPr>
              <a:lnSpc>
                <a:spcPct val="100000"/>
              </a:lnSpc>
            </a:pPr>
            <a:r>
              <a:rPr lang="da-DK" sz="1600" dirty="0"/>
              <a:t>CS-drengene observerer i spillet rollemodeller, der handler ud fra </a:t>
            </a:r>
            <a:r>
              <a:rPr lang="da-DK" sz="1600" b="1" dirty="0"/>
              <a:t>kamp</a:t>
            </a:r>
            <a:r>
              <a:rPr lang="da-DK" sz="1600" dirty="0"/>
              <a:t>,</a:t>
            </a:r>
            <a:r>
              <a:rPr lang="da-DK" sz="1600" b="1" dirty="0"/>
              <a:t> aggression </a:t>
            </a:r>
            <a:r>
              <a:rPr lang="da-DK" sz="1600" dirty="0"/>
              <a:t>og </a:t>
            </a:r>
            <a:r>
              <a:rPr lang="da-DK" sz="1600" b="1" dirty="0"/>
              <a:t>konkurrence</a:t>
            </a:r>
            <a:r>
              <a:rPr lang="da-DK" sz="1600" dirty="0"/>
              <a:t>. Det aktiverer deres fysiologi (høj puls) og gør hjælpsomhed mindre central.</a:t>
            </a:r>
          </a:p>
          <a:p>
            <a:pPr>
              <a:lnSpc>
                <a:spcPct val="100000"/>
              </a:lnSpc>
            </a:pPr>
            <a:r>
              <a:rPr lang="da-DK" sz="1600" dirty="0"/>
              <a:t>Læsedrengene, der derimod lever sig ind i en social fortælling, møder rollemodeller, som viser </a:t>
            </a:r>
            <a:r>
              <a:rPr lang="da-DK" sz="1600" b="1" dirty="0"/>
              <a:t>empati</a:t>
            </a:r>
            <a:r>
              <a:rPr lang="da-DK" sz="1600" dirty="0"/>
              <a:t>, </a:t>
            </a:r>
            <a:r>
              <a:rPr lang="da-DK" sz="1600" b="1" dirty="0"/>
              <a:t>samarbejde</a:t>
            </a:r>
            <a:r>
              <a:rPr lang="da-DK" sz="1600" dirty="0"/>
              <a:t> og </a:t>
            </a:r>
            <a:r>
              <a:rPr lang="da-DK" sz="1600" b="1" dirty="0"/>
              <a:t>social refleksion</a:t>
            </a:r>
            <a:r>
              <a:rPr lang="da-DK" sz="1600" dirty="0"/>
              <a:t> – hvilket kan gøre dem mere hjælpsomme bagefter.</a:t>
            </a:r>
          </a:p>
          <a:p>
            <a:pPr marL="0" indent="0">
              <a:lnSpc>
                <a:spcPct val="100000"/>
              </a:lnSpc>
              <a:buNone/>
            </a:pPr>
            <a:endParaRPr lang="da-DK" sz="1600" dirty="0"/>
          </a:p>
        </p:txBody>
      </p:sp>
      <p:pic>
        <p:nvPicPr>
          <p:cNvPr id="4098" name="Picture 2" descr="5 steps to escape the internet and spend more time reading books | by  Naveen Durgaraju | Medium">
            <a:extLst>
              <a:ext uri="{FF2B5EF4-FFF2-40B4-BE49-F238E27FC236}">
                <a16:creationId xmlns:a16="http://schemas.microsoft.com/office/drawing/2014/main" id="{16880831-769D-8E88-9D93-5915358D18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3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259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780276-93B2-91D5-791C-E4F4AD0985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AD0AA08A-1749-A651-997F-7E47400E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EB0C46C-515F-4D2E-94E3-7290EFF61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594" y="142407"/>
            <a:ext cx="5532619" cy="1807305"/>
          </a:xfrm>
        </p:spPr>
        <p:txBody>
          <a:bodyPr>
            <a:normAutofit/>
          </a:bodyPr>
          <a:lstStyle/>
          <a:p>
            <a:r>
              <a:rPr lang="da-DK" sz="4100" b="0" i="0" dirty="0">
                <a:effectLst/>
              </a:rPr>
              <a:t>Er voldelige computerspil skadelige for børn?</a:t>
            </a:r>
            <a:endParaRPr lang="da-DK" sz="41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C68DCA5-40DF-C7FE-9472-B8231E153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594" y="1903751"/>
            <a:ext cx="5724191" cy="4542019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da-DK" sz="1600" dirty="0"/>
              <a:t>Relation til </a:t>
            </a:r>
            <a:r>
              <a:rPr lang="da-DK" sz="1600" b="1" dirty="0"/>
              <a:t>social indlæringsteori</a:t>
            </a:r>
            <a:r>
              <a:rPr lang="da-DK" sz="1600" dirty="0"/>
              <a:t>:</a:t>
            </a:r>
          </a:p>
          <a:p>
            <a:pPr marL="342900" indent="-342900">
              <a:lnSpc>
                <a:spcPct val="100000"/>
              </a:lnSpc>
              <a:buAutoNum type="arabicPeriod" startAt="2"/>
            </a:pPr>
            <a:r>
              <a:rPr lang="da-DK" sz="1600" dirty="0"/>
              <a:t>Hvilke rollemodeller møder drengene i </a:t>
            </a:r>
            <a:r>
              <a:rPr lang="da-DK" sz="1600" i="1" dirty="0"/>
              <a:t>Counter-Strike </a:t>
            </a:r>
            <a:r>
              <a:rPr lang="da-DK" sz="1600" dirty="0"/>
              <a:t>og i bogen </a:t>
            </a:r>
            <a:r>
              <a:rPr lang="da-DK" sz="1600" i="1" dirty="0"/>
              <a:t>Seriøst, William? </a:t>
            </a:r>
            <a:r>
              <a:rPr lang="da-DK" sz="1600" dirty="0"/>
              <a:t>– og hvordan kan disse rollemodeller påvirke deres adfærd?</a:t>
            </a:r>
          </a:p>
          <a:p>
            <a:pPr marL="0" indent="0">
              <a:lnSpc>
                <a:spcPct val="100000"/>
              </a:lnSpc>
              <a:buNone/>
            </a:pPr>
            <a:endParaRPr lang="da-DK" sz="1600" dirty="0"/>
          </a:p>
          <a:p>
            <a:pPr marL="0" indent="0">
              <a:lnSpc>
                <a:spcPct val="100000"/>
              </a:lnSpc>
              <a:buNone/>
            </a:pPr>
            <a:r>
              <a:rPr lang="da-DK" sz="1600" dirty="0"/>
              <a:t>Counter-Strike: </a:t>
            </a:r>
          </a:p>
          <a:p>
            <a:pPr>
              <a:lnSpc>
                <a:spcPct val="100000"/>
              </a:lnSpc>
            </a:pPr>
            <a:r>
              <a:rPr lang="da-DK" sz="1600" dirty="0"/>
              <a:t>Rollemodellerne er </a:t>
            </a:r>
            <a:r>
              <a:rPr lang="da-DK" sz="1600" b="1" dirty="0"/>
              <a:t>soldater/krigere</a:t>
            </a:r>
            <a:r>
              <a:rPr lang="da-DK" sz="1600" dirty="0"/>
              <a:t>, som får succes gennem hurtige reaktioner, skydning og eliminering af fjender. Her belønnes </a:t>
            </a:r>
            <a:r>
              <a:rPr lang="da-DK" sz="1600" b="1" dirty="0"/>
              <a:t>kamp</a:t>
            </a:r>
            <a:r>
              <a:rPr lang="da-DK" sz="1600" dirty="0"/>
              <a:t>, </a:t>
            </a:r>
            <a:r>
              <a:rPr lang="da-DK" sz="1600" b="1" dirty="0"/>
              <a:t>dominans</a:t>
            </a:r>
            <a:r>
              <a:rPr lang="da-DK" sz="1600" dirty="0"/>
              <a:t> og </a:t>
            </a:r>
            <a:r>
              <a:rPr lang="da-DK" sz="1600" b="1" dirty="0"/>
              <a:t>“at vinde over andre”</a:t>
            </a:r>
            <a:r>
              <a:rPr lang="da-DK" sz="1600" dirty="0"/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a-DK" sz="1600" dirty="0"/>
              <a:t>Seriøst, William: </a:t>
            </a:r>
          </a:p>
          <a:p>
            <a:pPr>
              <a:lnSpc>
                <a:spcPct val="100000"/>
              </a:lnSpc>
            </a:pPr>
            <a:r>
              <a:rPr lang="da-DK" sz="1600" dirty="0"/>
              <a:t>Rollemodellerne er karakterer i sociale relationer (</a:t>
            </a:r>
            <a:r>
              <a:rPr lang="da-DK" sz="1600" b="1" dirty="0"/>
              <a:t>venner, familie</a:t>
            </a:r>
            <a:r>
              <a:rPr lang="da-DK" sz="1600" dirty="0"/>
              <a:t>), hvor man lærer gennem konflikter, følelser og løsninger. Her belønnes </a:t>
            </a:r>
            <a:r>
              <a:rPr lang="da-DK" sz="1600" b="1" dirty="0"/>
              <a:t>forståelse</a:t>
            </a:r>
            <a:r>
              <a:rPr lang="da-DK" sz="1600" dirty="0"/>
              <a:t>, </a:t>
            </a:r>
            <a:r>
              <a:rPr lang="da-DK" sz="1600" b="1" dirty="0"/>
              <a:t>samarbejde</a:t>
            </a:r>
            <a:r>
              <a:rPr lang="da-DK" sz="1600" dirty="0"/>
              <a:t> og </a:t>
            </a:r>
            <a:r>
              <a:rPr lang="da-DK" sz="1600" b="1" dirty="0"/>
              <a:t>forsoning</a:t>
            </a:r>
            <a:r>
              <a:rPr lang="da-DK" sz="1600" dirty="0"/>
              <a:t>.</a:t>
            </a:r>
          </a:p>
        </p:txBody>
      </p:sp>
      <p:pic>
        <p:nvPicPr>
          <p:cNvPr id="4098" name="Picture 2" descr="5 steps to escape the internet and spend more time reading books | by  Naveen Durgaraju | Medium">
            <a:extLst>
              <a:ext uri="{FF2B5EF4-FFF2-40B4-BE49-F238E27FC236}">
                <a16:creationId xmlns:a16="http://schemas.microsoft.com/office/drawing/2014/main" id="{9374D761-3349-0EF5-DCDE-EB90EBC913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3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1353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6838</TotalTime>
  <Words>1112</Words>
  <Application>Microsoft Macintosh PowerPoint</Application>
  <PresentationFormat>Widescreen</PresentationFormat>
  <Paragraphs>81</Paragraphs>
  <Slides>12</Slides>
  <Notes>1</Notes>
  <HiddenSlides>0</HiddenSlides>
  <MMClips>2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Helvetica Neue</vt:lpstr>
      <vt:lpstr>Office-tema</vt:lpstr>
      <vt:lpstr>Hvordan lærer vi bedst?</vt:lpstr>
      <vt:lpstr>Bobo-doll-eksperimentet I</vt:lpstr>
      <vt:lpstr>Bobo-doll-eksperimentet II</vt:lpstr>
      <vt:lpstr>Dagens lektie. Snak med sidemakker.</vt:lpstr>
      <vt:lpstr>Er voldelige computerspil skadelige for børn?</vt:lpstr>
      <vt:lpstr>Er voldelige computerspil skadelige for børn?</vt:lpstr>
      <vt:lpstr>Er voldelige computerspil skadelige for børn?</vt:lpstr>
      <vt:lpstr>Er voldelige computerspil skadelige for børn?</vt:lpstr>
      <vt:lpstr>Er voldelige computerspil skadelige for børn?</vt:lpstr>
      <vt:lpstr>Er voldelige computerspil skadelige for børn?</vt:lpstr>
      <vt:lpstr>Er voldelige computerspil skadelige for børn?</vt:lpstr>
      <vt:lpstr>Er voldelige computerspil skadelige for børn?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Sidste gang: Operant betingning</dc:title>
  <dc:creator>Gitte Seligmann Nielsen</dc:creator>
  <cp:lastModifiedBy>Esben Høgh Dahlgaard</cp:lastModifiedBy>
  <cp:revision>11</cp:revision>
  <dcterms:created xsi:type="dcterms:W3CDTF">2020-09-06T19:23:23Z</dcterms:created>
  <dcterms:modified xsi:type="dcterms:W3CDTF">2025-10-04T15:14:28Z</dcterms:modified>
</cp:coreProperties>
</file>