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76" r:id="rId3"/>
    <p:sldId id="266" r:id="rId4"/>
    <p:sldId id="268" r:id="rId5"/>
    <p:sldId id="280" r:id="rId6"/>
    <p:sldId id="281" r:id="rId7"/>
    <p:sldId id="282" r:id="rId8"/>
    <p:sldId id="279" r:id="rId9"/>
    <p:sldId id="300" r:id="rId10"/>
    <p:sldId id="302" r:id="rId11"/>
    <p:sldId id="304" r:id="rId12"/>
    <p:sldId id="289" r:id="rId13"/>
    <p:sldId id="291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4" r:id="rId23"/>
    <p:sldId id="313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 Seligmann Nielsen" initials="GSN" lastIdx="1" clrIdx="0">
    <p:extLst>
      <p:ext uri="{19B8F6BF-5375-455C-9EA6-DF929625EA0E}">
        <p15:presenceInfo xmlns:p15="http://schemas.microsoft.com/office/powerpoint/2012/main" userId="S-1-5-21-2864224394-959716563-4079957311-22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7CA69-3B6E-43EC-8051-44A23B76FE04}" v="2" dt="2023-09-26T19:38:38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787"/>
  </p:normalViewPr>
  <p:slideViewPr>
    <p:cSldViewPr snapToGrid="0">
      <p:cViewPr>
        <p:scale>
          <a:sx n="100" d="100"/>
          <a:sy n="100" d="100"/>
        </p:scale>
        <p:origin x="14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tte Seligmann Nielsen" userId="f986d084-00b8-46af-9940-01554cfc64ac" providerId="ADAL" clId="{3AF0C74D-B9B1-4ED8-A5C0-17951AB9187B}"/>
    <pc:docChg chg="custSel addSld delSld modSld sldOrd">
      <pc:chgData name="Gitte Seligmann Nielsen" userId="f986d084-00b8-46af-9940-01554cfc64ac" providerId="ADAL" clId="{3AF0C74D-B9B1-4ED8-A5C0-17951AB9187B}" dt="2022-09-07T15:24:33.761" v="274" actId="20577"/>
      <pc:docMkLst>
        <pc:docMk/>
      </pc:docMkLst>
      <pc:sldChg chg="del">
        <pc:chgData name="Gitte Seligmann Nielsen" userId="f986d084-00b8-46af-9940-01554cfc64ac" providerId="ADAL" clId="{3AF0C74D-B9B1-4ED8-A5C0-17951AB9187B}" dt="2022-09-07T15:18:47.348" v="262" actId="47"/>
        <pc:sldMkLst>
          <pc:docMk/>
          <pc:sldMk cId="2039072392" sldId="256"/>
        </pc:sldMkLst>
      </pc:sldChg>
      <pc:sldChg chg="modSp mod ord">
        <pc:chgData name="Gitte Seligmann Nielsen" userId="f986d084-00b8-46af-9940-01554cfc64ac" providerId="ADAL" clId="{3AF0C74D-B9B1-4ED8-A5C0-17951AB9187B}" dt="2022-09-07T15:12:26.527" v="176" actId="20577"/>
        <pc:sldMkLst>
          <pc:docMk/>
          <pc:sldMk cId="3059050824" sldId="257"/>
        </pc:sldMkLst>
        <pc:spChg chg="mod">
          <ac:chgData name="Gitte Seligmann Nielsen" userId="f986d084-00b8-46af-9940-01554cfc64ac" providerId="ADAL" clId="{3AF0C74D-B9B1-4ED8-A5C0-17951AB9187B}" dt="2022-09-07T15:12:26.527" v="176" actId="20577"/>
          <ac:spMkLst>
            <pc:docMk/>
            <pc:sldMk cId="3059050824" sldId="257"/>
            <ac:spMk id="5" creationId="{00000000-0000-0000-0000-000000000000}"/>
          </ac:spMkLst>
        </pc:spChg>
      </pc:sldChg>
      <pc:sldChg chg="del">
        <pc:chgData name="Gitte Seligmann Nielsen" userId="f986d084-00b8-46af-9940-01554cfc64ac" providerId="ADAL" clId="{3AF0C74D-B9B1-4ED8-A5C0-17951AB9187B}" dt="2022-09-07T15:18:48.580" v="263" actId="47"/>
        <pc:sldMkLst>
          <pc:docMk/>
          <pc:sldMk cId="3081755545" sldId="259"/>
        </pc:sldMkLst>
      </pc:sldChg>
      <pc:sldChg chg="del">
        <pc:chgData name="Gitte Seligmann Nielsen" userId="f986d084-00b8-46af-9940-01554cfc64ac" providerId="ADAL" clId="{3AF0C74D-B9B1-4ED8-A5C0-17951AB9187B}" dt="2022-09-07T15:18:51.949" v="267" actId="47"/>
        <pc:sldMkLst>
          <pc:docMk/>
          <pc:sldMk cId="2534417276" sldId="260"/>
        </pc:sldMkLst>
      </pc:sldChg>
      <pc:sldChg chg="del">
        <pc:chgData name="Gitte Seligmann Nielsen" userId="f986d084-00b8-46af-9940-01554cfc64ac" providerId="ADAL" clId="{3AF0C74D-B9B1-4ED8-A5C0-17951AB9187B}" dt="2022-09-07T15:18:52.635" v="268" actId="47"/>
        <pc:sldMkLst>
          <pc:docMk/>
          <pc:sldMk cId="1377768982" sldId="263"/>
        </pc:sldMkLst>
      </pc:sldChg>
      <pc:sldChg chg="del">
        <pc:chgData name="Gitte Seligmann Nielsen" userId="f986d084-00b8-46af-9940-01554cfc64ac" providerId="ADAL" clId="{3AF0C74D-B9B1-4ED8-A5C0-17951AB9187B}" dt="2022-09-07T15:18:57.788" v="270" actId="47"/>
        <pc:sldMkLst>
          <pc:docMk/>
          <pc:sldMk cId="1072434095" sldId="265"/>
        </pc:sldMkLst>
      </pc:sldChg>
      <pc:sldChg chg="modSp mod">
        <pc:chgData name="Gitte Seligmann Nielsen" userId="f986d084-00b8-46af-9940-01554cfc64ac" providerId="ADAL" clId="{3AF0C74D-B9B1-4ED8-A5C0-17951AB9187B}" dt="2022-09-07T15:24:33.761" v="274" actId="20577"/>
        <pc:sldMkLst>
          <pc:docMk/>
          <pc:sldMk cId="125793462" sldId="266"/>
        </pc:sldMkLst>
        <pc:spChg chg="mod">
          <ac:chgData name="Gitte Seligmann Nielsen" userId="f986d084-00b8-46af-9940-01554cfc64ac" providerId="ADAL" clId="{3AF0C74D-B9B1-4ED8-A5C0-17951AB9187B}" dt="2022-09-07T15:12:38.118" v="178" actId="20577"/>
          <ac:spMkLst>
            <pc:docMk/>
            <pc:sldMk cId="125793462" sldId="266"/>
            <ac:spMk id="2" creationId="{00000000-0000-0000-0000-000000000000}"/>
          </ac:spMkLst>
        </pc:spChg>
        <pc:spChg chg="mod">
          <ac:chgData name="Gitte Seligmann Nielsen" userId="f986d084-00b8-46af-9940-01554cfc64ac" providerId="ADAL" clId="{3AF0C74D-B9B1-4ED8-A5C0-17951AB9187B}" dt="2022-09-07T15:24:33.761" v="274" actId="20577"/>
          <ac:spMkLst>
            <pc:docMk/>
            <pc:sldMk cId="125793462" sldId="266"/>
            <ac:spMk id="4" creationId="{00000000-0000-0000-0000-000000000000}"/>
          </ac:spMkLst>
        </pc:spChg>
      </pc:sldChg>
      <pc:sldChg chg="del">
        <pc:chgData name="Gitte Seligmann Nielsen" userId="f986d084-00b8-46af-9940-01554cfc64ac" providerId="ADAL" clId="{3AF0C74D-B9B1-4ED8-A5C0-17951AB9187B}" dt="2022-09-07T15:11:42.374" v="48" actId="47"/>
        <pc:sldMkLst>
          <pc:docMk/>
          <pc:sldMk cId="1630155949" sldId="270"/>
        </pc:sldMkLst>
      </pc:sldChg>
      <pc:sldChg chg="modSp mod">
        <pc:chgData name="Gitte Seligmann Nielsen" userId="f986d084-00b8-46af-9940-01554cfc64ac" providerId="ADAL" clId="{3AF0C74D-B9B1-4ED8-A5C0-17951AB9187B}" dt="2022-09-07T15:17:12.363" v="261" actId="20577"/>
        <pc:sldMkLst>
          <pc:docMk/>
          <pc:sldMk cId="1346747427" sldId="271"/>
        </pc:sldMkLst>
        <pc:spChg chg="mod">
          <ac:chgData name="Gitte Seligmann Nielsen" userId="f986d084-00b8-46af-9940-01554cfc64ac" providerId="ADAL" clId="{3AF0C74D-B9B1-4ED8-A5C0-17951AB9187B}" dt="2022-09-07T15:17:12.363" v="261" actId="20577"/>
          <ac:spMkLst>
            <pc:docMk/>
            <pc:sldMk cId="1346747427" sldId="271"/>
            <ac:spMk id="3" creationId="{0B216C67-B283-4D6B-B26B-60061F8A3B1C}"/>
          </ac:spMkLst>
        </pc:spChg>
      </pc:sldChg>
      <pc:sldChg chg="del">
        <pc:chgData name="Gitte Seligmann Nielsen" userId="f986d084-00b8-46af-9940-01554cfc64ac" providerId="ADAL" clId="{3AF0C74D-B9B1-4ED8-A5C0-17951AB9187B}" dt="2022-09-07T15:18:50.628" v="265" actId="47"/>
        <pc:sldMkLst>
          <pc:docMk/>
          <pc:sldMk cId="2460848978" sldId="272"/>
        </pc:sldMkLst>
      </pc:sldChg>
      <pc:sldChg chg="del">
        <pc:chgData name="Gitte Seligmann Nielsen" userId="f986d084-00b8-46af-9940-01554cfc64ac" providerId="ADAL" clId="{3AF0C74D-B9B1-4ED8-A5C0-17951AB9187B}" dt="2022-09-07T15:18:51.280" v="266" actId="47"/>
        <pc:sldMkLst>
          <pc:docMk/>
          <pc:sldMk cId="19665296" sldId="273"/>
        </pc:sldMkLst>
      </pc:sldChg>
      <pc:sldChg chg="del">
        <pc:chgData name="Gitte Seligmann Nielsen" userId="f986d084-00b8-46af-9940-01554cfc64ac" providerId="ADAL" clId="{3AF0C74D-B9B1-4ED8-A5C0-17951AB9187B}" dt="2022-09-07T15:18:54.543" v="269" actId="47"/>
        <pc:sldMkLst>
          <pc:docMk/>
          <pc:sldMk cId="740103842" sldId="274"/>
        </pc:sldMkLst>
      </pc:sldChg>
      <pc:sldChg chg="del">
        <pc:chgData name="Gitte Seligmann Nielsen" userId="f986d084-00b8-46af-9940-01554cfc64ac" providerId="ADAL" clId="{3AF0C74D-B9B1-4ED8-A5C0-17951AB9187B}" dt="2022-09-07T15:18:49.794" v="264" actId="47"/>
        <pc:sldMkLst>
          <pc:docMk/>
          <pc:sldMk cId="1011264813" sldId="275"/>
        </pc:sldMkLst>
      </pc:sldChg>
      <pc:sldChg chg="addSp modSp mod ord setBg">
        <pc:chgData name="Gitte Seligmann Nielsen" userId="f986d084-00b8-46af-9940-01554cfc64ac" providerId="ADAL" clId="{3AF0C74D-B9B1-4ED8-A5C0-17951AB9187B}" dt="2022-09-07T15:20:53.563" v="272" actId="26606"/>
        <pc:sldMkLst>
          <pc:docMk/>
          <pc:sldMk cId="1468991445" sldId="276"/>
        </pc:sldMkLst>
        <pc:spChg chg="mod ord">
          <ac:chgData name="Gitte Seligmann Nielsen" userId="f986d084-00b8-46af-9940-01554cfc64ac" providerId="ADAL" clId="{3AF0C74D-B9B1-4ED8-A5C0-17951AB9187B}" dt="2022-09-07T15:20:53.563" v="272" actId="26606"/>
          <ac:spMkLst>
            <pc:docMk/>
            <pc:sldMk cId="1468991445" sldId="276"/>
            <ac:spMk id="2" creationId="{72BF1B8F-1058-4A28-91FA-776D5977AE1A}"/>
          </ac:spMkLst>
        </pc:spChg>
        <pc:spChg chg="mod ord">
          <ac:chgData name="Gitte Seligmann Nielsen" userId="f986d084-00b8-46af-9940-01554cfc64ac" providerId="ADAL" clId="{3AF0C74D-B9B1-4ED8-A5C0-17951AB9187B}" dt="2022-09-07T15:20:53.563" v="272" actId="26606"/>
          <ac:spMkLst>
            <pc:docMk/>
            <pc:sldMk cId="1468991445" sldId="276"/>
            <ac:spMk id="3" creationId="{EBDEBEC7-18B9-4BA9-9344-0B54FFF0DBE7}"/>
          </ac:spMkLst>
        </pc:spChg>
        <pc:spChg chg="add">
          <ac:chgData name="Gitte Seligmann Nielsen" userId="f986d084-00b8-46af-9940-01554cfc64ac" providerId="ADAL" clId="{3AF0C74D-B9B1-4ED8-A5C0-17951AB9187B}" dt="2022-09-07T15:20:53.563" v="272" actId="26606"/>
          <ac:spMkLst>
            <pc:docMk/>
            <pc:sldMk cId="1468991445" sldId="276"/>
            <ac:spMk id="9" creationId="{5EB73228-F09B-409F-9EC1-7E853C4F5B43}"/>
          </ac:spMkLst>
        </pc:spChg>
        <pc:spChg chg="add">
          <ac:chgData name="Gitte Seligmann Nielsen" userId="f986d084-00b8-46af-9940-01554cfc64ac" providerId="ADAL" clId="{3AF0C74D-B9B1-4ED8-A5C0-17951AB9187B}" dt="2022-09-07T15:20:53.563" v="272" actId="26606"/>
          <ac:spMkLst>
            <pc:docMk/>
            <pc:sldMk cId="1468991445" sldId="276"/>
            <ac:spMk id="11" creationId="{3150A4AE-7BE7-480D-BD8C-3951E6479910}"/>
          </ac:spMkLst>
        </pc:spChg>
        <pc:picChg chg="add mod">
          <ac:chgData name="Gitte Seligmann Nielsen" userId="f986d084-00b8-46af-9940-01554cfc64ac" providerId="ADAL" clId="{3AF0C74D-B9B1-4ED8-A5C0-17951AB9187B}" dt="2022-09-07T15:20:53.563" v="272" actId="26606"/>
          <ac:picMkLst>
            <pc:docMk/>
            <pc:sldMk cId="1468991445" sldId="276"/>
            <ac:picMk id="4" creationId="{77D09422-793A-5E9D-1ACD-77E98CF78F33}"/>
          </ac:picMkLst>
        </pc:picChg>
      </pc:sldChg>
      <pc:sldChg chg="addSp delSp new del">
        <pc:chgData name="Gitte Seligmann Nielsen" userId="f986d084-00b8-46af-9940-01554cfc64ac" providerId="ADAL" clId="{3AF0C74D-B9B1-4ED8-A5C0-17951AB9187B}" dt="2022-09-07T15:11:39.269" v="47" actId="47"/>
        <pc:sldMkLst>
          <pc:docMk/>
          <pc:sldMk cId="2348919436" sldId="277"/>
        </pc:sldMkLst>
        <pc:picChg chg="add del">
          <ac:chgData name="Gitte Seligmann Nielsen" userId="f986d084-00b8-46af-9940-01554cfc64ac" providerId="ADAL" clId="{3AF0C74D-B9B1-4ED8-A5C0-17951AB9187B}" dt="2022-09-07T15:10:53.013" v="2"/>
          <ac:picMkLst>
            <pc:docMk/>
            <pc:sldMk cId="2348919436" sldId="277"/>
            <ac:picMk id="2" creationId="{F83F5832-EC57-5CD0-C353-8467B73A2289}"/>
          </ac:picMkLst>
        </pc:picChg>
      </pc:sldChg>
      <pc:sldChg chg="addSp delSp modSp new mod setBg">
        <pc:chgData name="Gitte Seligmann Nielsen" userId="f986d084-00b8-46af-9940-01554cfc64ac" providerId="ADAL" clId="{3AF0C74D-B9B1-4ED8-A5C0-17951AB9187B}" dt="2022-09-07T15:11:28.282" v="46" actId="26606"/>
        <pc:sldMkLst>
          <pc:docMk/>
          <pc:sldMk cId="2431587656" sldId="278"/>
        </pc:sldMkLst>
        <pc:spChg chg="mod">
          <ac:chgData name="Gitte Seligmann Nielsen" userId="f986d084-00b8-46af-9940-01554cfc64ac" providerId="ADAL" clId="{3AF0C74D-B9B1-4ED8-A5C0-17951AB9187B}" dt="2022-09-07T15:11:28.282" v="46" actId="26606"/>
          <ac:spMkLst>
            <pc:docMk/>
            <pc:sldMk cId="2431587656" sldId="278"/>
            <ac:spMk id="2" creationId="{E620C65A-6EC7-1727-2D6F-25C81141C0C2}"/>
          </ac:spMkLst>
        </pc:spChg>
        <pc:spChg chg="del">
          <ac:chgData name="Gitte Seligmann Nielsen" userId="f986d084-00b8-46af-9940-01554cfc64ac" providerId="ADAL" clId="{3AF0C74D-B9B1-4ED8-A5C0-17951AB9187B}" dt="2022-09-07T15:11:21.354" v="45"/>
          <ac:spMkLst>
            <pc:docMk/>
            <pc:sldMk cId="2431587656" sldId="278"/>
            <ac:spMk id="3" creationId="{1AF7940C-A4E0-DE4A-6BF2-FBE0B76AB6AA}"/>
          </ac:spMkLst>
        </pc:spChg>
        <pc:spChg chg="add">
          <ac:chgData name="Gitte Seligmann Nielsen" userId="f986d084-00b8-46af-9940-01554cfc64ac" providerId="ADAL" clId="{3AF0C74D-B9B1-4ED8-A5C0-17951AB9187B}" dt="2022-09-07T15:11:28.282" v="46" actId="26606"/>
          <ac:spMkLst>
            <pc:docMk/>
            <pc:sldMk cId="2431587656" sldId="278"/>
            <ac:spMk id="9" creationId="{D12DDE76-C203-4047-9998-63900085B5E8}"/>
          </ac:spMkLst>
        </pc:spChg>
        <pc:picChg chg="add mod">
          <ac:chgData name="Gitte Seligmann Nielsen" userId="f986d084-00b8-46af-9940-01554cfc64ac" providerId="ADAL" clId="{3AF0C74D-B9B1-4ED8-A5C0-17951AB9187B}" dt="2022-09-07T15:11:28.282" v="46" actId="26606"/>
          <ac:picMkLst>
            <pc:docMk/>
            <pc:sldMk cId="2431587656" sldId="278"/>
            <ac:picMk id="4" creationId="{DBA5A408-A4CE-3B71-DD7E-4C6B21F2CEBE}"/>
          </ac:picMkLst>
        </pc:picChg>
      </pc:sldChg>
      <pc:sldChg chg="modSp add">
        <pc:chgData name="Gitte Seligmann Nielsen" userId="f986d084-00b8-46af-9940-01554cfc64ac" providerId="ADAL" clId="{3AF0C74D-B9B1-4ED8-A5C0-17951AB9187B}" dt="2022-09-07T15:15:41.289" v="247" actId="5793"/>
        <pc:sldMkLst>
          <pc:docMk/>
          <pc:sldMk cId="3794700153" sldId="279"/>
        </pc:sldMkLst>
        <pc:spChg chg="mod">
          <ac:chgData name="Gitte Seligmann Nielsen" userId="f986d084-00b8-46af-9940-01554cfc64ac" providerId="ADAL" clId="{3AF0C74D-B9B1-4ED8-A5C0-17951AB9187B}" dt="2022-09-07T15:15:41.289" v="247" actId="5793"/>
          <ac:spMkLst>
            <pc:docMk/>
            <pc:sldMk cId="3794700153" sldId="279"/>
            <ac:spMk id="3" creationId="{00000000-0000-0000-0000-000000000000}"/>
          </ac:spMkLst>
        </pc:spChg>
      </pc:sldChg>
    </pc:docChg>
  </pc:docChgLst>
  <pc:docChgLst>
    <pc:chgData name="Gitte Seligmann Nielsen" userId="f986d084-00b8-46af-9940-01554cfc64ac" providerId="ADAL" clId="{C887CA69-3B6E-43EC-8051-44A23B76FE04}"/>
    <pc:docChg chg="undo custSel modSld">
      <pc:chgData name="Gitte Seligmann Nielsen" userId="f986d084-00b8-46af-9940-01554cfc64ac" providerId="ADAL" clId="{C887CA69-3B6E-43EC-8051-44A23B76FE04}" dt="2023-09-26T19:38:47.491" v="421" actId="26606"/>
      <pc:docMkLst>
        <pc:docMk/>
      </pc:docMkLst>
      <pc:sldChg chg="modSp mod">
        <pc:chgData name="Gitte Seligmann Nielsen" userId="f986d084-00b8-46af-9940-01554cfc64ac" providerId="ADAL" clId="{C887CA69-3B6E-43EC-8051-44A23B76FE04}" dt="2023-09-26T19:31:52.905" v="414" actId="20577"/>
        <pc:sldMkLst>
          <pc:docMk/>
          <pc:sldMk cId="1871574986" sldId="264"/>
        </pc:sldMkLst>
        <pc:spChg chg="mod">
          <ac:chgData name="Gitte Seligmann Nielsen" userId="f986d084-00b8-46af-9940-01554cfc64ac" providerId="ADAL" clId="{C887CA69-3B6E-43EC-8051-44A23B76FE04}" dt="2023-09-26T19:22:17.596" v="55" actId="20577"/>
          <ac:spMkLst>
            <pc:docMk/>
            <pc:sldMk cId="1871574986" sldId="264"/>
            <ac:spMk id="2" creationId="{00000000-0000-0000-0000-000000000000}"/>
          </ac:spMkLst>
        </pc:spChg>
        <pc:spChg chg="mod">
          <ac:chgData name="Gitte Seligmann Nielsen" userId="f986d084-00b8-46af-9940-01554cfc64ac" providerId="ADAL" clId="{C887CA69-3B6E-43EC-8051-44A23B76FE04}" dt="2023-09-26T19:31:52.905" v="414" actId="20577"/>
          <ac:spMkLst>
            <pc:docMk/>
            <pc:sldMk cId="1871574986" sldId="264"/>
            <ac:spMk id="3" creationId="{00000000-0000-0000-0000-000000000000}"/>
          </ac:spMkLst>
        </pc:spChg>
      </pc:sldChg>
      <pc:sldChg chg="addSp delSp modSp mod setBg">
        <pc:chgData name="Gitte Seligmann Nielsen" userId="f986d084-00b8-46af-9940-01554cfc64ac" providerId="ADAL" clId="{C887CA69-3B6E-43EC-8051-44A23B76FE04}" dt="2023-09-26T19:38:47.491" v="421" actId="26606"/>
        <pc:sldMkLst>
          <pc:docMk/>
          <pc:sldMk cId="1346747427" sldId="271"/>
        </pc:sldMkLst>
        <pc:spChg chg="mod">
          <ac:chgData name="Gitte Seligmann Nielsen" userId="f986d084-00b8-46af-9940-01554cfc64ac" providerId="ADAL" clId="{C887CA69-3B6E-43EC-8051-44A23B76FE04}" dt="2023-09-26T19:38:47.491" v="421" actId="26606"/>
          <ac:spMkLst>
            <pc:docMk/>
            <pc:sldMk cId="1346747427" sldId="271"/>
            <ac:spMk id="2" creationId="{67ACBD07-7897-4861-BF8C-0EF11754EE6F}"/>
          </ac:spMkLst>
        </pc:spChg>
        <pc:spChg chg="mod">
          <ac:chgData name="Gitte Seligmann Nielsen" userId="f986d084-00b8-46af-9940-01554cfc64ac" providerId="ADAL" clId="{C887CA69-3B6E-43EC-8051-44A23B76FE04}" dt="2023-09-26T19:38:47.491" v="421" actId="26606"/>
          <ac:spMkLst>
            <pc:docMk/>
            <pc:sldMk cId="1346747427" sldId="271"/>
            <ac:spMk id="3" creationId="{0B216C67-B283-4D6B-B26B-60061F8A3B1C}"/>
          </ac:spMkLst>
        </pc:spChg>
        <pc:spChg chg="add">
          <ac:chgData name="Gitte Seligmann Nielsen" userId="f986d084-00b8-46af-9940-01554cfc64ac" providerId="ADAL" clId="{C887CA69-3B6E-43EC-8051-44A23B76FE04}" dt="2023-09-26T19:38:47.491" v="421" actId="26606"/>
          <ac:spMkLst>
            <pc:docMk/>
            <pc:sldMk cId="1346747427" sldId="271"/>
            <ac:spMk id="20" creationId="{2B97F24A-32CE-4C1C-A50D-3016B394DCFB}"/>
          </ac:spMkLst>
        </pc:spChg>
        <pc:spChg chg="add">
          <ac:chgData name="Gitte Seligmann Nielsen" userId="f986d084-00b8-46af-9940-01554cfc64ac" providerId="ADAL" clId="{C887CA69-3B6E-43EC-8051-44A23B76FE04}" dt="2023-09-26T19:38:47.491" v="421" actId="26606"/>
          <ac:spMkLst>
            <pc:docMk/>
            <pc:sldMk cId="1346747427" sldId="271"/>
            <ac:spMk id="21" creationId="{CD8B4F24-440B-49E9-B85D-733523DC064B}"/>
          </ac:spMkLst>
        </pc:spChg>
        <pc:grpChg chg="add del">
          <ac:chgData name="Gitte Seligmann Nielsen" userId="f986d084-00b8-46af-9940-01554cfc64ac" providerId="ADAL" clId="{C887CA69-3B6E-43EC-8051-44A23B76FE04}" dt="2023-09-26T19:38:47.491" v="421" actId="26606"/>
          <ac:grpSpMkLst>
            <pc:docMk/>
            <pc:sldMk cId="1346747427" sldId="271"/>
            <ac:grpSpMk id="9" creationId="{6258F736-B256-8039-9DC6-F4E49A5C5AD5}"/>
          </ac:grpSpMkLst>
        </pc:grpChg>
        <pc:grpChg chg="add del">
          <ac:chgData name="Gitte Seligmann Nielsen" userId="f986d084-00b8-46af-9940-01554cfc64ac" providerId="ADAL" clId="{C887CA69-3B6E-43EC-8051-44A23B76FE04}" dt="2023-09-26T19:38:47.486" v="420" actId="26606"/>
          <ac:grpSpMkLst>
            <pc:docMk/>
            <pc:sldMk cId="1346747427" sldId="271"/>
            <ac:grpSpMk id="16" creationId="{6258F736-B256-8039-9DC6-F4E49A5C5AD5}"/>
          </ac:grpSpMkLst>
        </pc:grpChg>
        <pc:picChg chg="add del mod">
          <ac:chgData name="Gitte Seligmann Nielsen" userId="f986d084-00b8-46af-9940-01554cfc64ac" providerId="ADAL" clId="{C887CA69-3B6E-43EC-8051-44A23B76FE04}" dt="2023-09-26T19:38:36.653" v="417" actId="478"/>
          <ac:picMkLst>
            <pc:docMk/>
            <pc:sldMk cId="1346747427" sldId="271"/>
            <ac:picMk id="4" creationId="{3500B327-ED64-AADC-C100-2DDB9A3FB50A}"/>
          </ac:picMkLst>
        </pc:picChg>
        <pc:picChg chg="add mod">
          <ac:chgData name="Gitte Seligmann Nielsen" userId="f986d084-00b8-46af-9940-01554cfc64ac" providerId="ADAL" clId="{C887CA69-3B6E-43EC-8051-44A23B76FE04}" dt="2023-09-26T19:38:47.491" v="421" actId="26606"/>
          <ac:picMkLst>
            <pc:docMk/>
            <pc:sldMk cId="1346747427" sldId="271"/>
            <ac:picMk id="5" creationId="{3B28F6FE-363E-5927-A4CB-A4DA9086E9BA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23:20:32.317" idx="1">
    <p:pos x="10" y="10"/>
    <p:text>https://www.youtube.com/watch?v=KUWn_TJTrnU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D3F8F-08CA-CC46-98F8-4E90BE3E7FDD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31026-E994-6B4C-B045-23B4DE912B1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39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9E57F-BE9F-60E3-E879-303C4D56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B9FC0AF-3195-0A0E-5A59-B189B49AE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C9331C1-0C39-D62B-2D65-1EFBFBD88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Meme’et</a:t>
            </a:r>
            <a:r>
              <a:rPr lang="da-DK" dirty="0"/>
              <a:t> er mest et eksempel på </a:t>
            </a:r>
            <a:r>
              <a:rPr lang="da-DK" b="1" dirty="0"/>
              <a:t>fikseret mindset</a:t>
            </a:r>
            <a:r>
              <a:rPr lang="da-DK" dirty="0"/>
              <a:t>, fordi det ikke fremhæver læring eller udvikling gennem anstrengelse, men snarere ”tricks” og ydre faktorer.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938AAB-09A8-902F-C6A7-1FFC51C883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1026-E994-6B4C-B045-23B4DE912B1F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4454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18B0E-2D7B-4F81-BE9B-488F240C1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9C8FDE0-43E3-0B5C-9CBB-7E5F9D26A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DDDC609-C087-4F9F-DE8E-8E61B9485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5411B56-F705-418E-0548-934B0AED8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1026-E994-6B4C-B045-23B4DE912B1F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1353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3665C-54CA-D34B-7028-11B079B86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CC05B3D-328D-7B7F-E079-87DF18B2A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D50451B-1EEC-057A-3AF4-3ABA3CD3B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5F3E87-C389-2C23-949F-735D4508A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1026-E994-6B4C-B045-23B4DE912B1F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231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55C86-2B36-3A1D-DE48-042ED39F2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F922605-229C-0B7F-008B-FCF88B2A0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138D5E0-C50E-641A-F270-0B751E0D5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5EE3778-F3E0-29D5-0401-5B7E2F369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1026-E994-6B4C-B045-23B4DE912B1F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860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42D17-6FB9-0905-1B73-71FAF82CC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E529647-A06C-5483-DBC7-2192F6175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531DCAF-6B84-6DAA-B77B-0D917792A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4E7769A-E49E-6747-A947-4437C755D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1026-E994-6B4C-B045-23B4DE912B1F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86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CA091-61B0-109B-7D33-8CEF48868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C7983E7-F433-BA7E-EE96-D51FEDBA8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276B0D3-673E-D7A5-56FD-F103890F7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596F4E-0AED-DE77-0B84-EB7CFE36E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1026-E994-6B4C-B045-23B4DE912B1F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35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2B5B0-69A3-39D9-67ED-61E95B463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166FF52-02BA-7B49-B9C4-1805350A2B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2E149F8-C3FC-E33B-D865-2BBDFF15B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2D36C44-500B-FEAD-5E13-59B3D0F40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1026-E994-6B4C-B045-23B4DE912B1F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366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1AA21-3125-9419-7E0D-AB7B6CE48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272C1FA-3670-9AA3-D74B-E842EFE33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BD3E78F-47F6-1DB5-BBD0-7D887B2DD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8194D5E-0ECF-803B-BFC1-6B65A02A4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1026-E994-6B4C-B045-23B4DE912B1F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369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180BD-5EB8-7258-BCDA-FC656EBC8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376CD79-13E8-5F59-A2A8-D874B9999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C346459-D8FD-D590-AE83-B98796BFF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E9741EC-6765-FE72-AA5E-067B60950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1026-E994-6B4C-B045-23B4DE912B1F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16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A4289-F570-48A8-5BF2-5BBA22E62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7101535-95ED-6A2F-A094-A2CA26664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FF64AA2-946D-2C39-39EB-2E783D31A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BC7E6B9-0430-C8DB-8352-9D3EA2D23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1026-E994-6B4C-B045-23B4DE912B1F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382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16AAA-2D77-523C-4BCB-16AFE0577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84FE453-7274-5429-DB92-914099F98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04E1193-B0C6-444F-3ACB-BFBDDEFB3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E89F826-CC8B-08C9-1718-C86A0AC3D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1026-E994-6B4C-B045-23B4DE912B1F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246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F81-DE4C-4303-8E65-D8C0881A8003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F52F-FD8B-4A0F-BED2-27725052B2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13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F81-DE4C-4303-8E65-D8C0881A8003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F52F-FD8B-4A0F-BED2-27725052B2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734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F81-DE4C-4303-8E65-D8C0881A8003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F52F-FD8B-4A0F-BED2-27725052B2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185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F81-DE4C-4303-8E65-D8C0881A8003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F52F-FD8B-4A0F-BED2-27725052B2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734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F81-DE4C-4303-8E65-D8C0881A8003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F52F-FD8B-4A0F-BED2-27725052B2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6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F81-DE4C-4303-8E65-D8C0881A8003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F52F-FD8B-4A0F-BED2-27725052B2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27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F81-DE4C-4303-8E65-D8C0881A8003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F52F-FD8B-4A0F-BED2-27725052B2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917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F81-DE4C-4303-8E65-D8C0881A8003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F52F-FD8B-4A0F-BED2-27725052B2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136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F81-DE4C-4303-8E65-D8C0881A8003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F52F-FD8B-4A0F-BED2-27725052B2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186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F81-DE4C-4303-8E65-D8C0881A8003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F52F-FD8B-4A0F-BED2-27725052B2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2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2F81-DE4C-4303-8E65-D8C0881A8003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F52F-FD8B-4A0F-BED2-27725052B2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319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2F81-DE4C-4303-8E65-D8C0881A8003}" type="datetimeFigureOut">
              <a:rPr lang="da-DK" smtClean="0"/>
              <a:t>04.10.2025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1F52F-FD8B-4A0F-BED2-27725052B2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963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qcVsLgdsU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UWn_TJTrnU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J-swZaKN2Ic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20C65A-6EC7-1727-2D6F-25C81141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10515600" cy="20570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Dwecks mindset-teori – lektion 10</a:t>
            </a:r>
          </a:p>
        </p:txBody>
      </p:sp>
      <p:pic>
        <p:nvPicPr>
          <p:cNvPr id="1026" name="Picture 2" descr="Et billede, der indeholder tegning, tegneserie, illustration/afbildning, skitse&#10;&#10;Automatisk genereret beskrivelse">
            <a:extLst>
              <a:ext uri="{FF2B5EF4-FFF2-40B4-BE49-F238E27FC236}">
                <a16:creationId xmlns:a16="http://schemas.microsoft.com/office/drawing/2014/main" id="{969F5F36-3E09-7B1C-A6E0-6DE8439C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214" y="3056605"/>
            <a:ext cx="2706438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eyore | Disney Wiki | Fandom">
            <a:extLst>
              <a:ext uri="{FF2B5EF4-FFF2-40B4-BE49-F238E27FC236}">
                <a16:creationId xmlns:a16="http://schemas.microsoft.com/office/drawing/2014/main" id="{89927AC1-5B1B-389D-6122-FC0A58AC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826" y="3171421"/>
            <a:ext cx="3797536" cy="314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ladsholder til indhold 3" descr="Et billede, der indeholder clipart, frugt, tegneserie, illustration/afbildning&#10;&#10;Automatisk genereret beskrivelse">
            <a:extLst>
              <a:ext uri="{FF2B5EF4-FFF2-40B4-BE49-F238E27FC236}">
                <a16:creationId xmlns:a16="http://schemas.microsoft.com/office/drawing/2014/main" id="{DBA5A408-A4CE-3B71-DD7E-4C6B21F2C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50656" y="3429000"/>
            <a:ext cx="4476165" cy="25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DBC54F-86D1-08B2-4B54-F5D7C668B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DC8F4-D610-17EF-0E5A-1AE8006E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4" y="-91675"/>
            <a:ext cx="5765409" cy="1708246"/>
          </a:xfrm>
        </p:spPr>
        <p:txBody>
          <a:bodyPr anchor="ctr">
            <a:normAutofit/>
          </a:bodyPr>
          <a:lstStyle/>
          <a:p>
            <a:r>
              <a:rPr lang="da-DK" sz="3200" dirty="0"/>
              <a:t>Læs s. 41-45 i </a:t>
            </a:r>
            <a:br>
              <a:rPr lang="da-DK" sz="3200" dirty="0"/>
            </a:br>
            <a:r>
              <a:rPr lang="da-DK" sz="3200" b="1" i="1" dirty="0"/>
              <a:t>Nøglen til læring</a:t>
            </a:r>
            <a:r>
              <a:rPr lang="da-DK" sz="3200" i="1" dirty="0"/>
              <a:t> (Nottingham)</a:t>
            </a:r>
            <a:endParaRPr lang="da-DK" sz="32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48DFFA-2D7B-A873-5F6E-DEAE6470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1744717"/>
            <a:ext cx="5854262" cy="4855780"/>
          </a:xfrm>
        </p:spPr>
        <p:txBody>
          <a:bodyPr anchor="t">
            <a:normAutofit/>
          </a:bodyPr>
          <a:lstStyle/>
          <a:p>
            <a:pPr marL="342900" lvl="0" indent="-342900">
              <a:buAutoNum type="arabicPeriod" startAt="3"/>
            </a:pPr>
            <a:r>
              <a:rPr lang="da-DK" sz="1700" dirty="0"/>
              <a:t>Hvordan kan det vise sig, at man har et dynamisk eller fikseret mindset?</a:t>
            </a:r>
          </a:p>
          <a:p>
            <a:pPr marL="342900" lvl="0" indent="-342900">
              <a:buAutoNum type="arabicPeriod" startAt="3"/>
            </a:pPr>
            <a:endParaRPr lang="da-DK" sz="1700" dirty="0"/>
          </a:p>
          <a:p>
            <a:pPr marL="0" indent="0">
              <a:buNone/>
            </a:pPr>
            <a:r>
              <a:rPr lang="da-DK" sz="1700" b="1" dirty="0"/>
              <a:t>Fikseret mindset</a:t>
            </a:r>
            <a:r>
              <a:rPr lang="da-DK" sz="1700" dirty="0"/>
              <a:t>: Undgår udfordringer, giver hurtigt op, ser fejl som tegn på manglende evne.</a:t>
            </a:r>
          </a:p>
          <a:p>
            <a:pPr marL="0" indent="0">
              <a:buNone/>
            </a:pPr>
            <a:r>
              <a:rPr lang="da-DK" sz="1700" b="1" dirty="0"/>
              <a:t>Dynamisk mindset: </a:t>
            </a:r>
            <a:r>
              <a:rPr lang="da-DK" sz="1700" dirty="0"/>
              <a:t>Søger udfordringer, lærer af fejl, bliver ved, selv når det er svært.</a:t>
            </a:r>
          </a:p>
          <a:p>
            <a:pPr marL="0" lvl="0" indent="0">
              <a:buNone/>
            </a:pPr>
            <a:endParaRPr lang="da-DK" sz="1700" dirty="0"/>
          </a:p>
          <a:p>
            <a:pPr marL="342900" lvl="0" indent="-342900">
              <a:buAutoNum type="arabicPeriod" startAt="4"/>
            </a:pPr>
            <a:r>
              <a:rPr lang="da-DK" sz="1700" dirty="0"/>
              <a:t>Forklar, hvorfor mennesker med fikseret mindset gerne forsøger at undgå udfordringer.</a:t>
            </a:r>
          </a:p>
          <a:p>
            <a:pPr marL="0" lvl="0" indent="0">
              <a:buNone/>
            </a:pPr>
            <a:endParaRPr lang="da-DK" sz="1700" dirty="0"/>
          </a:p>
          <a:p>
            <a:pPr marL="0" indent="0">
              <a:buNone/>
            </a:pPr>
            <a:r>
              <a:rPr lang="da-DK" sz="1700" dirty="0"/>
              <a:t>Fordi udfordringer kan afsløre, at de ikke er så ”dygtige”, som de gerne vil fremstå. De frygter at fejle og miste anerkendelse.</a:t>
            </a:r>
          </a:p>
          <a:p>
            <a:pPr marL="0" lvl="0" indent="0">
              <a:buNone/>
            </a:pPr>
            <a:endParaRPr lang="da-DK" sz="1700" dirty="0"/>
          </a:p>
          <a:p>
            <a:pPr marL="0" lvl="0" indent="0">
              <a:buNone/>
            </a:pPr>
            <a:endParaRPr lang="da-DK" sz="1700" dirty="0"/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922F106-8CAE-0826-A7DE-54F4BC8ED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Nøglen til læring">
            <a:extLst>
              <a:ext uri="{FF2B5EF4-FFF2-40B4-BE49-F238E27FC236}">
                <a16:creationId xmlns:a16="http://schemas.microsoft.com/office/drawing/2014/main" id="{B1590494-5CBC-9938-2BC9-D1B47441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878" y="762448"/>
            <a:ext cx="3758045" cy="53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40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A942C-AEC6-B269-7C2F-4F21B652A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80ED0-4844-8AED-DF40-479A9427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4" y="-91675"/>
            <a:ext cx="5765409" cy="1708246"/>
          </a:xfrm>
        </p:spPr>
        <p:txBody>
          <a:bodyPr anchor="ctr">
            <a:normAutofit/>
          </a:bodyPr>
          <a:lstStyle/>
          <a:p>
            <a:r>
              <a:rPr lang="da-DK" sz="3200" dirty="0"/>
              <a:t>Læs s. 41-45 i </a:t>
            </a:r>
            <a:br>
              <a:rPr lang="da-DK" sz="3200" dirty="0"/>
            </a:br>
            <a:r>
              <a:rPr lang="da-DK" sz="3200" b="1" i="1" dirty="0"/>
              <a:t>Nøglen til læring</a:t>
            </a:r>
            <a:r>
              <a:rPr lang="da-DK" sz="3200" i="1" dirty="0"/>
              <a:t> (Nottingham)</a:t>
            </a:r>
            <a:endParaRPr lang="da-DK" sz="32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7AD16E-0EDE-5D30-CB50-3C4856FAB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1744717"/>
            <a:ext cx="5854262" cy="4855780"/>
          </a:xfrm>
        </p:spPr>
        <p:txBody>
          <a:bodyPr anchor="t">
            <a:normAutofit/>
          </a:bodyPr>
          <a:lstStyle/>
          <a:p>
            <a:pPr marL="342900" lvl="0" indent="-342900">
              <a:buAutoNum type="arabicPeriod" startAt="5"/>
            </a:pPr>
            <a:r>
              <a:rPr lang="da-DK" sz="1700" dirty="0"/>
              <a:t>Hvad er forskellen på intelligens-ros og proces-ros?</a:t>
            </a:r>
          </a:p>
          <a:p>
            <a:pPr marL="342900" lvl="0" indent="-342900">
              <a:buAutoNum type="arabicPeriod" startAt="5"/>
            </a:pPr>
            <a:endParaRPr lang="da-DK" sz="1700" dirty="0"/>
          </a:p>
          <a:p>
            <a:pPr marL="0" lvl="0" indent="0">
              <a:buNone/>
            </a:pPr>
            <a:r>
              <a:rPr lang="da-DK" sz="1700" b="1" dirty="0"/>
              <a:t>Intelligens-ros: </a:t>
            </a:r>
            <a:r>
              <a:rPr lang="da-DK" sz="1700" dirty="0"/>
              <a:t>”Du er klog / talentfuld” → Fokus på medfødte evner.</a:t>
            </a:r>
          </a:p>
          <a:p>
            <a:pPr marL="0" lvl="0" indent="0">
              <a:buNone/>
            </a:pPr>
            <a:r>
              <a:rPr lang="da-DK" sz="1700" b="1" dirty="0"/>
              <a:t>Proces-ros:</a:t>
            </a:r>
            <a:r>
              <a:rPr lang="da-DK" sz="1700" dirty="0"/>
              <a:t> ”Du arbejdede hårdt / fandt en god strategi” → Fokus på indsats og læringsstrategi.</a:t>
            </a:r>
          </a:p>
          <a:p>
            <a:pPr marL="0" lvl="0" indent="0">
              <a:buNone/>
            </a:pPr>
            <a:endParaRPr lang="da-DK" sz="1700" dirty="0"/>
          </a:p>
          <a:p>
            <a:pPr marL="0" lvl="0" indent="0">
              <a:buNone/>
            </a:pPr>
            <a:endParaRPr lang="da-DK" sz="1700" dirty="0"/>
          </a:p>
          <a:p>
            <a:pPr marL="342900" lvl="0" indent="-342900">
              <a:buAutoNum type="arabicPeriod" startAt="6"/>
            </a:pPr>
            <a:r>
              <a:rPr lang="da-DK" sz="1700" dirty="0"/>
              <a:t>Hvilken type ros fremmer henholdsvis et fikseret og et dynamisk mindset?</a:t>
            </a:r>
          </a:p>
          <a:p>
            <a:pPr marL="342900" lvl="0" indent="-342900">
              <a:buAutoNum type="arabicPeriod" startAt="6"/>
            </a:pPr>
            <a:endParaRPr lang="da-DK" sz="1700" dirty="0"/>
          </a:p>
          <a:p>
            <a:pPr marL="0" lvl="0" indent="0">
              <a:buNone/>
            </a:pPr>
            <a:r>
              <a:rPr lang="da-DK" sz="1700" dirty="0"/>
              <a:t>Fikseret mindset → fremmes af </a:t>
            </a:r>
            <a:r>
              <a:rPr lang="da-DK" sz="1700" b="1" dirty="0"/>
              <a:t>intelligens-ros.</a:t>
            </a:r>
          </a:p>
          <a:p>
            <a:pPr marL="0" lvl="0" indent="0">
              <a:buNone/>
            </a:pPr>
            <a:r>
              <a:rPr lang="da-DK" sz="1700" dirty="0"/>
              <a:t>Dynamisk mindset → fremmes af </a:t>
            </a:r>
            <a:r>
              <a:rPr lang="da-DK" sz="1700" b="1" dirty="0"/>
              <a:t>proces-ros.</a:t>
            </a:r>
          </a:p>
          <a:p>
            <a:pPr marL="0" lvl="0" indent="0">
              <a:buNone/>
            </a:pPr>
            <a:endParaRPr lang="da-DK" sz="1700" dirty="0"/>
          </a:p>
          <a:p>
            <a:pPr marL="0" lvl="0" indent="0">
              <a:buNone/>
            </a:pPr>
            <a:endParaRPr lang="da-DK" sz="1700" dirty="0"/>
          </a:p>
        </p:txBody>
      </p:sp>
      <p:pic>
        <p:nvPicPr>
          <p:cNvPr id="2050" name="Picture 2" descr="Nøglen til læring">
            <a:extLst>
              <a:ext uri="{FF2B5EF4-FFF2-40B4-BE49-F238E27FC236}">
                <a16:creationId xmlns:a16="http://schemas.microsoft.com/office/drawing/2014/main" id="{5C53D509-3EF3-AC63-7D9D-3B26F092D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878" y="762448"/>
            <a:ext cx="3758045" cy="53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122075-6268-0EEF-199D-9B17D1DCC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44ED02-897E-4FE7-096D-D4BAAEB9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da-DK" sz="2900"/>
              <a:t>Læs s. 41-45 i </a:t>
            </a:r>
            <a:br>
              <a:rPr lang="da-DK" sz="2900"/>
            </a:br>
            <a:r>
              <a:rPr lang="da-DK" sz="2900" b="1" i="1"/>
              <a:t>Nøglen til læring</a:t>
            </a:r>
            <a:r>
              <a:rPr lang="da-DK" sz="2900" i="1"/>
              <a:t> (Nottingham)</a:t>
            </a:r>
            <a:endParaRPr lang="da-DK" sz="29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746127-FF85-49E5-1373-41982719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pPr marL="342900" lvl="0" indent="-342900">
              <a:buAutoNum type="arabicPeriod" startAt="7"/>
            </a:pPr>
            <a:r>
              <a:rPr lang="da-DK" sz="1800" dirty="0"/>
              <a:t>Lav en lille tegneserie, et meme eller illustration, der illustrerer et dynamisk og/eller et fikseret mindset. </a:t>
            </a:r>
            <a:br>
              <a:rPr lang="da-DK" sz="1800" dirty="0"/>
            </a:br>
            <a:r>
              <a:rPr lang="da-DK" sz="1800" dirty="0"/>
              <a:t>I skal bruge nogle af de overbevisninger, prioriteter, reaktioner eller mottoer, der knytter sig til mindsettet (se fx s. 44-45). Bagefter skal vi gætte, om jeres eksempel viser et dynamisk eller fikseret mindset!</a:t>
            </a:r>
          </a:p>
          <a:p>
            <a:pPr marL="342900" lvl="0" indent="-342900">
              <a:buAutoNum type="arabicPeriod" startAt="7"/>
            </a:pPr>
            <a:endParaRPr lang="da-DK" sz="1800" dirty="0"/>
          </a:p>
          <a:p>
            <a:pPr marL="0" lvl="0" indent="0">
              <a:buNone/>
            </a:pPr>
            <a:endParaRPr lang="da-DK" sz="1800"/>
          </a:p>
        </p:txBody>
      </p:sp>
      <p:pic>
        <p:nvPicPr>
          <p:cNvPr id="5" name="Billede 4" descr="Billedresultat for failure is the first step towards success">
            <a:extLst>
              <a:ext uri="{FF2B5EF4-FFF2-40B4-BE49-F238E27FC236}">
                <a16:creationId xmlns:a16="http://schemas.microsoft.com/office/drawing/2014/main" id="{18CB40CB-22DE-C967-01C8-9D68931AD0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0243" y="517600"/>
            <a:ext cx="2029968" cy="2743200"/>
          </a:xfrm>
          <a:prstGeom prst="rect">
            <a:avLst/>
          </a:prstGeom>
          <a:noFill/>
        </p:spPr>
      </p:pic>
      <p:pic>
        <p:nvPicPr>
          <p:cNvPr id="4" name="Pladsholder til indhold 8" descr="Billedresultat for failure is the first step towards success">
            <a:extLst>
              <a:ext uri="{FF2B5EF4-FFF2-40B4-BE49-F238E27FC236}">
                <a16:creationId xmlns:a16="http://schemas.microsoft.com/office/drawing/2014/main" id="{78DE4676-719B-C49B-2037-27FD996289B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6829" y="3429000"/>
            <a:ext cx="4876797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9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17BC7-46C3-C9E5-4946-BEDCE5A10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90F88-A831-F608-6581-0B875372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Fikseret eller dynamisk mindset?</a:t>
            </a:r>
          </a:p>
        </p:txBody>
      </p:sp>
      <p:pic>
        <p:nvPicPr>
          <p:cNvPr id="5" name="Pladsholder til indhold 4" descr="Et billede, der indeholder tøj, kjole, smil, kvinde&#10;&#10;Automatisk genereret beskrivelse">
            <a:extLst>
              <a:ext uri="{FF2B5EF4-FFF2-40B4-BE49-F238E27FC236}">
                <a16:creationId xmlns:a16="http://schemas.microsoft.com/office/drawing/2014/main" id="{57B565DE-B68C-D5F6-F1A0-B35E1451D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69" y="1100380"/>
            <a:ext cx="8331859" cy="5543237"/>
          </a:xfr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2F16707-72AE-B904-E96C-128A27207262}"/>
              </a:ext>
            </a:extLst>
          </p:cNvPr>
          <p:cNvSpPr txBox="1"/>
          <p:nvPr/>
        </p:nvSpPr>
        <p:spPr>
          <a:xfrm>
            <a:off x="11030918" y="6274285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Esben</a:t>
            </a:r>
          </a:p>
        </p:txBody>
      </p:sp>
    </p:spTree>
    <p:extLst>
      <p:ext uri="{BB962C8B-B14F-4D97-AF65-F5344CB8AC3E}">
        <p14:creationId xmlns:p14="http://schemas.microsoft.com/office/powerpoint/2010/main" val="1345043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84BA0-A584-0C3D-8C03-999918B68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BC4D7-85D2-125A-3673-FC9369D0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Fikseret eller dynamisk mindset?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DD60937-B43C-DBA5-4941-DD91A2B510C1}"/>
              </a:ext>
            </a:extLst>
          </p:cNvPr>
          <p:cNvSpPr txBox="1"/>
          <p:nvPr/>
        </p:nvSpPr>
        <p:spPr>
          <a:xfrm>
            <a:off x="9978590" y="6268969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Ida Amalie, Mathilde</a:t>
            </a:r>
          </a:p>
        </p:txBody>
      </p:sp>
      <p:pic>
        <p:nvPicPr>
          <p:cNvPr id="9" name="Pladsholder til indhold 8" descr="Et billede, der indeholder Ansigt, tøj, person, skærmbillede&#10;&#10;Automatisk genereret beskrivelse">
            <a:extLst>
              <a:ext uri="{FF2B5EF4-FFF2-40B4-BE49-F238E27FC236}">
                <a16:creationId xmlns:a16="http://schemas.microsoft.com/office/drawing/2014/main" id="{A5139B00-2227-0E78-704C-5D5EEC834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9888" y="1176641"/>
            <a:ext cx="5472224" cy="5461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4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D64F0-34AD-01F9-C033-2AED7217D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3F1A2-8A34-7350-4664-054CF83F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Fikseret eller dynamisk mindset?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3777695-7E53-59C4-D0BF-80674F7663D4}"/>
              </a:ext>
            </a:extLst>
          </p:cNvPr>
          <p:cNvSpPr txBox="1"/>
          <p:nvPr/>
        </p:nvSpPr>
        <p:spPr>
          <a:xfrm>
            <a:off x="10956490" y="6274285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Ida Marie</a:t>
            </a:r>
          </a:p>
        </p:txBody>
      </p:sp>
      <p:pic>
        <p:nvPicPr>
          <p:cNvPr id="6" name="Pladsholder til indhold 5" descr="Et billede, der indeholder Animeret tegnefilm, clipart, Animation, tegneserie&#10;&#10;Automatisk genereret beskrivelse">
            <a:extLst>
              <a:ext uri="{FF2B5EF4-FFF2-40B4-BE49-F238E27FC236}">
                <a16:creationId xmlns:a16="http://schemas.microsoft.com/office/drawing/2014/main" id="{87DEFD35-F681-DA2E-1E52-3793ED52F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56" y="1259235"/>
            <a:ext cx="6624083" cy="4968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CE919858-D1BA-33D2-5C1D-8878BE852B1A}"/>
              </a:ext>
            </a:extLst>
          </p:cNvPr>
          <p:cNvSpPr txBox="1"/>
          <p:nvPr/>
        </p:nvSpPr>
        <p:spPr>
          <a:xfrm>
            <a:off x="6147388" y="2035106"/>
            <a:ext cx="32606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da-DK" sz="1800" b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“Jeg fejlede, men det betyder, at jeg kan lære og blive bedre!”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da-DK" sz="1800" b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da-DK" sz="1800" b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da-DK" sz="1800" b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da-DK" b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da-DK" sz="1800" b="1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da-DK" b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da-DK" sz="1800" b="1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da-DK" b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da-DK" b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da-DK" sz="1800" b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“Jeg fejlede så jeg er bare dum og giver op.”</a:t>
            </a:r>
          </a:p>
        </p:txBody>
      </p:sp>
    </p:spTree>
    <p:extLst>
      <p:ext uri="{BB962C8B-B14F-4D97-AF65-F5344CB8AC3E}">
        <p14:creationId xmlns:p14="http://schemas.microsoft.com/office/powerpoint/2010/main" val="124039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38020-7E05-3E3E-9DC3-C8F7B2F06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40759-F89D-D927-9F51-B70D8988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Fikseret eller dynamisk mindset?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8E63314-68DA-889B-62A8-ECFA897714F0}"/>
              </a:ext>
            </a:extLst>
          </p:cNvPr>
          <p:cNvSpPr txBox="1"/>
          <p:nvPr/>
        </p:nvSpPr>
        <p:spPr>
          <a:xfrm>
            <a:off x="10956490" y="6274285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Kasper</a:t>
            </a:r>
          </a:p>
        </p:txBody>
      </p:sp>
      <p:pic>
        <p:nvPicPr>
          <p:cNvPr id="3074" name="Picture 2" descr="innovate28 - Search / X">
            <a:extLst>
              <a:ext uri="{FF2B5EF4-FFF2-40B4-BE49-F238E27FC236}">
                <a16:creationId xmlns:a16="http://schemas.microsoft.com/office/drawing/2014/main" id="{FA5E673C-6BEE-B2C7-160E-22C95E5106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325563"/>
            <a:ext cx="8610600" cy="480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160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6A3EF-596E-07FA-FEC8-9886FCF90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DAA55-931E-6693-D6D6-178B38D9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Fikseret eller dynamisk mindset?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1FA0C7C-496E-F6AB-ADB8-08A6CE8BC42C}"/>
              </a:ext>
            </a:extLst>
          </p:cNvPr>
          <p:cNvSpPr txBox="1"/>
          <p:nvPr/>
        </p:nvSpPr>
        <p:spPr>
          <a:xfrm>
            <a:off x="10956490" y="6274285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Yaalavan</a:t>
            </a:r>
            <a:endParaRPr lang="da-DK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ladsholder til indhold 5" descr="Et billede, der indeholder illustration/afbildning, Animeret tegnefilm, dreng, clipart&#10;&#10;Automatisk genereret beskrivelse">
            <a:extLst>
              <a:ext uri="{FF2B5EF4-FFF2-40B4-BE49-F238E27FC236}">
                <a16:creationId xmlns:a16="http://schemas.microsoft.com/office/drawing/2014/main" id="{93B89F85-AF9E-FDBC-05E8-932FEA6A5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02490"/>
            <a:ext cx="6705600" cy="5362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322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CCDAE-8FE1-32C5-DF57-3D162C1E6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A4AFB-C566-60C0-37A8-3744EA6F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Fikseret eller dynamisk mindset?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6FB4558-9EDD-4077-5098-FAF82230F405}"/>
              </a:ext>
            </a:extLst>
          </p:cNvPr>
          <p:cNvSpPr txBox="1"/>
          <p:nvPr/>
        </p:nvSpPr>
        <p:spPr>
          <a:xfrm>
            <a:off x="10956490" y="6274285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Omar</a:t>
            </a:r>
          </a:p>
        </p:txBody>
      </p:sp>
      <p:pic>
        <p:nvPicPr>
          <p:cNvPr id="8" name="Pladsholder til indhold 7" descr="Et billede, der indeholder Ansigt, tekst, menneske, skærmbillede&#10;&#10;Automatisk genereret beskrivelse">
            <a:extLst>
              <a:ext uri="{FF2B5EF4-FFF2-40B4-BE49-F238E27FC236}">
                <a16:creationId xmlns:a16="http://schemas.microsoft.com/office/drawing/2014/main" id="{279334D9-E370-08F7-3975-DA771DED1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2785"/>
            <a:ext cx="7162800" cy="5580832"/>
          </a:xfrm>
        </p:spPr>
      </p:pic>
    </p:spTree>
    <p:extLst>
      <p:ext uri="{BB962C8B-B14F-4D97-AF65-F5344CB8AC3E}">
        <p14:creationId xmlns:p14="http://schemas.microsoft.com/office/powerpoint/2010/main" val="3439841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5BA44-A80E-7111-4AB0-34B50F8B2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5D99F-2AE4-D56D-0462-F54C500B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Fikseret eller dynamisk mindset?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B370F34-F12D-01D2-4E29-64FFC6BB7D09}"/>
              </a:ext>
            </a:extLst>
          </p:cNvPr>
          <p:cNvSpPr txBox="1"/>
          <p:nvPr/>
        </p:nvSpPr>
        <p:spPr>
          <a:xfrm>
            <a:off x="9864290" y="6363185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Tilde, Emma, Josefine</a:t>
            </a:r>
          </a:p>
        </p:txBody>
      </p:sp>
      <p:pic>
        <p:nvPicPr>
          <p:cNvPr id="7" name="Pladsholder til indhold 6" descr="Et billede, der indeholder tekst, illustration/afbildning&#10;&#10;Automatisk genereret beskrivelse">
            <a:extLst>
              <a:ext uri="{FF2B5EF4-FFF2-40B4-BE49-F238E27FC236}">
                <a16:creationId xmlns:a16="http://schemas.microsoft.com/office/drawing/2014/main" id="{6901FF32-183B-42C5-233F-55C2A1E1A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33" y="1143000"/>
            <a:ext cx="10132930" cy="5008563"/>
          </a:xfrm>
        </p:spPr>
      </p:pic>
    </p:spTree>
    <p:extLst>
      <p:ext uri="{BB962C8B-B14F-4D97-AF65-F5344CB8AC3E}">
        <p14:creationId xmlns:p14="http://schemas.microsoft.com/office/powerpoint/2010/main" val="418566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F1B8F-1058-4A28-91FA-776D5977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04" y="178904"/>
            <a:ext cx="8851392" cy="9469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Vi starter med et </a:t>
            </a:r>
            <a:r>
              <a:rPr lang="en-US" sz="5400" dirty="0" err="1"/>
              <a:t>lille</a:t>
            </a:r>
            <a:r>
              <a:rPr lang="en-US" sz="5400" dirty="0"/>
              <a:t> </a:t>
            </a:r>
            <a:r>
              <a:rPr lang="en-US" sz="5400" dirty="0" err="1"/>
              <a:t>filmklip</a:t>
            </a:r>
            <a:r>
              <a:rPr lang="en-US" sz="5400" dirty="0"/>
              <a:t>…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nlinemedier 4" descr="Little kid trying to jump on stool|720p full hd (720×1280)|kp official YouTuber">
            <a:hlinkClick r:id="" action="ppaction://media"/>
            <a:extLst>
              <a:ext uri="{FF2B5EF4-FFF2-40B4-BE49-F238E27FC236}">
                <a16:creationId xmlns:a16="http://schemas.microsoft.com/office/drawing/2014/main" id="{60DB3B8D-A4E8-EDEB-DC9B-189D5FB608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0801" y="1125856"/>
            <a:ext cx="9310397" cy="526037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9CB3F3C-5A42-EEB3-603B-69B4EA4B68D5}"/>
              </a:ext>
            </a:extLst>
          </p:cNvPr>
          <p:cNvSpPr txBox="1"/>
          <p:nvPr/>
        </p:nvSpPr>
        <p:spPr>
          <a:xfrm>
            <a:off x="2789084" y="6483615"/>
            <a:ext cx="6097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200" dirty="0" err="1"/>
              <a:t>https</a:t>
            </a:r>
            <a:r>
              <a:rPr lang="da-DK" sz="1200" dirty="0"/>
              <a:t>://</a:t>
            </a:r>
            <a:r>
              <a:rPr lang="da-DK" sz="1200" dirty="0" err="1"/>
              <a:t>youtu.be</a:t>
            </a:r>
            <a:r>
              <a:rPr lang="da-DK" sz="1200" dirty="0"/>
              <a:t>/</a:t>
            </a:r>
            <a:r>
              <a:rPr lang="da-DK" sz="1200" dirty="0" err="1"/>
              <a:t>vnqcVsLgdsU?si</a:t>
            </a:r>
            <a:r>
              <a:rPr lang="da-DK" sz="1200" dirty="0"/>
              <a:t>=ABMEx89lcJyeovM8</a:t>
            </a:r>
          </a:p>
        </p:txBody>
      </p:sp>
    </p:spTree>
    <p:extLst>
      <p:ext uri="{BB962C8B-B14F-4D97-AF65-F5344CB8AC3E}">
        <p14:creationId xmlns:p14="http://schemas.microsoft.com/office/powerpoint/2010/main" val="14689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A1D72-7BDB-2281-04DC-F70D8E681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E30DB-8E98-FBAA-8158-CC69D6A8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Fikseret eller dynamisk mindset?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CAE4579-0947-EAFE-23F0-4C97F4416634}"/>
              </a:ext>
            </a:extLst>
          </p:cNvPr>
          <p:cNvSpPr txBox="1"/>
          <p:nvPr/>
        </p:nvSpPr>
        <p:spPr>
          <a:xfrm>
            <a:off x="10892990" y="6363185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Benjamin</a:t>
            </a:r>
          </a:p>
        </p:txBody>
      </p:sp>
      <p:pic>
        <p:nvPicPr>
          <p:cNvPr id="8" name="Pladsholder til indhold 7" descr="Et billede, der indeholder Ansigt, dreng, tøj, tekst&#10;&#10;Automatisk genereret beskrivelse">
            <a:extLst>
              <a:ext uri="{FF2B5EF4-FFF2-40B4-BE49-F238E27FC236}">
                <a16:creationId xmlns:a16="http://schemas.microsoft.com/office/drawing/2014/main" id="{155DEA40-C510-9BF1-709E-94D5A69E2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1176611"/>
            <a:ext cx="3771900" cy="5555906"/>
          </a:xfrm>
        </p:spPr>
      </p:pic>
    </p:spTree>
    <p:extLst>
      <p:ext uri="{BB962C8B-B14F-4D97-AF65-F5344CB8AC3E}">
        <p14:creationId xmlns:p14="http://schemas.microsoft.com/office/powerpoint/2010/main" val="3286126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66AE1-DA96-BDFB-2815-F6569B551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15AF7-586B-54FA-FE0B-818A50F4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Fikseret eller dynamisk mindset?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AF14579-2493-C96D-5BB7-764B5C9E0676}"/>
              </a:ext>
            </a:extLst>
          </p:cNvPr>
          <p:cNvSpPr txBox="1"/>
          <p:nvPr/>
        </p:nvSpPr>
        <p:spPr>
          <a:xfrm>
            <a:off x="10245290" y="6374061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Milan, Sofie, Milja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AA9BA5FC-04FD-6F95-E298-DD2675DC8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50" y="1134876"/>
            <a:ext cx="6718300" cy="5423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592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95437-1A8F-6A65-3B24-20619D9F3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30787-5378-4C4B-4344-1BD7381E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Fikseret eller dynamisk mindset?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15795B5-5104-CF68-6DE6-9C0E9BE9F90C}"/>
              </a:ext>
            </a:extLst>
          </p:cNvPr>
          <p:cNvSpPr txBox="1"/>
          <p:nvPr/>
        </p:nvSpPr>
        <p:spPr>
          <a:xfrm>
            <a:off x="11261290" y="6374061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Silje</a:t>
            </a:r>
          </a:p>
        </p:txBody>
      </p:sp>
      <p:pic>
        <p:nvPicPr>
          <p:cNvPr id="7" name="Pladsholder til indhold 6" descr="Et billede, der indeholder tekst, Ansigt, skærmbillede, smil&#10;&#10;Automatisk genereret beskrivelse">
            <a:extLst>
              <a:ext uri="{FF2B5EF4-FFF2-40B4-BE49-F238E27FC236}">
                <a16:creationId xmlns:a16="http://schemas.microsoft.com/office/drawing/2014/main" id="{F5BE588F-3E3E-F0F2-7612-DACCDD58A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4" b="13261"/>
          <a:stretch/>
        </p:blipFill>
        <p:spPr>
          <a:xfrm>
            <a:off x="2203450" y="1099831"/>
            <a:ext cx="7785100" cy="551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902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17D85-8576-E599-A81E-F38DA8B02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1E15B-A1C3-A063-95E9-68BD678B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/>
          <a:lstStyle/>
          <a:p>
            <a:pPr algn="ctr"/>
            <a:r>
              <a:rPr lang="da-DK" dirty="0"/>
              <a:t>Fikseret eller dynamisk mindset?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5BFA1EA-7826-423A-4857-8897976BEF4F}"/>
              </a:ext>
            </a:extLst>
          </p:cNvPr>
          <p:cNvSpPr txBox="1"/>
          <p:nvPr/>
        </p:nvSpPr>
        <p:spPr>
          <a:xfrm>
            <a:off x="11261290" y="6374061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Niclas</a:t>
            </a:r>
          </a:p>
        </p:txBody>
      </p:sp>
      <p:pic>
        <p:nvPicPr>
          <p:cNvPr id="8" name="Pladsholder til indhold 7" descr="Et billede, der indeholder tekst, udendørs, vej/gade, sky&#10;&#10;Automatisk genereret beskrivelse">
            <a:extLst>
              <a:ext uri="{FF2B5EF4-FFF2-40B4-BE49-F238E27FC236}">
                <a16:creationId xmlns:a16="http://schemas.microsoft.com/office/drawing/2014/main" id="{F91A1C05-5701-57D5-BF85-DE713402F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1114442"/>
            <a:ext cx="5816600" cy="5539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10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i="1" dirty="0"/>
              <a:t>Growth vs. fixed mindset</a:t>
            </a:r>
            <a:br>
              <a:rPr lang="en-US" sz="4100" dirty="0"/>
            </a:br>
            <a:r>
              <a:rPr lang="en-US" sz="4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4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Dynamisk</a:t>
            </a:r>
            <a:r>
              <a:rPr lang="en-US" sz="4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vs. </a:t>
            </a:r>
            <a:r>
              <a:rPr lang="en-US" sz="4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fikseret</a:t>
            </a:r>
            <a:r>
              <a:rPr lang="en-US" sz="4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4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tankesæt</a:t>
            </a:r>
            <a:r>
              <a:rPr lang="en-US" sz="4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81666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a-DK" sz="2000" dirty="0"/>
              <a:t>Carol </a:t>
            </a:r>
            <a:r>
              <a:rPr lang="da-DK" sz="2000" dirty="0" err="1"/>
              <a:t>Dweck</a:t>
            </a:r>
            <a:r>
              <a:rPr lang="da-DK" sz="2000" dirty="0"/>
              <a:t> – professor i psykologi på Stanford University </a:t>
            </a:r>
          </a:p>
          <a:p>
            <a:r>
              <a:rPr lang="da-DK" sz="2000" dirty="0"/>
              <a:t>Har arbejdet med at udvikle og underbygge mindset-teorien </a:t>
            </a:r>
          </a:p>
          <a:p>
            <a:r>
              <a:rPr lang="da-DK" sz="2000" dirty="0"/>
              <a:t>Overordnet to måder at beskrive ens evner og intelligens på:</a:t>
            </a:r>
          </a:p>
          <a:p>
            <a:pPr lvl="1"/>
            <a:r>
              <a:rPr lang="da-DK" sz="1200" dirty="0"/>
              <a:t>I et </a:t>
            </a:r>
            <a:r>
              <a:rPr lang="da-DK" sz="1200" i="1" dirty="0" err="1"/>
              <a:t>fixed</a:t>
            </a:r>
            <a:r>
              <a:rPr lang="da-DK" sz="1200" i="1" dirty="0"/>
              <a:t> mindset</a:t>
            </a:r>
            <a:r>
              <a:rPr lang="da-DK" sz="1200" dirty="0"/>
              <a:t> mener man, at ens evner og intelligens er givet én gang for alle — man er “klog” eller “ikke klog”, og det ændrer sig ikke.</a:t>
            </a:r>
          </a:p>
          <a:p>
            <a:pPr lvl="1"/>
            <a:r>
              <a:rPr lang="da-DK" sz="1200" dirty="0"/>
              <a:t>I et </a:t>
            </a:r>
            <a:r>
              <a:rPr lang="da-DK" sz="1200" i="1" dirty="0" err="1"/>
              <a:t>growth</a:t>
            </a:r>
            <a:r>
              <a:rPr lang="da-DK" sz="1200" i="1" dirty="0"/>
              <a:t> mindset</a:t>
            </a:r>
            <a:r>
              <a:rPr lang="da-DK" sz="1200" dirty="0"/>
              <a:t> tror man, at evner kan udvikles gennem indsats, læring, gode strategier og feedback. Selv intelligens kan vokse med den rette tilgang.</a:t>
            </a:r>
          </a:p>
          <a:p>
            <a:r>
              <a:rPr lang="da-DK" sz="2000" b="1" dirty="0"/>
              <a:t>Not </a:t>
            </a:r>
            <a:r>
              <a:rPr lang="da-DK" sz="2000" b="1" dirty="0" err="1"/>
              <a:t>yet</a:t>
            </a:r>
            <a:r>
              <a:rPr lang="da-DK" sz="2000" b="1" dirty="0"/>
              <a:t> </a:t>
            </a:r>
            <a:r>
              <a:rPr lang="da-DK" sz="2000" dirty="0"/>
              <a:t>– fokus på proces frem for evne.</a:t>
            </a:r>
          </a:p>
          <a:p>
            <a:r>
              <a:rPr lang="da-DK" sz="2000" dirty="0"/>
              <a:t>Vi kan alle have </a:t>
            </a:r>
            <a:r>
              <a:rPr lang="da-DK" sz="2000" i="1" dirty="0" err="1"/>
              <a:t>growth</a:t>
            </a:r>
            <a:r>
              <a:rPr lang="da-DK" sz="2000" i="1" dirty="0"/>
              <a:t> mindset </a:t>
            </a:r>
            <a:r>
              <a:rPr lang="da-DK" sz="2000" dirty="0"/>
              <a:t>på ét område (fx sport, IT), men </a:t>
            </a:r>
            <a:r>
              <a:rPr lang="da-DK" sz="2000" i="1" dirty="0" err="1"/>
              <a:t>fixed</a:t>
            </a:r>
            <a:r>
              <a:rPr lang="da-DK" sz="2000" i="1" dirty="0"/>
              <a:t> mindset</a:t>
            </a:r>
            <a:r>
              <a:rPr lang="da-DK" sz="2000" dirty="0"/>
              <a:t> på et andet (fx matematik eller sociale musik). Det er altså ikke enten/eller, men noget vi kan blive bevidste om – og træne.</a:t>
            </a:r>
          </a:p>
        </p:txBody>
      </p:sp>
      <p:pic>
        <p:nvPicPr>
          <p:cNvPr id="5" name="Pladsholder til indhold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F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9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Fikseret vs. dynamisk </a:t>
            </a:r>
            <a:r>
              <a:rPr lang="da-DK" dirty="0" err="1"/>
              <a:t>mindset</a:t>
            </a:r>
            <a:endParaRPr lang="da-DK" dirty="0"/>
          </a:p>
        </p:txBody>
      </p:sp>
      <p:pic>
        <p:nvPicPr>
          <p:cNvPr id="4" name="Pladsholder til indhold 3" descr="Billedresultat for fikseret dynamisk mindse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r="2687"/>
          <a:stretch/>
        </p:blipFill>
        <p:spPr bwMode="auto">
          <a:xfrm>
            <a:off x="3095740" y="1508344"/>
            <a:ext cx="6211170" cy="40064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2D0A0C3-AAE8-C006-A535-76ED594DC5DB}"/>
              </a:ext>
            </a:extLst>
          </p:cNvPr>
          <p:cNvSpPr txBox="1"/>
          <p:nvPr/>
        </p:nvSpPr>
        <p:spPr>
          <a:xfrm>
            <a:off x="139921" y="1508344"/>
            <a:ext cx="2774731" cy="4287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a-DK" sz="1600" b="1" dirty="0" err="1"/>
              <a:t>Fixed</a:t>
            </a:r>
            <a:r>
              <a:rPr lang="da-DK" sz="1600" b="1" dirty="0"/>
              <a:t> mindset (fastlåst)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Evner ses som medfødte og konstante.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Talent: noget man enten har eller ikke har.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Undgår fejl og situationer, hvor man kan “se dum ud”.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Kritisk feedback tolkes som tegn på manglende evner.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Det vigtigste er at se klog/dygtig ud her og nu.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Fejl og modstand opleves som en trussel.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Andres succes ses som egen fiasko.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465C431-213E-CC52-B5DA-EF37A216C68E}"/>
              </a:ext>
            </a:extLst>
          </p:cNvPr>
          <p:cNvSpPr txBox="1"/>
          <p:nvPr/>
        </p:nvSpPr>
        <p:spPr>
          <a:xfrm>
            <a:off x="9277348" y="1508344"/>
            <a:ext cx="2914652" cy="400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a-DK" sz="1600" b="1" dirty="0"/>
              <a:t>Growth mindset (udviklende)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Evner kan udvikles og forbedres over tid.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Indsats, læring og træning er afgørende.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Søger nye udfordringer, også selvom de indebærer fejl.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Fejl og feedback ses som muligheder for læring.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Det vigtigste er læringsprocessen over tid.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Andres succes giver inspiration og samarbejdslyst.</a:t>
            </a:r>
          </a:p>
        </p:txBody>
      </p:sp>
    </p:spTree>
    <p:extLst>
      <p:ext uri="{BB962C8B-B14F-4D97-AF65-F5344CB8AC3E}">
        <p14:creationId xmlns:p14="http://schemas.microsoft.com/office/powerpoint/2010/main" val="325133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er 4" descr="Growth Mindset vs. Fixed Mindset">
            <a:hlinkClick r:id="" action="ppaction://media"/>
            <a:extLst>
              <a:ext uri="{FF2B5EF4-FFF2-40B4-BE49-F238E27FC236}">
                <a16:creationId xmlns:a16="http://schemas.microsoft.com/office/drawing/2014/main" id="{6D67741D-E982-BA12-D6BE-69688D96B212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2" y="643466"/>
            <a:ext cx="9860295" cy="557106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170801D-8767-6A4C-8B71-B82DB7EF0F57}"/>
              </a:ext>
            </a:extLst>
          </p:cNvPr>
          <p:cNvSpPr txBox="1"/>
          <p:nvPr/>
        </p:nvSpPr>
        <p:spPr>
          <a:xfrm>
            <a:off x="3047081" y="6386895"/>
            <a:ext cx="6097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200" dirty="0" err="1"/>
              <a:t>https</a:t>
            </a:r>
            <a:r>
              <a:rPr lang="da-DK" sz="1200" dirty="0"/>
              <a:t>://</a:t>
            </a:r>
            <a:r>
              <a:rPr lang="da-DK" sz="1200" dirty="0" err="1"/>
              <a:t>www.youtube.com</a:t>
            </a:r>
            <a:r>
              <a:rPr lang="da-DK" sz="1200" dirty="0"/>
              <a:t>/</a:t>
            </a:r>
            <a:r>
              <a:rPr lang="da-DK" sz="1200" dirty="0" err="1"/>
              <a:t>watch?v</a:t>
            </a:r>
            <a:r>
              <a:rPr lang="da-DK" sz="1200" dirty="0"/>
              <a:t>=</a:t>
            </a:r>
            <a:r>
              <a:rPr lang="da-DK" sz="1200" dirty="0" err="1"/>
              <a:t>KUWn_TJTrnU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75780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er 4" descr="The power of yet | Carol S Dweck | TEDxNorrköping">
            <a:hlinkClick r:id="" action="ppaction://media"/>
            <a:extLst>
              <a:ext uri="{FF2B5EF4-FFF2-40B4-BE49-F238E27FC236}">
                <a16:creationId xmlns:a16="http://schemas.microsoft.com/office/drawing/2014/main" id="{B6A0ABC4-8A12-1E1F-3080-95BCB6135C44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2" y="643466"/>
            <a:ext cx="9860295" cy="557106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E29408D-6C5F-CFB5-BBD5-BF123BC97DA7}"/>
              </a:ext>
            </a:extLst>
          </p:cNvPr>
          <p:cNvSpPr txBox="1"/>
          <p:nvPr/>
        </p:nvSpPr>
        <p:spPr>
          <a:xfrm>
            <a:off x="3047081" y="6408930"/>
            <a:ext cx="6097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200" dirty="0" err="1"/>
              <a:t>https</a:t>
            </a:r>
            <a:r>
              <a:rPr lang="da-DK" sz="1200" dirty="0"/>
              <a:t>://</a:t>
            </a:r>
            <a:r>
              <a:rPr lang="da-DK" sz="1200" dirty="0" err="1"/>
              <a:t>www.youtube.com</a:t>
            </a:r>
            <a:r>
              <a:rPr lang="da-DK" sz="1200" dirty="0"/>
              <a:t>/</a:t>
            </a:r>
            <a:r>
              <a:rPr lang="da-DK" sz="1200" dirty="0" err="1"/>
              <a:t>watch?v</a:t>
            </a:r>
            <a:r>
              <a:rPr lang="da-DK" sz="1200" dirty="0"/>
              <a:t>=J-swZaKN2Ic</a:t>
            </a:r>
          </a:p>
        </p:txBody>
      </p:sp>
    </p:spTree>
    <p:extLst>
      <p:ext uri="{BB962C8B-B14F-4D97-AF65-F5344CB8AC3E}">
        <p14:creationId xmlns:p14="http://schemas.microsoft.com/office/powerpoint/2010/main" val="40709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744408-EDF0-A104-722E-C34C53606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C512E-5F6E-EBF7-614B-0CEE3753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4" y="-91675"/>
            <a:ext cx="5765409" cy="1708246"/>
          </a:xfrm>
        </p:spPr>
        <p:txBody>
          <a:bodyPr anchor="ctr">
            <a:normAutofit/>
          </a:bodyPr>
          <a:lstStyle/>
          <a:p>
            <a:r>
              <a:rPr lang="da-DK" sz="3200" dirty="0"/>
              <a:t>Læs s. 46-47 i </a:t>
            </a:r>
            <a:br>
              <a:rPr lang="da-DK" sz="3200" dirty="0"/>
            </a:br>
            <a:r>
              <a:rPr lang="da-DK" sz="3200" b="1" i="1" dirty="0"/>
              <a:t>Nøglen til læring</a:t>
            </a:r>
            <a:r>
              <a:rPr lang="da-DK" sz="3200" i="1" dirty="0"/>
              <a:t> (Nottingham)</a:t>
            </a:r>
            <a:endParaRPr lang="da-DK" sz="32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A507F4-3591-97AA-8D11-22AB1F8FE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1046602"/>
            <a:ext cx="5854262" cy="5553895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1800" dirty="0"/>
              <a:t>Hvad var </a:t>
            </a:r>
            <a:r>
              <a:rPr lang="da-DK" sz="1800" i="1" dirty="0"/>
              <a:t>formålet</a:t>
            </a:r>
            <a:r>
              <a:rPr lang="da-DK" sz="1800" dirty="0"/>
              <a:t> med eksperimentet - hvad ville hun undersøge?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Hvordan </a:t>
            </a:r>
            <a:r>
              <a:rPr lang="da-DK" sz="1800" i="1" dirty="0"/>
              <a:t>udførtes</a:t>
            </a:r>
            <a:r>
              <a:rPr lang="da-DK" sz="1800" dirty="0"/>
              <a:t> eksperimentet? Hvem var </a:t>
            </a:r>
            <a:r>
              <a:rPr lang="da-DK" sz="1800" i="1" dirty="0"/>
              <a:t>forsøgspersonerne</a:t>
            </a:r>
            <a:r>
              <a:rPr lang="da-DK" sz="1800" dirty="0"/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Hvad var </a:t>
            </a:r>
            <a:r>
              <a:rPr lang="da-DK" sz="1800" i="1" dirty="0"/>
              <a:t>resultatet</a:t>
            </a:r>
            <a:r>
              <a:rPr lang="da-DK" sz="1800" dirty="0"/>
              <a:t> af eksperimentet? (figuren s. 47)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Hvad var </a:t>
            </a:r>
            <a:r>
              <a:rPr lang="da-DK" sz="1800" i="1" dirty="0"/>
              <a:t>konklusionen</a:t>
            </a:r>
            <a:r>
              <a:rPr lang="da-DK" sz="18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800" dirty="0"/>
              <a:t>Hvad kan resultatet bruges til? </a:t>
            </a:r>
          </a:p>
          <a:p>
            <a:pPr marL="0" lvl="0" indent="0">
              <a:buNone/>
            </a:pPr>
            <a:r>
              <a:rPr lang="da-DK" sz="1800" i="1" dirty="0"/>
              <a:t>Kritisk vurdering: Ved eksperimenter kan det være relevant at vurdere, om forholdene under eksperimentet svarer til forhold i virkeligheden, så resultatet kan overføres til virkeligheden (det man kalder </a:t>
            </a:r>
            <a:r>
              <a:rPr lang="da-DK" sz="1800" b="1" i="1" dirty="0"/>
              <a:t>økologisk validitet</a:t>
            </a:r>
            <a:r>
              <a:rPr lang="da-DK" sz="1800" i="1" dirty="0"/>
              <a:t>). Man bør også overveje, om resultatet kan overføres til andre mennesker  - dvs. om forsøgspersonerne er udvalgt, så de repræsenterer en større gruppe. </a:t>
            </a: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F84E3E1-76F5-7E0D-AD0C-8CFE8E34C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Billede 4" descr="Et billede, der indeholder linje/række, tekst, diagram, Parallel&#10;&#10;Automatisk genereret beskrivelse">
            <a:extLst>
              <a:ext uri="{FF2B5EF4-FFF2-40B4-BE49-F238E27FC236}">
                <a16:creationId xmlns:a16="http://schemas.microsoft.com/office/drawing/2014/main" id="{6B7BD276-9422-C755-B8C7-A186C8C00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58" y="1124051"/>
            <a:ext cx="4872711" cy="3512716"/>
          </a:xfrm>
          <a:prstGeom prst="rect">
            <a:avLst/>
          </a:prstGeom>
        </p:spPr>
      </p:pic>
      <p:pic>
        <p:nvPicPr>
          <p:cNvPr id="7" name="Billede 6" descr="Et billede, der indeholder tekst, Font/skrifttype, hvid&#10;&#10;Automatisk genereret beskrivelse">
            <a:extLst>
              <a:ext uri="{FF2B5EF4-FFF2-40B4-BE49-F238E27FC236}">
                <a16:creationId xmlns:a16="http://schemas.microsoft.com/office/drawing/2014/main" id="{51922B0D-8E00-A20C-87D3-7F168A4B9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75" y="4956726"/>
            <a:ext cx="3642054" cy="91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5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1994" y="-91675"/>
            <a:ext cx="5765409" cy="1708246"/>
          </a:xfrm>
        </p:spPr>
        <p:txBody>
          <a:bodyPr anchor="ctr">
            <a:normAutofit/>
          </a:bodyPr>
          <a:lstStyle/>
          <a:p>
            <a:r>
              <a:rPr lang="da-DK" sz="3200" dirty="0"/>
              <a:t>Læs s. 41-45 i </a:t>
            </a:r>
            <a:br>
              <a:rPr lang="da-DK" sz="3200" dirty="0"/>
            </a:br>
            <a:r>
              <a:rPr lang="da-DK" sz="3200" b="1" i="1" dirty="0"/>
              <a:t>Nøglen til læring</a:t>
            </a:r>
            <a:r>
              <a:rPr lang="da-DK" sz="3200" i="1" dirty="0"/>
              <a:t> (Nottingham)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6331" y="1744717"/>
            <a:ext cx="5854262" cy="4855780"/>
          </a:xfrm>
        </p:spPr>
        <p:txBody>
          <a:bodyPr anchor="ctr"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a-DK" sz="1700" dirty="0"/>
              <a:t>Hvad er forskellen på at sige: ”Dygtig dreng!” og ”Godt gjort!”?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1700" dirty="0"/>
              <a:t>Hvad er forskellen på at have et fikseret og et dynamisk mindset?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1700" dirty="0"/>
              <a:t>Hvordan kan det vise sig, at man har et dynamisk eller fikseret mindset?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1700" dirty="0"/>
              <a:t>Forklar, hvorfor mennesker med fikseret mindset gerne forsøger at undgå udfordringer.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1700" dirty="0"/>
              <a:t>Hvad er forskellen på intelligens-ros og proces-ros?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1700" dirty="0"/>
              <a:t>Hvilken type ros fremmer henholdsvis et fikseret og et dynamisk mindset?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sz="1800" dirty="0"/>
              <a:t>Lav en lille tegneserie, et meme eller illustration, der illustrerer et dynamisk og/eller et fikseret mindset. </a:t>
            </a:r>
            <a:br>
              <a:rPr lang="da-DK" sz="1800" dirty="0"/>
            </a:br>
            <a:r>
              <a:rPr lang="da-DK" sz="1800" dirty="0"/>
              <a:t>I skal bruge nogle af de overbevisninger, prioriteter, reaktioner eller mottoer, der knytter sig til mindsettet (se fx s. 44-45). Bagefter skal vi gætte, om jeres eksempel viser et dynamisk eller fikseret mindset!</a:t>
            </a:r>
          </a:p>
          <a:p>
            <a:pPr marL="0" lvl="0" indent="0">
              <a:buNone/>
            </a:pPr>
            <a:endParaRPr lang="da-DK" sz="1700" dirty="0"/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Nøglen til læring">
            <a:extLst>
              <a:ext uri="{FF2B5EF4-FFF2-40B4-BE49-F238E27FC236}">
                <a16:creationId xmlns:a16="http://schemas.microsoft.com/office/drawing/2014/main" id="{92225ABF-C06A-1292-E8C0-606BDAB08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878" y="762448"/>
            <a:ext cx="3758045" cy="53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70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A3F32-7B53-3BC8-93EF-5BA03929A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A08E6-1C18-2FB7-5BE0-0487DD5F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4" y="-91675"/>
            <a:ext cx="5765409" cy="1708246"/>
          </a:xfrm>
        </p:spPr>
        <p:txBody>
          <a:bodyPr anchor="ctr">
            <a:normAutofit/>
          </a:bodyPr>
          <a:lstStyle/>
          <a:p>
            <a:r>
              <a:rPr lang="da-DK" sz="3200" dirty="0"/>
              <a:t>Læs s. 41-45 i </a:t>
            </a:r>
            <a:br>
              <a:rPr lang="da-DK" sz="3200" dirty="0"/>
            </a:br>
            <a:r>
              <a:rPr lang="da-DK" sz="3200" b="1" i="1" dirty="0"/>
              <a:t>Nøglen til læring</a:t>
            </a:r>
            <a:r>
              <a:rPr lang="da-DK" sz="3200" i="1" dirty="0"/>
              <a:t> (Nottingham)</a:t>
            </a:r>
            <a:endParaRPr lang="da-DK" sz="32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0F399B-1DD3-2058-0D2A-B2942CF7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1744717"/>
            <a:ext cx="5854262" cy="4855780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a-DK" sz="1700" dirty="0"/>
              <a:t>Hvad er forskellen på at sige: ”Dygtig dreng!” og ”Godt gjort!”?</a:t>
            </a:r>
            <a:br>
              <a:rPr lang="da-DK" sz="1700" dirty="0"/>
            </a:br>
            <a:endParaRPr lang="da-DK" sz="1700" dirty="0"/>
          </a:p>
          <a:p>
            <a:pPr marL="0" indent="0">
              <a:buNone/>
            </a:pPr>
            <a:r>
              <a:rPr lang="da-DK" sz="1700" dirty="0"/>
              <a:t>”Dygtig dreng!” roser </a:t>
            </a:r>
            <a:r>
              <a:rPr lang="da-DK" sz="1700" b="1" dirty="0"/>
              <a:t>personen</a:t>
            </a:r>
            <a:r>
              <a:rPr lang="da-DK" sz="1700" dirty="0"/>
              <a:t> (evnen, identiteten). → Kan give fikseret mindset.</a:t>
            </a:r>
          </a:p>
          <a:p>
            <a:pPr marL="0" indent="0">
              <a:buNone/>
            </a:pPr>
            <a:r>
              <a:rPr lang="da-DK" sz="1700" dirty="0"/>
              <a:t>”Godt gjort!” roser </a:t>
            </a:r>
            <a:r>
              <a:rPr lang="da-DK" sz="1700" b="1" dirty="0"/>
              <a:t>handlingen</a:t>
            </a:r>
            <a:r>
              <a:rPr lang="da-DK" sz="1700" dirty="0"/>
              <a:t>/indsatsen. → Fremmer dynamisk mindset.</a:t>
            </a:r>
          </a:p>
          <a:p>
            <a:pPr marL="0" lvl="0" indent="0">
              <a:buNone/>
            </a:pPr>
            <a:endParaRPr lang="da-DK" sz="1700" dirty="0"/>
          </a:p>
          <a:p>
            <a:pPr marL="342900" lvl="0" indent="-342900">
              <a:buAutoNum type="arabicPeriod" startAt="2"/>
            </a:pPr>
            <a:r>
              <a:rPr lang="da-DK" sz="1700" dirty="0"/>
              <a:t>Hvad er forskellen på at have et fikseret og et dynamisk mindset?</a:t>
            </a:r>
            <a:br>
              <a:rPr lang="da-DK" sz="1700" dirty="0"/>
            </a:br>
            <a:endParaRPr lang="da-DK" sz="1700" dirty="0"/>
          </a:p>
          <a:p>
            <a:pPr marL="0" indent="0">
              <a:buNone/>
            </a:pPr>
            <a:r>
              <a:rPr lang="da-DK" sz="1700" b="1" dirty="0"/>
              <a:t>Fikseret mindset</a:t>
            </a:r>
            <a:r>
              <a:rPr lang="da-DK" sz="1700" dirty="0"/>
              <a:t>: Troen på, at evner og intelligens er medfødte og uforanderlige.</a:t>
            </a:r>
          </a:p>
          <a:p>
            <a:pPr marL="0" indent="0">
              <a:buNone/>
            </a:pPr>
            <a:r>
              <a:rPr lang="da-DK" sz="1700" b="1" dirty="0"/>
              <a:t>Dynamisk mindset</a:t>
            </a:r>
            <a:r>
              <a:rPr lang="da-DK" sz="1700" dirty="0"/>
              <a:t>: Troen på, at evner kan udvikles gennem indsats, læring og træning.</a:t>
            </a:r>
          </a:p>
          <a:p>
            <a:pPr marL="0" lvl="0" indent="0">
              <a:buNone/>
            </a:pPr>
            <a:endParaRPr lang="da-DK" sz="1700" dirty="0"/>
          </a:p>
        </p:txBody>
      </p:sp>
      <p:pic>
        <p:nvPicPr>
          <p:cNvPr id="2050" name="Picture 2" descr="Nøglen til læring">
            <a:extLst>
              <a:ext uri="{FF2B5EF4-FFF2-40B4-BE49-F238E27FC236}">
                <a16:creationId xmlns:a16="http://schemas.microsoft.com/office/drawing/2014/main" id="{98A1EF8E-491F-895B-F9DA-556AF01BF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878" y="762448"/>
            <a:ext cx="3758045" cy="53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1123</Words>
  <Application>Microsoft Macintosh PowerPoint</Application>
  <PresentationFormat>Widescreen</PresentationFormat>
  <Paragraphs>118</Paragraphs>
  <Slides>23</Slides>
  <Notes>11</Notes>
  <HiddenSlides>0</HiddenSlides>
  <MMClips>3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Office-tema</vt:lpstr>
      <vt:lpstr>Dwecks mindset-teori – lektion 10</vt:lpstr>
      <vt:lpstr>Vi starter med et lille filmklip…</vt:lpstr>
      <vt:lpstr>Growth vs. fixed mindset (Dynamisk vs. fikseret tankesæt)</vt:lpstr>
      <vt:lpstr>Fikseret vs. dynamisk mindset</vt:lpstr>
      <vt:lpstr>PowerPoint-præsentation</vt:lpstr>
      <vt:lpstr>PowerPoint-præsentation</vt:lpstr>
      <vt:lpstr>Læs s. 46-47 i  Nøglen til læring (Nottingham)</vt:lpstr>
      <vt:lpstr>Læs s. 41-45 i  Nøglen til læring (Nottingham)</vt:lpstr>
      <vt:lpstr>Læs s. 41-45 i  Nøglen til læring (Nottingham)</vt:lpstr>
      <vt:lpstr>Læs s. 41-45 i  Nøglen til læring (Nottingham)</vt:lpstr>
      <vt:lpstr>Læs s. 41-45 i  Nøglen til læring (Nottingham)</vt:lpstr>
      <vt:lpstr>Læs s. 41-45 i  Nøglen til læring (Nottingham)</vt:lpstr>
      <vt:lpstr>Fikseret eller dynamisk mindset?</vt:lpstr>
      <vt:lpstr>Fikseret eller dynamisk mindset?</vt:lpstr>
      <vt:lpstr>Fikseret eller dynamisk mindset?</vt:lpstr>
      <vt:lpstr>Fikseret eller dynamisk mindset?</vt:lpstr>
      <vt:lpstr>Fikseret eller dynamisk mindset?</vt:lpstr>
      <vt:lpstr>Fikseret eller dynamisk mindset?</vt:lpstr>
      <vt:lpstr>Fikseret eller dynamisk mindset?</vt:lpstr>
      <vt:lpstr>Fikseret eller dynamisk mindset?</vt:lpstr>
      <vt:lpstr>Fikseret eller dynamisk mindset?</vt:lpstr>
      <vt:lpstr>Fikseret eller dynamisk mindset?</vt:lpstr>
      <vt:lpstr>Fikseret eller dynamisk mindset?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Mindset og motivation</dc:title>
  <dc:creator>Gitte Seligmann Nielsen</dc:creator>
  <cp:lastModifiedBy>Esben Høgh Dahlgaard</cp:lastModifiedBy>
  <cp:revision>15</cp:revision>
  <dcterms:created xsi:type="dcterms:W3CDTF">2020-09-17T09:18:27Z</dcterms:created>
  <dcterms:modified xsi:type="dcterms:W3CDTF">2025-10-04T16:09:01Z</dcterms:modified>
</cp:coreProperties>
</file>