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0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D921705D-93A4-4FC2-B4CA-3EFBFC4B2F28}" type="datetimeFigureOut">
              <a:rPr lang="da-DK" smtClean="0"/>
              <a:t>25-04-2018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241835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D921705D-93A4-4FC2-B4CA-3EFBFC4B2F28}" type="datetimeFigureOut">
              <a:rPr lang="da-DK" smtClean="0"/>
              <a:t>25-04-2018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2806300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D921705D-93A4-4FC2-B4CA-3EFBFC4B2F28}" type="datetimeFigureOut">
              <a:rPr lang="da-DK" smtClean="0"/>
              <a:t>25-04-2018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1289192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D921705D-93A4-4FC2-B4CA-3EFBFC4B2F28}" type="datetimeFigureOut">
              <a:rPr lang="da-DK" smtClean="0"/>
              <a:t>25-04-2018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428647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D921705D-93A4-4FC2-B4CA-3EFBFC4B2F28}" type="datetimeFigureOut">
              <a:rPr lang="da-DK" smtClean="0"/>
              <a:t>25-04-2018</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329734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D921705D-93A4-4FC2-B4CA-3EFBFC4B2F28}" type="datetimeFigureOut">
              <a:rPr lang="da-DK" smtClean="0"/>
              <a:t>25-04-2018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75871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D921705D-93A4-4FC2-B4CA-3EFBFC4B2F28}" type="datetimeFigureOut">
              <a:rPr lang="da-DK" smtClean="0"/>
              <a:t>25-04-2018</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185347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D921705D-93A4-4FC2-B4CA-3EFBFC4B2F28}" type="datetimeFigureOut">
              <a:rPr lang="da-DK" smtClean="0"/>
              <a:t>25-04-2018</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107130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D921705D-93A4-4FC2-B4CA-3EFBFC4B2F28}" type="datetimeFigureOut">
              <a:rPr lang="da-DK" smtClean="0"/>
              <a:t>25-04-2018</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608894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D921705D-93A4-4FC2-B4CA-3EFBFC4B2F28}" type="datetimeFigureOut">
              <a:rPr lang="da-DK" smtClean="0"/>
              <a:t>25-04-2018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1521854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D921705D-93A4-4FC2-B4CA-3EFBFC4B2F28}" type="datetimeFigureOut">
              <a:rPr lang="da-DK" smtClean="0"/>
              <a:t>25-04-2018</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4B4585DB-0A84-41B4-8D67-4EC78AC07A34}" type="slidenum">
              <a:rPr lang="da-DK" smtClean="0"/>
              <a:t>‹nr.›</a:t>
            </a:fld>
            <a:endParaRPr lang="da-DK"/>
          </a:p>
        </p:txBody>
      </p:sp>
    </p:spTree>
    <p:extLst>
      <p:ext uri="{BB962C8B-B14F-4D97-AF65-F5344CB8AC3E}">
        <p14:creationId xmlns:p14="http://schemas.microsoft.com/office/powerpoint/2010/main" val="301196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21705D-93A4-4FC2-B4CA-3EFBFC4B2F28}" type="datetimeFigureOut">
              <a:rPr lang="da-DK" smtClean="0"/>
              <a:t>25-04-2018</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4585DB-0A84-41B4-8D67-4EC78AC07A34}" type="slidenum">
              <a:rPr lang="da-DK" smtClean="0"/>
              <a:t>‹nr.›</a:t>
            </a:fld>
            <a:endParaRPr lang="da-DK"/>
          </a:p>
        </p:txBody>
      </p:sp>
    </p:spTree>
    <p:extLst>
      <p:ext uri="{BB962C8B-B14F-4D97-AF65-F5344CB8AC3E}">
        <p14:creationId xmlns:p14="http://schemas.microsoft.com/office/powerpoint/2010/main" val="3795888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p:txBody>
          <a:bodyPr>
            <a:noAutofit/>
          </a:bodyPr>
          <a:lstStyle/>
          <a:p>
            <a:r>
              <a:rPr lang="da-DK" sz="20000" dirty="0" smtClean="0">
                <a:solidFill>
                  <a:schemeClr val="bg1"/>
                </a:solidFill>
                <a:latin typeface="Old English Text MT" panose="03040902040508030806" pitchFamily="66" charset="0"/>
              </a:rPr>
              <a:t>Etik</a:t>
            </a:r>
            <a:endParaRPr lang="da-DK" sz="20000" dirty="0">
              <a:solidFill>
                <a:schemeClr val="bg1"/>
              </a:solidFill>
              <a:latin typeface="Old English Text MT" panose="03040902040508030806" pitchFamily="66" charset="0"/>
            </a:endParaRPr>
          </a:p>
        </p:txBody>
      </p:sp>
      <p:sp>
        <p:nvSpPr>
          <p:cNvPr id="3" name="Undertitel 2"/>
          <p:cNvSpPr>
            <a:spLocks noGrp="1"/>
          </p:cNvSpPr>
          <p:nvPr>
            <p:ph type="subTitle" idx="1"/>
          </p:nvPr>
        </p:nvSpPr>
        <p:spPr/>
        <p:txBody>
          <a:bodyPr/>
          <a:lstStyle/>
          <a:p>
            <a:endParaRPr lang="da-DK"/>
          </a:p>
        </p:txBody>
      </p:sp>
    </p:spTree>
    <p:extLst>
      <p:ext uri="{BB962C8B-B14F-4D97-AF65-F5344CB8AC3E}">
        <p14:creationId xmlns:p14="http://schemas.microsoft.com/office/powerpoint/2010/main" val="4010267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normAutofit fontScale="85000" lnSpcReduction="20000"/>
          </a:bodyPr>
          <a:lstStyle/>
          <a:p>
            <a:pPr marL="0" indent="0">
              <a:buNone/>
            </a:pPr>
            <a:r>
              <a:rPr lang="da-DK" b="1" dirty="0"/>
              <a:t>Det største bud i loven</a:t>
            </a:r>
          </a:p>
          <a:p>
            <a:pPr marL="0" indent="0">
              <a:buNone/>
            </a:pPr>
            <a:r>
              <a:rPr lang="da-DK" dirty="0"/>
              <a:t>v34  Da farisæerne hørte, at Jesus havde lukket munden på saddukæerne, samledes de, v35  og en af dem, en lovkyndig, spurgte ham for at sætte ham på prøve: v36  »Mester, hvad er det største bud i loven?« v37  Han sagde til ham: » ›Du skal elske Herren din Gud af hele dit hjerte og af hele din sjæl og af hele dit sind.‹ v38  Det er det største og det første bud. v39  Men der er et andet, som står lige med det: ›Du skal elske din næste som dig selv.‹ v40  På de to bud hviler hele loven og profeterne</a:t>
            </a:r>
            <a:r>
              <a:rPr lang="da-DK" dirty="0" smtClean="0"/>
              <a:t>.«</a:t>
            </a:r>
          </a:p>
          <a:p>
            <a:pPr marL="0" indent="0">
              <a:buNone/>
            </a:pPr>
            <a:endParaRPr lang="da-DK" dirty="0" smtClean="0"/>
          </a:p>
          <a:p>
            <a:pPr marL="0" indent="0">
              <a:buNone/>
            </a:pPr>
            <a:r>
              <a:rPr lang="da-DK" dirty="0" smtClean="0"/>
              <a:t>(Matt 5, 34-40)</a:t>
            </a:r>
            <a:endParaRPr lang="da-DK" dirty="0"/>
          </a:p>
          <a:p>
            <a:pPr marL="0" indent="0">
              <a:buNone/>
            </a:pPr>
            <a:endParaRPr lang="da-DK" dirty="0"/>
          </a:p>
        </p:txBody>
      </p:sp>
    </p:spTree>
    <p:extLst>
      <p:ext uri="{BB962C8B-B14F-4D97-AF65-F5344CB8AC3E}">
        <p14:creationId xmlns:p14="http://schemas.microsoft.com/office/powerpoint/2010/main" val="31448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normAutofit fontScale="70000" lnSpcReduction="20000"/>
          </a:bodyPr>
          <a:lstStyle/>
          <a:p>
            <a:pPr marL="0" indent="0">
              <a:buNone/>
            </a:pPr>
            <a:endParaRPr lang="da-DK" dirty="0" smtClean="0"/>
          </a:p>
          <a:p>
            <a:pPr marL="0" indent="0">
              <a:buNone/>
            </a:pPr>
            <a:r>
              <a:rPr lang="da-DK" dirty="0" smtClean="0"/>
              <a:t>[…]Tre </a:t>
            </a:r>
            <a:r>
              <a:rPr lang="da-DK" dirty="0"/>
              <a:t>slags gruelige synder imod Gud og mennesker ophober disse mennesker over sig, og derved har de mangefold gjort sig fortjent til døden på legeme og sjæl. For det første: De har svoret deres øvrighed troskab og huldskab, svoret at være underdanige og lydige. Og det har jo også Gud påbudt, når han i Matt 22,21 siger: Giv kejseren, hvad kejserens er, og i Rom 13,1: Enhver skal underordne sig øvrigheden osv</a:t>
            </a:r>
            <a:r>
              <a:rPr lang="da-DK" dirty="0" smtClean="0"/>
              <a:t>. […]</a:t>
            </a:r>
          </a:p>
          <a:p>
            <a:pPr marL="0" indent="0">
              <a:buNone/>
            </a:pPr>
            <a:r>
              <a:rPr lang="da-DK" dirty="0" smtClean="0"/>
              <a:t>Derfor </a:t>
            </a:r>
            <a:r>
              <a:rPr lang="da-DK" dirty="0"/>
              <a:t>skal her enhver, som kan, slå løs, slå ihjel og stikke ned, privat eller offentligt, i den overbevisning, at der ikke kan være noget mere giftigt, mere skadeligt, mere djævelsk end et oprørsk menneske. Ganske som man må slå en gal hund ned; slår du ikke den, så slår den dig, og et helt land sammen med </a:t>
            </a:r>
            <a:r>
              <a:rPr lang="da-DK" dirty="0" smtClean="0"/>
              <a:t>dig[….]</a:t>
            </a:r>
          </a:p>
          <a:p>
            <a:pPr marL="0" indent="0">
              <a:buNone/>
            </a:pPr>
            <a:endParaRPr lang="da-DK" dirty="0" smtClean="0"/>
          </a:p>
          <a:p>
            <a:pPr marL="0" indent="0">
              <a:buNone/>
            </a:pPr>
            <a:r>
              <a:rPr lang="da-DK" sz="2200" dirty="0" smtClean="0"/>
              <a:t>(Martin Luther om bondekrigen, 1525 fra</a:t>
            </a:r>
          </a:p>
          <a:p>
            <a:pPr marL="0" indent="0">
              <a:buNone/>
            </a:pPr>
            <a:r>
              <a:rPr lang="da-DK" sz="2200" dirty="0"/>
              <a:t>https://</a:t>
            </a:r>
            <a:r>
              <a:rPr lang="da-DK" sz="2200" dirty="0" smtClean="0"/>
              <a:t>www.frydenlund.dk/temasider-og-diverse/island-tekster/tekst-11.aspx)</a:t>
            </a:r>
            <a:endParaRPr lang="da-DK" sz="2200" dirty="0"/>
          </a:p>
        </p:txBody>
      </p:sp>
    </p:spTree>
    <p:extLst>
      <p:ext uri="{BB962C8B-B14F-4D97-AF65-F5344CB8AC3E}">
        <p14:creationId xmlns:p14="http://schemas.microsoft.com/office/powerpoint/2010/main" val="97229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normAutofit fontScale="47500" lnSpcReduction="20000"/>
          </a:bodyPr>
          <a:lstStyle/>
          <a:p>
            <a:pPr marL="0" indent="0">
              <a:buNone/>
            </a:pPr>
            <a:r>
              <a:rPr lang="da-DK" sz="4400" b="1" dirty="0" smtClean="0"/>
              <a:t>Lægens dilemma</a:t>
            </a:r>
          </a:p>
          <a:p>
            <a:pPr marL="0" indent="0">
              <a:buNone/>
            </a:pPr>
            <a:r>
              <a:rPr lang="da-DK" dirty="0"/>
              <a:t/>
            </a:r>
            <a:br>
              <a:rPr lang="da-DK" dirty="0"/>
            </a:br>
            <a:r>
              <a:rPr lang="da-DK" sz="4400" dirty="0"/>
              <a:t>En erfaren læge står over for at skulle redde fem døende patienter, som hver mangler et forskelligt organ for at kunne overleve. Desværre er der ingen organer til rådighed på hospitalet.</a:t>
            </a:r>
            <a:br>
              <a:rPr lang="da-DK" sz="4400" dirty="0"/>
            </a:br>
            <a:r>
              <a:rPr lang="da-DK" sz="4400" dirty="0"/>
              <a:t/>
            </a:r>
            <a:br>
              <a:rPr lang="da-DK" sz="4400" dirty="0"/>
            </a:br>
            <a:r>
              <a:rPr lang="da-DK" sz="4400" dirty="0"/>
              <a:t>Samtidig har lægen en sjette patient, der lider af en livsfarlig sygdom, som betyder, at patienten vil dø tidligere end de fem andre patienter.</a:t>
            </a:r>
            <a:br>
              <a:rPr lang="da-DK" sz="4400" dirty="0"/>
            </a:br>
            <a:r>
              <a:rPr lang="da-DK" sz="4400" dirty="0"/>
              <a:t/>
            </a:r>
            <a:br>
              <a:rPr lang="da-DK" sz="4400" dirty="0"/>
            </a:br>
            <a:r>
              <a:rPr lang="da-DK" sz="4400" dirty="0"/>
              <a:t>Men lægen er i besiddelse af medicin, der vil kunne holde patienten med den livstruende sygdom i live i nogle få år. Hvis den sjette patient ikke får medicinen, vil han dø, men lægen vil kunne bruge patientens organer til at redde de fem andre patienter.</a:t>
            </a:r>
          </a:p>
          <a:p>
            <a:pPr marL="0" indent="0">
              <a:buNone/>
            </a:pPr>
            <a:endParaRPr lang="da-DK" dirty="0"/>
          </a:p>
        </p:txBody>
      </p:sp>
    </p:spTree>
    <p:extLst>
      <p:ext uri="{BB962C8B-B14F-4D97-AF65-F5344CB8AC3E}">
        <p14:creationId xmlns:p14="http://schemas.microsoft.com/office/powerpoint/2010/main" val="1412332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lstStyle/>
          <a:p>
            <a:pPr marL="0" indent="0">
              <a:buNone/>
            </a:pPr>
            <a:r>
              <a:rPr lang="da-DK" sz="2100" b="1" dirty="0" smtClean="0"/>
              <a:t>Vagten i koncentrationslejeren</a:t>
            </a:r>
          </a:p>
          <a:p>
            <a:pPr marL="0" indent="0">
              <a:buNone/>
            </a:pPr>
            <a:r>
              <a:rPr lang="da-DK" sz="2100" dirty="0" smtClean="0"/>
              <a:t/>
            </a:r>
            <a:br>
              <a:rPr lang="da-DK" sz="2100" dirty="0" smtClean="0"/>
            </a:br>
            <a:r>
              <a:rPr lang="da-DK" sz="2100" dirty="0" smtClean="0"/>
              <a:t>Du er fange i en koncentrationslejer. En sadistisk vagt er i færd med at hænge din søn, fordi han forsøgte at flygte. Vagten beder dig om at trække stolen væk under din søn. Hvis du nægter at gøre det, vil vagten dræbe ikke kun sønnen der prøvede at flygte, men også din anden søn, som er en </a:t>
            </a:r>
            <a:r>
              <a:rPr lang="da-DK" sz="2100" smtClean="0"/>
              <a:t>anden uskyldig </a:t>
            </a:r>
            <a:r>
              <a:rPr lang="da-DK" sz="2100" dirty="0" smtClean="0"/>
              <a:t>fange. Du er ikke i tvivl om, at vagten mener, hvad han siger.</a:t>
            </a:r>
          </a:p>
          <a:p>
            <a:pPr marL="0" indent="0">
              <a:buNone/>
            </a:pPr>
            <a:endParaRPr lang="da-DK" dirty="0"/>
          </a:p>
        </p:txBody>
      </p:sp>
    </p:spTree>
    <p:extLst>
      <p:ext uri="{BB962C8B-B14F-4D97-AF65-F5344CB8AC3E}">
        <p14:creationId xmlns:p14="http://schemas.microsoft.com/office/powerpoint/2010/main" val="1653416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p:txBody>
          <a:bodyPr>
            <a:normAutofit/>
          </a:bodyPr>
          <a:lstStyle/>
          <a:p>
            <a:pPr marL="0" indent="0">
              <a:buNone/>
            </a:pPr>
            <a:r>
              <a:rPr lang="da-DK" sz="2100" b="1" dirty="0"/>
              <a:t>Etik</a:t>
            </a:r>
            <a:r>
              <a:rPr lang="da-DK" sz="2100" dirty="0"/>
              <a:t> = læren om de normer, der regulerer menneskets adfærd overfor hinanden (samfundet, naturen) </a:t>
            </a:r>
          </a:p>
          <a:p>
            <a:pPr marL="0" indent="0">
              <a:buNone/>
            </a:pPr>
            <a:r>
              <a:rPr lang="da-DK" sz="2100" dirty="0"/>
              <a:t>              → tænkning over, hvad der er ”godt/ondt”, ”rigtigt/forkert”</a:t>
            </a:r>
          </a:p>
          <a:p>
            <a:pPr marL="0" indent="0">
              <a:buNone/>
            </a:pPr>
            <a:r>
              <a:rPr lang="da-DK" sz="2100" dirty="0"/>
              <a:t> </a:t>
            </a:r>
          </a:p>
          <a:p>
            <a:pPr marL="0" indent="0">
              <a:buNone/>
            </a:pPr>
            <a:r>
              <a:rPr lang="da-DK" sz="2100" dirty="0"/>
              <a:t>Etik kan både anvendes </a:t>
            </a:r>
            <a:r>
              <a:rPr lang="da-DK" sz="2100" b="1" dirty="0"/>
              <a:t>deskriptivt</a:t>
            </a:r>
            <a:r>
              <a:rPr lang="da-DK" sz="2100" dirty="0"/>
              <a:t> (til at beskrive og analysere argumentationen i en etisk debat) og </a:t>
            </a:r>
            <a:r>
              <a:rPr lang="da-DK" sz="2100" b="1" dirty="0"/>
              <a:t>normativt</a:t>
            </a:r>
            <a:r>
              <a:rPr lang="da-DK" sz="2100" dirty="0"/>
              <a:t> (når man selv tager stilling).</a:t>
            </a:r>
          </a:p>
        </p:txBody>
      </p:sp>
    </p:spTree>
    <p:extLst>
      <p:ext uri="{BB962C8B-B14F-4D97-AF65-F5344CB8AC3E}">
        <p14:creationId xmlns:p14="http://schemas.microsoft.com/office/powerpoint/2010/main" val="18387741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sp>
        <p:nvSpPr>
          <p:cNvPr id="3" name="Pladsholder til indhold 2"/>
          <p:cNvSpPr>
            <a:spLocks noGrp="1"/>
          </p:cNvSpPr>
          <p:nvPr>
            <p:ph idx="1"/>
          </p:nvPr>
        </p:nvSpPr>
        <p:spPr>
          <a:xfrm>
            <a:off x="457200" y="260648"/>
            <a:ext cx="8229600" cy="5865515"/>
          </a:xfrm>
        </p:spPr>
        <p:txBody>
          <a:bodyPr>
            <a:normAutofit fontScale="92500"/>
          </a:bodyPr>
          <a:lstStyle/>
          <a:p>
            <a:pPr marL="0" indent="0">
              <a:buNone/>
            </a:pPr>
            <a:r>
              <a:rPr lang="da-DK" b="1" dirty="0" smtClean="0"/>
              <a:t>Nytte-etik</a:t>
            </a:r>
          </a:p>
          <a:p>
            <a:pPr marL="0" indent="0">
              <a:buNone/>
            </a:pPr>
            <a:r>
              <a:rPr lang="da-DK" dirty="0"/>
              <a:t>Mål: at fremme lykke og mindske lidelse (= nyttigt</a:t>
            </a:r>
            <a:r>
              <a:rPr lang="da-DK" dirty="0" smtClean="0"/>
              <a:t>)</a:t>
            </a:r>
            <a:endParaRPr lang="da-DK" dirty="0"/>
          </a:p>
          <a:p>
            <a:pPr marL="0" indent="0">
              <a:buNone/>
            </a:pPr>
            <a:r>
              <a:rPr lang="da-DK" dirty="0"/>
              <a:t>Hovedvægten lægges derfor på handlingens </a:t>
            </a:r>
            <a:r>
              <a:rPr lang="da-DK" u="sng" dirty="0"/>
              <a:t>mål</a:t>
            </a:r>
            <a:r>
              <a:rPr lang="da-DK" dirty="0"/>
              <a:t> og </a:t>
            </a:r>
            <a:r>
              <a:rPr lang="da-DK" u="sng" dirty="0"/>
              <a:t>konsekvenser </a:t>
            </a:r>
            <a:r>
              <a:rPr lang="da-DK" dirty="0"/>
              <a:t>(positive og negative</a:t>
            </a:r>
            <a:r>
              <a:rPr lang="da-DK" dirty="0" smtClean="0"/>
              <a:t>).</a:t>
            </a:r>
          </a:p>
          <a:p>
            <a:pPr marL="0" indent="0">
              <a:buNone/>
            </a:pPr>
            <a:endParaRPr lang="da-DK" dirty="0"/>
          </a:p>
          <a:p>
            <a:pPr marL="0" indent="0">
              <a:buNone/>
            </a:pPr>
            <a:r>
              <a:rPr lang="da-DK" b="1" dirty="0" smtClean="0"/>
              <a:t>Pligt-etik</a:t>
            </a:r>
          </a:p>
          <a:p>
            <a:pPr marL="0" indent="0">
              <a:buNone/>
            </a:pPr>
            <a:r>
              <a:rPr lang="da-DK" dirty="0"/>
              <a:t>Mål: at handle sådan, at det kan være en rettesnor for alle</a:t>
            </a:r>
          </a:p>
          <a:p>
            <a:pPr marL="0" indent="0">
              <a:buNone/>
            </a:pPr>
            <a:r>
              <a:rPr lang="da-DK" dirty="0"/>
              <a:t>Hovedvægten lægges derfor på </a:t>
            </a:r>
            <a:r>
              <a:rPr lang="da-DK" u="sng" dirty="0"/>
              <a:t>motivet</a:t>
            </a:r>
            <a:r>
              <a:rPr lang="da-DK" dirty="0"/>
              <a:t>, </a:t>
            </a:r>
            <a:r>
              <a:rPr lang="da-DK" u="sng" dirty="0"/>
              <a:t>sindelaget</a:t>
            </a:r>
            <a:r>
              <a:rPr lang="da-DK" dirty="0"/>
              <a:t>, </a:t>
            </a:r>
            <a:r>
              <a:rPr lang="da-DK" u="sng" dirty="0"/>
              <a:t>den gode vilje</a:t>
            </a:r>
            <a:r>
              <a:rPr lang="da-DK" dirty="0"/>
              <a:t> – ikke resultatet.</a:t>
            </a:r>
          </a:p>
          <a:p>
            <a:pPr marL="0" indent="0">
              <a:buNone/>
            </a:pPr>
            <a:r>
              <a:rPr lang="da-DK" dirty="0"/>
              <a:t>Vi har pligt til at arbejde for andres lykke</a:t>
            </a:r>
          </a:p>
          <a:p>
            <a:pPr marL="0" indent="0">
              <a:buNone/>
            </a:pPr>
            <a:endParaRPr lang="da-DK" b="1" dirty="0"/>
          </a:p>
        </p:txBody>
      </p:sp>
    </p:spTree>
    <p:extLst>
      <p:ext uri="{BB962C8B-B14F-4D97-AF65-F5344CB8AC3E}">
        <p14:creationId xmlns:p14="http://schemas.microsoft.com/office/powerpoint/2010/main" val="918459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1026" name="Picture 2" descr="C:\Users\Jan\Desktop\Hitler church.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39752" y="188640"/>
            <a:ext cx="4536504" cy="6550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852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a-DK"/>
          </a:p>
        </p:txBody>
      </p:sp>
      <p:pic>
        <p:nvPicPr>
          <p:cNvPr id="4" name="Pladsholder til indhold 3"/>
          <p:cNvPicPr>
            <a:picLocks noGrp="1" noChangeAspect="1"/>
          </p:cNvPicPr>
          <p:nvPr>
            <p:ph idx="1"/>
          </p:nvPr>
        </p:nvPicPr>
        <p:blipFill>
          <a:blip r:embed="rId2"/>
          <a:stretch>
            <a:fillRect/>
          </a:stretch>
        </p:blipFill>
        <p:spPr>
          <a:xfrm>
            <a:off x="1921954" y="274638"/>
            <a:ext cx="5300092" cy="6497520"/>
          </a:xfrm>
          <a:prstGeom prst="rect">
            <a:avLst/>
          </a:prstGeom>
        </p:spPr>
      </p:pic>
    </p:spTree>
    <p:extLst>
      <p:ext uri="{BB962C8B-B14F-4D97-AF65-F5344CB8AC3E}">
        <p14:creationId xmlns:p14="http://schemas.microsoft.com/office/powerpoint/2010/main" val="3942123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Buddhisme</a:t>
            </a:r>
            <a:endParaRPr lang="da-DK" dirty="0"/>
          </a:p>
        </p:txBody>
      </p:sp>
      <p:sp>
        <p:nvSpPr>
          <p:cNvPr id="3" name="Pladsholder til indhold 2"/>
          <p:cNvSpPr>
            <a:spLocks noGrp="1"/>
          </p:cNvSpPr>
          <p:nvPr>
            <p:ph idx="1"/>
          </p:nvPr>
        </p:nvSpPr>
        <p:spPr/>
        <p:txBody>
          <a:bodyPr>
            <a:normAutofit fontScale="77500" lnSpcReduction="20000"/>
          </a:bodyPr>
          <a:lstStyle/>
          <a:p>
            <a:pPr marL="0" indent="0">
              <a:buNone/>
            </a:pPr>
            <a:r>
              <a:rPr lang="da-DK" b="1" dirty="0"/>
              <a:t>De fem forskrifter</a:t>
            </a:r>
            <a:r>
              <a:rPr lang="da-DK" dirty="0"/>
              <a:t/>
            </a:r>
            <a:br>
              <a:rPr lang="da-DK" dirty="0"/>
            </a:br>
            <a:r>
              <a:rPr lang="da-DK" dirty="0"/>
              <a:t>Buddhismens etiske normer kommer til udtryk i de fem forskrifter, der gælder for alle buddhister. Som buddhist skal man:</a:t>
            </a:r>
            <a:br>
              <a:rPr lang="da-DK" dirty="0"/>
            </a:br>
            <a:r>
              <a:rPr lang="da-DK" dirty="0"/>
              <a:t/>
            </a:r>
            <a:br>
              <a:rPr lang="da-DK" dirty="0"/>
            </a:br>
            <a:r>
              <a:rPr lang="da-DK" dirty="0"/>
              <a:t>1. Afholde sig fra at tage noget levende væsens liv.</a:t>
            </a:r>
            <a:br>
              <a:rPr lang="da-DK" dirty="0"/>
            </a:br>
            <a:r>
              <a:rPr lang="da-DK" dirty="0"/>
              <a:t>2. Afholde sig fra at tage, hvad der ikke gives.</a:t>
            </a:r>
            <a:br>
              <a:rPr lang="da-DK" dirty="0"/>
            </a:br>
            <a:r>
              <a:rPr lang="da-DK" dirty="0"/>
              <a:t>3. Afholde sig fra utugt (for munke gælder dette seksuel omgang i det hele taget).</a:t>
            </a:r>
            <a:br>
              <a:rPr lang="da-DK" dirty="0"/>
            </a:br>
            <a:r>
              <a:rPr lang="da-DK" dirty="0"/>
              <a:t>4. Afholde sig fra falsk tale.</a:t>
            </a:r>
            <a:br>
              <a:rPr lang="da-DK" dirty="0"/>
            </a:br>
            <a:r>
              <a:rPr lang="da-DK" dirty="0"/>
              <a:t>5. Afholde sig fra at indtage destillerede og gærede drikke, der forårsager beruselse og hensynsløshed. </a:t>
            </a:r>
            <a:endParaRPr lang="da-DK" dirty="0" smtClean="0"/>
          </a:p>
          <a:p>
            <a:pPr marL="0" indent="0">
              <a:buNone/>
            </a:pPr>
            <a:endParaRPr lang="da-DK" dirty="0" smtClean="0"/>
          </a:p>
          <a:p>
            <a:pPr marL="0" indent="0">
              <a:buNone/>
            </a:pPr>
            <a:r>
              <a:rPr lang="da-DK" dirty="0"/>
              <a:t>(https://</a:t>
            </a:r>
            <a:r>
              <a:rPr lang="da-DK" dirty="0" smtClean="0"/>
              <a:t>www.religion.dk/buddhisme/buddhistisk-etik)</a:t>
            </a:r>
            <a:endParaRPr lang="da-DK" dirty="0"/>
          </a:p>
        </p:txBody>
      </p:sp>
    </p:spTree>
    <p:extLst>
      <p:ext uri="{BB962C8B-B14F-4D97-AF65-F5344CB8AC3E}">
        <p14:creationId xmlns:p14="http://schemas.microsoft.com/office/powerpoint/2010/main" val="1809735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Kristendom</a:t>
            </a:r>
            <a:endParaRPr lang="da-DK" dirty="0"/>
          </a:p>
        </p:txBody>
      </p:sp>
      <p:sp>
        <p:nvSpPr>
          <p:cNvPr id="3" name="Pladsholder til indhold 2"/>
          <p:cNvSpPr>
            <a:spLocks noGrp="1"/>
          </p:cNvSpPr>
          <p:nvPr>
            <p:ph idx="1"/>
          </p:nvPr>
        </p:nvSpPr>
        <p:spPr/>
        <p:txBody>
          <a:bodyPr>
            <a:normAutofit fontScale="40000" lnSpcReduction="20000"/>
          </a:bodyPr>
          <a:lstStyle/>
          <a:p>
            <a:pPr marL="0" indent="0">
              <a:buNone/>
            </a:pPr>
            <a:r>
              <a:rPr lang="da-DK" sz="4000" b="1" dirty="0"/>
              <a:t>De ti bud</a:t>
            </a:r>
          </a:p>
          <a:p>
            <a:pPr marL="0" indent="0">
              <a:buNone/>
            </a:pPr>
            <a:r>
              <a:rPr lang="da-DK" dirty="0" smtClean="0"/>
              <a:t>v1</a:t>
            </a:r>
            <a:r>
              <a:rPr lang="da-DK" dirty="0"/>
              <a:t>  Gud talte alle disse ord: v2  »Jeg er Herren din Gud, som førte dig ud af Egypten, af trællehuset.</a:t>
            </a:r>
          </a:p>
          <a:p>
            <a:pPr marL="514350" indent="-514350">
              <a:buFont typeface="+mj-lt"/>
              <a:buAutoNum type="arabicPeriod"/>
            </a:pPr>
            <a:r>
              <a:rPr lang="da-DK" dirty="0"/>
              <a:t>v3  Du må ikke have andre guder end mig.</a:t>
            </a:r>
          </a:p>
          <a:p>
            <a:pPr marL="514350" indent="-514350">
              <a:buFont typeface="+mj-lt"/>
              <a:buAutoNum type="arabicPeriod"/>
            </a:pPr>
            <a:r>
              <a:rPr lang="da-DK" dirty="0"/>
              <a:t>v4  Du må ikke lave dig noget gudebillede i form af noget som helst oppe i himlen eller nede på jorden eller i vandet under jorden. v5  Du må ikke tilbede dem og dyrke dem, for jeg, Herren din Gud, er en lidenskabelig Gud. Jeg straffer fædres skyld på børn, børnebørn og oldebørn af dem, der hader mig; v6  men dem, der elsker mig og holder mine befalinger, vil jeg vise godhed i tusind slægtled.</a:t>
            </a:r>
          </a:p>
          <a:p>
            <a:pPr marL="514350" indent="-514350">
              <a:buFont typeface="+mj-lt"/>
              <a:buAutoNum type="arabicPeriod"/>
            </a:pPr>
            <a:r>
              <a:rPr lang="da-DK" dirty="0"/>
              <a:t>v7  Du må ikke bruge Herren din Guds navn til løgn, for Herren vil aldrig lade den ustraffet, der bruger hans navn til løgn.</a:t>
            </a:r>
          </a:p>
          <a:p>
            <a:pPr marL="514350" indent="-514350">
              <a:buFont typeface="+mj-lt"/>
              <a:buAutoNum type="arabicPeriod"/>
            </a:pPr>
            <a:r>
              <a:rPr lang="da-DK" dirty="0"/>
              <a:t>v8  Husk sabbatsdagen og hold den hellig. v9  I seks dage må du arbejde og gøre alt, hvad du skal; v10  men den syvende dag er sabbat for Herren din Gud. Da må du ikke gøre noget som helst arbejde, hverken du selv eller din søn eller datter, din træl eller trælkvinde eller dine husdyr, og heller ikke den fremmede i dine byer. v11  For på seks dage skabte Herren himlen og jorden og havet med alt, hvad de rummer, men på den syvende dag hvilede han. Derfor har Herren velsignet sabbatsdagen og helliget den.</a:t>
            </a:r>
          </a:p>
          <a:p>
            <a:pPr marL="514350" indent="-514350">
              <a:buFont typeface="+mj-lt"/>
              <a:buAutoNum type="arabicPeriod"/>
            </a:pPr>
            <a:r>
              <a:rPr lang="da-DK" dirty="0"/>
              <a:t>v12  Ær din far og din mor, for at du må få et langt liv på den jord, Herren din Gud vil give dig.</a:t>
            </a:r>
          </a:p>
          <a:p>
            <a:pPr marL="514350" indent="-514350">
              <a:buFont typeface="+mj-lt"/>
              <a:buAutoNum type="arabicPeriod"/>
            </a:pPr>
            <a:r>
              <a:rPr lang="da-DK" dirty="0"/>
              <a:t>v13  Du må ikke begå drab.</a:t>
            </a:r>
          </a:p>
          <a:p>
            <a:pPr marL="514350" indent="-514350">
              <a:buFont typeface="+mj-lt"/>
              <a:buAutoNum type="arabicPeriod"/>
            </a:pPr>
            <a:r>
              <a:rPr lang="da-DK" dirty="0"/>
              <a:t>v14  Du må ikke bryde et ægteskab.</a:t>
            </a:r>
          </a:p>
          <a:p>
            <a:pPr marL="514350" indent="-514350">
              <a:buFont typeface="+mj-lt"/>
              <a:buAutoNum type="arabicPeriod"/>
            </a:pPr>
            <a:r>
              <a:rPr lang="da-DK" dirty="0"/>
              <a:t>v15  Du må ikke stjæle.</a:t>
            </a:r>
          </a:p>
          <a:p>
            <a:pPr marL="514350" indent="-514350">
              <a:buFont typeface="+mj-lt"/>
              <a:buAutoNum type="arabicPeriod"/>
            </a:pPr>
            <a:r>
              <a:rPr lang="da-DK" dirty="0"/>
              <a:t>v16  Du må ikke vidne falsk mod din næste.</a:t>
            </a:r>
          </a:p>
          <a:p>
            <a:pPr marL="514350" indent="-514350">
              <a:buFont typeface="+mj-lt"/>
              <a:buAutoNum type="arabicPeriod"/>
            </a:pPr>
            <a:r>
              <a:rPr lang="da-DK" dirty="0"/>
              <a:t>v17  Du må ikke begære din næstes hus. Du må ikke begære din næstes hustru, hans træl eller trælkvinde, hans okse eller æsel eller noget som helst af din næstes ejendom.«</a:t>
            </a:r>
          </a:p>
          <a:p>
            <a:pPr marL="0" indent="0">
              <a:buNone/>
            </a:pPr>
            <a:endParaRPr lang="da-DK" dirty="0" smtClean="0"/>
          </a:p>
          <a:p>
            <a:pPr marL="0" indent="0">
              <a:buNone/>
            </a:pPr>
            <a:r>
              <a:rPr lang="da-DK" dirty="0" smtClean="0"/>
              <a:t>(Anden Mosebog 20, 1-17. De ti bud findes også i Femte Mosebog 5, 6-21)</a:t>
            </a:r>
            <a:endParaRPr lang="da-DK" dirty="0"/>
          </a:p>
        </p:txBody>
      </p:sp>
    </p:spTree>
    <p:extLst>
      <p:ext uri="{BB962C8B-B14F-4D97-AF65-F5344CB8AC3E}">
        <p14:creationId xmlns:p14="http://schemas.microsoft.com/office/powerpoint/2010/main" val="3366292451"/>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286</Words>
  <Application>Microsoft Office PowerPoint</Application>
  <PresentationFormat>Skærmshow (4:3)</PresentationFormat>
  <Paragraphs>46</Paragraphs>
  <Slides>11</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11</vt:i4>
      </vt:variant>
    </vt:vector>
  </HeadingPairs>
  <TitlesOfParts>
    <vt:vector size="15" baseType="lpstr">
      <vt:lpstr>Arial</vt:lpstr>
      <vt:lpstr>Calibri</vt:lpstr>
      <vt:lpstr>Old English Text MT</vt:lpstr>
      <vt:lpstr>Kontortema</vt:lpstr>
      <vt:lpstr>Etik</vt:lpstr>
      <vt:lpstr>PowerPoint-præsentation</vt:lpstr>
      <vt:lpstr>PowerPoint-præsentation</vt:lpstr>
      <vt:lpstr>PowerPoint-præsentation</vt:lpstr>
      <vt:lpstr>PowerPoint-præsentation</vt:lpstr>
      <vt:lpstr>PowerPoint-præsentation</vt:lpstr>
      <vt:lpstr>PowerPoint-præsentation</vt:lpstr>
      <vt:lpstr>Buddhisme</vt:lpstr>
      <vt:lpstr>Kristendom</vt:lpstr>
      <vt:lpstr>PowerPoint-præsentation</vt:lpstr>
      <vt:lpstr>PowerPoint-præsentation</vt:lpstr>
    </vt:vector>
  </TitlesOfParts>
  <Company>Herning Gymnasium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dc:title>
  <dc:creator>Jeppe Arnesen Nørgaard</dc:creator>
  <cp:lastModifiedBy>Jeppe Arnesen Nørgaard</cp:lastModifiedBy>
  <cp:revision>10</cp:revision>
  <dcterms:created xsi:type="dcterms:W3CDTF">2016-01-24T19:31:43Z</dcterms:created>
  <dcterms:modified xsi:type="dcterms:W3CDTF">2018-04-25T10:47:30Z</dcterms:modified>
</cp:coreProperties>
</file>