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8AE3AC-C35E-44A7-8D97-578762D58AAB}" v="12" dt="2026-05-20T11:17:14.4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051" autoAdjust="0"/>
  </p:normalViewPr>
  <p:slideViewPr>
    <p:cSldViewPr snapToGrid="0">
      <p:cViewPr varScale="1">
        <p:scale>
          <a:sx n="61" d="100"/>
          <a:sy n="61" d="100"/>
        </p:scale>
        <p:origin x="8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FCE69C-1210-45B8-9530-F24E1634A093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A7CE574-046B-46FD-A144-EA2CDBF9C189}">
      <dgm:prSet/>
      <dgm:spPr/>
      <dgm:t>
        <a:bodyPr/>
        <a:lstStyle/>
        <a:p>
          <a:r>
            <a:rPr lang="da-DK" dirty="0"/>
            <a:t>1. Tænk på at </a:t>
          </a:r>
          <a:r>
            <a:rPr lang="da-DK" b="1" dirty="0"/>
            <a:t>guide</a:t>
          </a:r>
          <a:r>
            <a:rPr lang="da-DK" dirty="0"/>
            <a:t> lytteren i din præsentation. Det skal være </a:t>
          </a:r>
          <a:r>
            <a:rPr lang="da-DK" b="1" dirty="0"/>
            <a:t>logisk</a:t>
          </a:r>
          <a:r>
            <a:rPr lang="da-DK" dirty="0"/>
            <a:t> og </a:t>
          </a:r>
          <a:r>
            <a:rPr lang="da-DK" b="1" dirty="0"/>
            <a:t>tydeligt</a:t>
          </a:r>
          <a:r>
            <a:rPr lang="da-DK" dirty="0"/>
            <a:t> </a:t>
          </a:r>
          <a:r>
            <a:rPr lang="da-DK" b="1" dirty="0"/>
            <a:t>sammenhængende</a:t>
          </a:r>
          <a:r>
            <a:rPr lang="da-DK" dirty="0"/>
            <a:t>  både i indhold og visuelt. Byg gerne op til at præsentere dit værk, så man bliver nysgerrig undervejs. Husk dog, at værket skal have størstedelen af tiden.  </a:t>
          </a:r>
          <a:endParaRPr lang="en-US" dirty="0"/>
        </a:p>
      </dgm:t>
    </dgm:pt>
    <dgm:pt modelId="{52D587D6-97CD-4A64-86FB-BE475013548E}" type="parTrans" cxnId="{268C23F1-D5C6-4FC2-A717-4B03080ABFF9}">
      <dgm:prSet/>
      <dgm:spPr/>
      <dgm:t>
        <a:bodyPr/>
        <a:lstStyle/>
        <a:p>
          <a:endParaRPr lang="en-US"/>
        </a:p>
      </dgm:t>
    </dgm:pt>
    <dgm:pt modelId="{58A47A90-C85B-4CDA-A303-D7AE66FBBA29}" type="sibTrans" cxnId="{268C23F1-D5C6-4FC2-A717-4B03080ABFF9}">
      <dgm:prSet phldrT="1" phldr="0"/>
      <dgm:spPr/>
      <dgm:t>
        <a:bodyPr/>
        <a:lstStyle/>
        <a:p>
          <a:endParaRPr lang="en-US"/>
        </a:p>
      </dgm:t>
    </dgm:pt>
    <dgm:pt modelId="{ECE22A74-DD05-4B02-98E1-AF7DC6EE63FB}">
      <dgm:prSet/>
      <dgm:spPr/>
      <dgm:t>
        <a:bodyPr/>
        <a:lstStyle/>
        <a:p>
          <a:r>
            <a:rPr lang="da-DK" dirty="0"/>
            <a:t>2. Du skal være </a:t>
          </a:r>
          <a:r>
            <a:rPr lang="da-DK" b="1" dirty="0"/>
            <a:t>ultragrundig</a:t>
          </a:r>
          <a:r>
            <a:rPr lang="da-DK" dirty="0"/>
            <a:t> i dine beskrivelser / analyser af værkerne </a:t>
          </a:r>
          <a:r>
            <a:rPr lang="da-DK" i="1" dirty="0"/>
            <a:t>Hvor</a:t>
          </a:r>
          <a:r>
            <a:rPr lang="da-DK" dirty="0"/>
            <a:t> kan man se det, du taler om (peg mens du taler) og giv opfølgende forklaringer / analyser. Undgå blot at konstatere ”Der er brugt centralperspektiv” VIS og FORKLAR at du kender teorien for, hvad centralperspektiv er og hvordan det opbygges.   </a:t>
          </a:r>
          <a:endParaRPr lang="en-US" dirty="0"/>
        </a:p>
      </dgm:t>
    </dgm:pt>
    <dgm:pt modelId="{B0675B65-7258-429B-A606-6B50B13F1130}" type="parTrans" cxnId="{19FFE041-714C-4AFE-8F45-2A7382947D5C}">
      <dgm:prSet/>
      <dgm:spPr/>
      <dgm:t>
        <a:bodyPr/>
        <a:lstStyle/>
        <a:p>
          <a:endParaRPr lang="en-US"/>
        </a:p>
      </dgm:t>
    </dgm:pt>
    <dgm:pt modelId="{33BC039E-D2C4-4723-B867-6CDBA47ABF49}" type="sibTrans" cxnId="{19FFE041-714C-4AFE-8F45-2A7382947D5C}">
      <dgm:prSet phldrT="2" phldr="0"/>
      <dgm:spPr/>
      <dgm:t>
        <a:bodyPr/>
        <a:lstStyle/>
        <a:p>
          <a:endParaRPr lang="en-US"/>
        </a:p>
      </dgm:t>
    </dgm:pt>
    <dgm:pt modelId="{1424CCD9-71B3-4FF3-9184-CDAE173C19B8}">
      <dgm:prSet/>
      <dgm:spPr/>
      <dgm:t>
        <a:bodyPr/>
        <a:lstStyle/>
        <a:p>
          <a:r>
            <a:rPr lang="da-DK" dirty="0"/>
            <a:t>3. Du skal vise værkerne og have helt styr på, kunstner / titel / udtryksform / baggrundsviden om perioden det er skabt i / kunstnerens strategier / kunstneriske overvejelser</a:t>
          </a:r>
          <a:r>
            <a:rPr lang="da-DK" b="1" dirty="0"/>
            <a:t>.  Du forventes at være godt inde i stoffet,</a:t>
          </a:r>
          <a:r>
            <a:rPr lang="da-DK" dirty="0"/>
            <a:t> da du selv har valgt fokus. </a:t>
          </a:r>
          <a:endParaRPr lang="en-US" dirty="0"/>
        </a:p>
      </dgm:t>
    </dgm:pt>
    <dgm:pt modelId="{76EA190B-E286-4B67-8796-33E2BB3E8414}" type="parTrans" cxnId="{4EB804D5-05BB-43E7-A8CD-2D68632F9A28}">
      <dgm:prSet/>
      <dgm:spPr/>
      <dgm:t>
        <a:bodyPr/>
        <a:lstStyle/>
        <a:p>
          <a:endParaRPr lang="en-US"/>
        </a:p>
      </dgm:t>
    </dgm:pt>
    <dgm:pt modelId="{12D2821F-0DDB-4D61-A287-9BEAB099EF3D}" type="sibTrans" cxnId="{4EB804D5-05BB-43E7-A8CD-2D68632F9A28}">
      <dgm:prSet phldrT="3" phldr="0"/>
      <dgm:spPr/>
      <dgm:t>
        <a:bodyPr/>
        <a:lstStyle/>
        <a:p>
          <a:endParaRPr lang="en-US"/>
        </a:p>
      </dgm:t>
    </dgm:pt>
    <dgm:pt modelId="{EC575952-0403-403E-A18F-D66C11D7E9A7}">
      <dgm:prSet/>
      <dgm:spPr/>
      <dgm:t>
        <a:bodyPr/>
        <a:lstStyle/>
        <a:p>
          <a:r>
            <a:rPr lang="da-DK" dirty="0"/>
            <a:t>4. Du skal være bevidst om at understøtte, hvad du siger med noget </a:t>
          </a:r>
          <a:r>
            <a:rPr lang="da-DK" b="1" dirty="0"/>
            <a:t>visuelt</a:t>
          </a:r>
          <a:r>
            <a:rPr lang="da-DK" dirty="0"/>
            <a:t> (f.eks. skitser / referencefotos / inspirationsværker / dit eget værk). </a:t>
          </a:r>
          <a:endParaRPr lang="en-US" dirty="0"/>
        </a:p>
      </dgm:t>
    </dgm:pt>
    <dgm:pt modelId="{67553F46-C84B-484C-8233-07C7C46356E8}" type="parTrans" cxnId="{E7D33641-B383-415E-85F9-2CD24CD0CECD}">
      <dgm:prSet/>
      <dgm:spPr/>
      <dgm:t>
        <a:bodyPr/>
        <a:lstStyle/>
        <a:p>
          <a:endParaRPr lang="en-US"/>
        </a:p>
      </dgm:t>
    </dgm:pt>
    <dgm:pt modelId="{0DF901E8-2D11-4FBE-81D9-9EA09566E55A}" type="sibTrans" cxnId="{E7D33641-B383-415E-85F9-2CD24CD0CECD}">
      <dgm:prSet phldrT="4" phldr="0"/>
      <dgm:spPr/>
      <dgm:t>
        <a:bodyPr/>
        <a:lstStyle/>
        <a:p>
          <a:endParaRPr lang="en-US"/>
        </a:p>
      </dgm:t>
    </dgm:pt>
    <dgm:pt modelId="{D771163B-63CF-4B22-81EE-1975F0F5B0B7}">
      <dgm:prSet/>
      <dgm:spPr/>
      <dgm:t>
        <a:bodyPr/>
        <a:lstStyle/>
        <a:p>
          <a:r>
            <a:rPr lang="da-DK" dirty="0"/>
            <a:t>5. Undgå at have stikord på din pc. Du må gerne vise et PowerPoint / digital præsentation, men du skal kunne dine ting ved brug </a:t>
          </a:r>
          <a:r>
            <a:rPr lang="da-DK" b="0" dirty="0"/>
            <a:t>af</a:t>
          </a:r>
          <a:r>
            <a:rPr lang="da-DK" b="1" dirty="0"/>
            <a:t> stikord (talepapir</a:t>
          </a:r>
          <a:r>
            <a:rPr lang="da-DK" dirty="0"/>
            <a:t>). Du må under ingen omstændigheder læse højt fra dine noter. </a:t>
          </a:r>
          <a:endParaRPr lang="en-US" dirty="0"/>
        </a:p>
      </dgm:t>
    </dgm:pt>
    <dgm:pt modelId="{628C149B-4D6E-422B-A6EE-373ACF781664}" type="parTrans" cxnId="{C5AFFE1F-9E07-476A-8BE6-99FFCC9E1F0E}">
      <dgm:prSet/>
      <dgm:spPr/>
      <dgm:t>
        <a:bodyPr/>
        <a:lstStyle/>
        <a:p>
          <a:endParaRPr lang="en-US"/>
        </a:p>
      </dgm:t>
    </dgm:pt>
    <dgm:pt modelId="{91962291-5A8E-4E19-9821-257555514207}" type="sibTrans" cxnId="{C5AFFE1F-9E07-476A-8BE6-99FFCC9E1F0E}">
      <dgm:prSet phldrT="5" phldr="0"/>
      <dgm:spPr/>
      <dgm:t>
        <a:bodyPr/>
        <a:lstStyle/>
        <a:p>
          <a:endParaRPr lang="en-US"/>
        </a:p>
      </dgm:t>
    </dgm:pt>
    <dgm:pt modelId="{4B50CAB1-320F-4B68-B119-3BD1F53B907F}">
      <dgm:prSet/>
      <dgm:spPr/>
      <dgm:t>
        <a:bodyPr/>
        <a:lstStyle/>
        <a:p>
          <a:r>
            <a:rPr lang="da-DK" dirty="0"/>
            <a:t>7. Dette er </a:t>
          </a:r>
          <a:r>
            <a:rPr lang="da-DK" b="1" dirty="0"/>
            <a:t>guidelines</a:t>
          </a:r>
          <a:r>
            <a:rPr lang="da-DK" dirty="0"/>
            <a:t>. Du skal  selv vurdere, hvordan du får præsenteret dit eksamensprojekt fyldestgørende inden for tidsrammen på 5-6 minutter. </a:t>
          </a:r>
        </a:p>
      </dgm:t>
    </dgm:pt>
    <dgm:pt modelId="{0F22A5FF-AB9F-475A-8A5A-6D76C9D3BD84}" type="parTrans" cxnId="{44483699-311D-4FD2-AF69-8494EBA667B0}">
      <dgm:prSet/>
      <dgm:spPr/>
      <dgm:t>
        <a:bodyPr/>
        <a:lstStyle/>
        <a:p>
          <a:endParaRPr lang="da-DK"/>
        </a:p>
      </dgm:t>
    </dgm:pt>
    <dgm:pt modelId="{9219C841-21C5-4C20-AE23-536618CE7649}" type="sibTrans" cxnId="{44483699-311D-4FD2-AF69-8494EBA667B0}">
      <dgm:prSet/>
      <dgm:spPr/>
      <dgm:t>
        <a:bodyPr/>
        <a:lstStyle/>
        <a:p>
          <a:endParaRPr lang="da-DK"/>
        </a:p>
      </dgm:t>
    </dgm:pt>
    <dgm:pt modelId="{CABD86A0-AC1E-4414-A186-FD466E9012BD}" type="pres">
      <dgm:prSet presAssocID="{88FCE69C-1210-45B8-9530-F24E1634A093}" presName="diagram" presStyleCnt="0">
        <dgm:presLayoutVars>
          <dgm:dir/>
          <dgm:resizeHandles val="exact"/>
        </dgm:presLayoutVars>
      </dgm:prSet>
      <dgm:spPr/>
    </dgm:pt>
    <dgm:pt modelId="{6D18F216-050B-4688-B145-05E688F6C15F}" type="pres">
      <dgm:prSet presAssocID="{3A7CE574-046B-46FD-A144-EA2CDBF9C189}" presName="node" presStyleLbl="node1" presStyleIdx="0" presStyleCnt="6">
        <dgm:presLayoutVars>
          <dgm:bulletEnabled val="1"/>
        </dgm:presLayoutVars>
      </dgm:prSet>
      <dgm:spPr/>
    </dgm:pt>
    <dgm:pt modelId="{EE844CBB-2341-4C83-B899-65E3828C633F}" type="pres">
      <dgm:prSet presAssocID="{58A47A90-C85B-4CDA-A303-D7AE66FBBA29}" presName="sibTrans" presStyleLbl="sibTrans2D1" presStyleIdx="0" presStyleCnt="5"/>
      <dgm:spPr/>
    </dgm:pt>
    <dgm:pt modelId="{2A4DB0FB-1B0F-43B0-9BA8-82CF6F6E830F}" type="pres">
      <dgm:prSet presAssocID="{58A47A90-C85B-4CDA-A303-D7AE66FBBA29}" presName="connectorText" presStyleLbl="sibTrans2D1" presStyleIdx="0" presStyleCnt="5"/>
      <dgm:spPr/>
    </dgm:pt>
    <dgm:pt modelId="{C5D93B89-8230-4682-BBD1-3A461F1A9B91}" type="pres">
      <dgm:prSet presAssocID="{ECE22A74-DD05-4B02-98E1-AF7DC6EE63FB}" presName="node" presStyleLbl="node1" presStyleIdx="1" presStyleCnt="6">
        <dgm:presLayoutVars>
          <dgm:bulletEnabled val="1"/>
        </dgm:presLayoutVars>
      </dgm:prSet>
      <dgm:spPr/>
    </dgm:pt>
    <dgm:pt modelId="{AD46AAB1-B391-4FB4-8AC9-6CE542694455}" type="pres">
      <dgm:prSet presAssocID="{33BC039E-D2C4-4723-B867-6CDBA47ABF49}" presName="sibTrans" presStyleLbl="sibTrans2D1" presStyleIdx="1" presStyleCnt="5"/>
      <dgm:spPr/>
    </dgm:pt>
    <dgm:pt modelId="{3B87EAF5-D524-4156-A61D-74B3BF36DD87}" type="pres">
      <dgm:prSet presAssocID="{33BC039E-D2C4-4723-B867-6CDBA47ABF49}" presName="connectorText" presStyleLbl="sibTrans2D1" presStyleIdx="1" presStyleCnt="5"/>
      <dgm:spPr/>
    </dgm:pt>
    <dgm:pt modelId="{6EBAC6FC-12ED-417D-92DF-6E95960E1E0B}" type="pres">
      <dgm:prSet presAssocID="{1424CCD9-71B3-4FF3-9184-CDAE173C19B8}" presName="node" presStyleLbl="node1" presStyleIdx="2" presStyleCnt="6">
        <dgm:presLayoutVars>
          <dgm:bulletEnabled val="1"/>
        </dgm:presLayoutVars>
      </dgm:prSet>
      <dgm:spPr/>
    </dgm:pt>
    <dgm:pt modelId="{E504043C-D143-4D32-AFD0-26FF29EE25CE}" type="pres">
      <dgm:prSet presAssocID="{12D2821F-0DDB-4D61-A287-9BEAB099EF3D}" presName="sibTrans" presStyleLbl="sibTrans2D1" presStyleIdx="2" presStyleCnt="5"/>
      <dgm:spPr/>
    </dgm:pt>
    <dgm:pt modelId="{EB949A96-722A-4E71-9303-C674CCC44500}" type="pres">
      <dgm:prSet presAssocID="{12D2821F-0DDB-4D61-A287-9BEAB099EF3D}" presName="connectorText" presStyleLbl="sibTrans2D1" presStyleIdx="2" presStyleCnt="5"/>
      <dgm:spPr/>
    </dgm:pt>
    <dgm:pt modelId="{85D3FC6A-4F82-4C81-8411-BBD2CFC547D3}" type="pres">
      <dgm:prSet presAssocID="{EC575952-0403-403E-A18F-D66C11D7E9A7}" presName="node" presStyleLbl="node1" presStyleIdx="3" presStyleCnt="6">
        <dgm:presLayoutVars>
          <dgm:bulletEnabled val="1"/>
        </dgm:presLayoutVars>
      </dgm:prSet>
      <dgm:spPr/>
    </dgm:pt>
    <dgm:pt modelId="{573BF9CD-5004-4023-A498-1F7557A1287D}" type="pres">
      <dgm:prSet presAssocID="{0DF901E8-2D11-4FBE-81D9-9EA09566E55A}" presName="sibTrans" presStyleLbl="sibTrans2D1" presStyleIdx="3" presStyleCnt="5"/>
      <dgm:spPr/>
    </dgm:pt>
    <dgm:pt modelId="{BA15549C-B349-4424-A5A3-73CD11A932F0}" type="pres">
      <dgm:prSet presAssocID="{0DF901E8-2D11-4FBE-81D9-9EA09566E55A}" presName="connectorText" presStyleLbl="sibTrans2D1" presStyleIdx="3" presStyleCnt="5"/>
      <dgm:spPr/>
    </dgm:pt>
    <dgm:pt modelId="{17ABEEF5-10D2-4798-B9AE-6327CD288596}" type="pres">
      <dgm:prSet presAssocID="{4B50CAB1-320F-4B68-B119-3BD1F53B907F}" presName="node" presStyleLbl="node1" presStyleIdx="4" presStyleCnt="6" custLinFactX="-36446" custLinFactNeighborX="-100000" custLinFactNeighborY="741">
        <dgm:presLayoutVars>
          <dgm:bulletEnabled val="1"/>
        </dgm:presLayoutVars>
      </dgm:prSet>
      <dgm:spPr/>
    </dgm:pt>
    <dgm:pt modelId="{D87D2923-B514-476C-8F46-55E48D4096B1}" type="pres">
      <dgm:prSet presAssocID="{9219C841-21C5-4C20-AE23-536618CE7649}" presName="sibTrans" presStyleLbl="sibTrans2D1" presStyleIdx="4" presStyleCnt="5"/>
      <dgm:spPr/>
    </dgm:pt>
    <dgm:pt modelId="{2CFCCBAA-BECD-4E3A-9F10-906A389C8C6D}" type="pres">
      <dgm:prSet presAssocID="{9219C841-21C5-4C20-AE23-536618CE7649}" presName="connectorText" presStyleLbl="sibTrans2D1" presStyleIdx="4" presStyleCnt="5"/>
      <dgm:spPr/>
    </dgm:pt>
    <dgm:pt modelId="{31CD04D1-65C7-48F6-81B2-BE51FDCA0D5C}" type="pres">
      <dgm:prSet presAssocID="{D771163B-63CF-4B22-81EE-1975F0F5B0B7}" presName="node" presStyleLbl="node1" presStyleIdx="5" presStyleCnt="6" custLinFactX="45779" custLinFactNeighborX="100000" custLinFactNeighborY="24327">
        <dgm:presLayoutVars>
          <dgm:bulletEnabled val="1"/>
        </dgm:presLayoutVars>
      </dgm:prSet>
      <dgm:spPr/>
    </dgm:pt>
  </dgm:ptLst>
  <dgm:cxnLst>
    <dgm:cxn modelId="{1E53F703-03AA-4BD3-B603-7332AD7D2C5F}" type="presOf" srcId="{33BC039E-D2C4-4723-B867-6CDBA47ABF49}" destId="{3B87EAF5-D524-4156-A61D-74B3BF36DD87}" srcOrd="1" destOrd="0" presId="urn:microsoft.com/office/officeart/2005/8/layout/process5"/>
    <dgm:cxn modelId="{55D72414-20B3-4B56-B6E2-CF3EE03409E1}" type="presOf" srcId="{0DF901E8-2D11-4FBE-81D9-9EA09566E55A}" destId="{573BF9CD-5004-4023-A498-1F7557A1287D}" srcOrd="0" destOrd="0" presId="urn:microsoft.com/office/officeart/2005/8/layout/process5"/>
    <dgm:cxn modelId="{C5AFFE1F-9E07-476A-8BE6-99FFCC9E1F0E}" srcId="{88FCE69C-1210-45B8-9530-F24E1634A093}" destId="{D771163B-63CF-4B22-81EE-1975F0F5B0B7}" srcOrd="5" destOrd="0" parTransId="{628C149B-4D6E-422B-A6EE-373ACF781664}" sibTransId="{91962291-5A8E-4E19-9821-257555514207}"/>
    <dgm:cxn modelId="{60CA6735-FE01-4719-A7E5-55A39B1DBA3B}" type="presOf" srcId="{12D2821F-0DDB-4D61-A287-9BEAB099EF3D}" destId="{EB949A96-722A-4E71-9303-C674CCC44500}" srcOrd="1" destOrd="0" presId="urn:microsoft.com/office/officeart/2005/8/layout/process5"/>
    <dgm:cxn modelId="{9F243E39-9DBC-44AA-BA0D-A84824E60674}" type="presOf" srcId="{D771163B-63CF-4B22-81EE-1975F0F5B0B7}" destId="{31CD04D1-65C7-48F6-81B2-BE51FDCA0D5C}" srcOrd="0" destOrd="0" presId="urn:microsoft.com/office/officeart/2005/8/layout/process5"/>
    <dgm:cxn modelId="{49852B3E-AD76-4557-8684-46624A224001}" type="presOf" srcId="{ECE22A74-DD05-4B02-98E1-AF7DC6EE63FB}" destId="{C5D93B89-8230-4682-BBD1-3A461F1A9B91}" srcOrd="0" destOrd="0" presId="urn:microsoft.com/office/officeart/2005/8/layout/process5"/>
    <dgm:cxn modelId="{E7D33641-B383-415E-85F9-2CD24CD0CECD}" srcId="{88FCE69C-1210-45B8-9530-F24E1634A093}" destId="{EC575952-0403-403E-A18F-D66C11D7E9A7}" srcOrd="3" destOrd="0" parTransId="{67553F46-C84B-484C-8233-07C7C46356E8}" sibTransId="{0DF901E8-2D11-4FBE-81D9-9EA09566E55A}"/>
    <dgm:cxn modelId="{19FFE041-714C-4AFE-8F45-2A7382947D5C}" srcId="{88FCE69C-1210-45B8-9530-F24E1634A093}" destId="{ECE22A74-DD05-4B02-98E1-AF7DC6EE63FB}" srcOrd="1" destOrd="0" parTransId="{B0675B65-7258-429B-A606-6B50B13F1130}" sibTransId="{33BC039E-D2C4-4723-B867-6CDBA47ABF49}"/>
    <dgm:cxn modelId="{A9C2D163-565F-4C88-8D81-FBFDE6B65F67}" type="presOf" srcId="{12D2821F-0DDB-4D61-A287-9BEAB099EF3D}" destId="{E504043C-D143-4D32-AFD0-26FF29EE25CE}" srcOrd="0" destOrd="0" presId="urn:microsoft.com/office/officeart/2005/8/layout/process5"/>
    <dgm:cxn modelId="{D2DED971-7916-4CEA-B791-AC9688D65818}" type="presOf" srcId="{EC575952-0403-403E-A18F-D66C11D7E9A7}" destId="{85D3FC6A-4F82-4C81-8411-BBD2CFC547D3}" srcOrd="0" destOrd="0" presId="urn:microsoft.com/office/officeart/2005/8/layout/process5"/>
    <dgm:cxn modelId="{13C75B52-CC71-452D-A09C-98DD63EBCB71}" type="presOf" srcId="{58A47A90-C85B-4CDA-A303-D7AE66FBBA29}" destId="{EE844CBB-2341-4C83-B899-65E3828C633F}" srcOrd="0" destOrd="0" presId="urn:microsoft.com/office/officeart/2005/8/layout/process5"/>
    <dgm:cxn modelId="{09FCB176-C547-4910-AA8B-D04888633C1A}" type="presOf" srcId="{0DF901E8-2D11-4FBE-81D9-9EA09566E55A}" destId="{BA15549C-B349-4424-A5A3-73CD11A932F0}" srcOrd="1" destOrd="0" presId="urn:microsoft.com/office/officeart/2005/8/layout/process5"/>
    <dgm:cxn modelId="{B06A5B7C-5E5F-48C9-9777-F49333C13C33}" type="presOf" srcId="{1424CCD9-71B3-4FF3-9184-CDAE173C19B8}" destId="{6EBAC6FC-12ED-417D-92DF-6E95960E1E0B}" srcOrd="0" destOrd="0" presId="urn:microsoft.com/office/officeart/2005/8/layout/process5"/>
    <dgm:cxn modelId="{3C26E688-BF36-476E-87F2-03CB6B341E29}" type="presOf" srcId="{9219C841-21C5-4C20-AE23-536618CE7649}" destId="{2CFCCBAA-BECD-4E3A-9F10-906A389C8C6D}" srcOrd="1" destOrd="0" presId="urn:microsoft.com/office/officeart/2005/8/layout/process5"/>
    <dgm:cxn modelId="{44483699-311D-4FD2-AF69-8494EBA667B0}" srcId="{88FCE69C-1210-45B8-9530-F24E1634A093}" destId="{4B50CAB1-320F-4B68-B119-3BD1F53B907F}" srcOrd="4" destOrd="0" parTransId="{0F22A5FF-AB9F-475A-8A5A-6D76C9D3BD84}" sibTransId="{9219C841-21C5-4C20-AE23-536618CE7649}"/>
    <dgm:cxn modelId="{0A34B5BC-27CA-4B66-A465-E2D966A7C5F4}" type="presOf" srcId="{58A47A90-C85B-4CDA-A303-D7AE66FBBA29}" destId="{2A4DB0FB-1B0F-43B0-9BA8-82CF6F6E830F}" srcOrd="1" destOrd="0" presId="urn:microsoft.com/office/officeart/2005/8/layout/process5"/>
    <dgm:cxn modelId="{538142CA-15E6-4757-BCA8-61CA3B256094}" type="presOf" srcId="{9219C841-21C5-4C20-AE23-536618CE7649}" destId="{D87D2923-B514-476C-8F46-55E48D4096B1}" srcOrd="0" destOrd="0" presId="urn:microsoft.com/office/officeart/2005/8/layout/process5"/>
    <dgm:cxn modelId="{201C95D1-3193-43CE-8208-B6FA4654818E}" type="presOf" srcId="{3A7CE574-046B-46FD-A144-EA2CDBF9C189}" destId="{6D18F216-050B-4688-B145-05E688F6C15F}" srcOrd="0" destOrd="0" presId="urn:microsoft.com/office/officeart/2005/8/layout/process5"/>
    <dgm:cxn modelId="{3CAAFBD2-1915-4F39-941B-5FFE2747E471}" type="presOf" srcId="{4B50CAB1-320F-4B68-B119-3BD1F53B907F}" destId="{17ABEEF5-10D2-4798-B9AE-6327CD288596}" srcOrd="0" destOrd="0" presId="urn:microsoft.com/office/officeart/2005/8/layout/process5"/>
    <dgm:cxn modelId="{4EB804D5-05BB-43E7-A8CD-2D68632F9A28}" srcId="{88FCE69C-1210-45B8-9530-F24E1634A093}" destId="{1424CCD9-71B3-4FF3-9184-CDAE173C19B8}" srcOrd="2" destOrd="0" parTransId="{76EA190B-E286-4B67-8796-33E2BB3E8414}" sibTransId="{12D2821F-0DDB-4D61-A287-9BEAB099EF3D}"/>
    <dgm:cxn modelId="{486B0BD5-3114-42A7-9275-FAA397938C38}" type="presOf" srcId="{88FCE69C-1210-45B8-9530-F24E1634A093}" destId="{CABD86A0-AC1E-4414-A186-FD466E9012BD}" srcOrd="0" destOrd="0" presId="urn:microsoft.com/office/officeart/2005/8/layout/process5"/>
    <dgm:cxn modelId="{67593BE8-C5B0-49DC-92A9-E50AF86119B5}" type="presOf" srcId="{33BC039E-D2C4-4723-B867-6CDBA47ABF49}" destId="{AD46AAB1-B391-4FB4-8AC9-6CE542694455}" srcOrd="0" destOrd="0" presId="urn:microsoft.com/office/officeart/2005/8/layout/process5"/>
    <dgm:cxn modelId="{268C23F1-D5C6-4FC2-A717-4B03080ABFF9}" srcId="{88FCE69C-1210-45B8-9530-F24E1634A093}" destId="{3A7CE574-046B-46FD-A144-EA2CDBF9C189}" srcOrd="0" destOrd="0" parTransId="{52D587D6-97CD-4A64-86FB-BE475013548E}" sibTransId="{58A47A90-C85B-4CDA-A303-D7AE66FBBA29}"/>
    <dgm:cxn modelId="{4AD46575-794E-4CFF-81D6-F2A69F0C3AF4}" type="presParOf" srcId="{CABD86A0-AC1E-4414-A186-FD466E9012BD}" destId="{6D18F216-050B-4688-B145-05E688F6C15F}" srcOrd="0" destOrd="0" presId="urn:microsoft.com/office/officeart/2005/8/layout/process5"/>
    <dgm:cxn modelId="{A492D409-4AB7-4087-8ABB-D5223BCB7E8B}" type="presParOf" srcId="{CABD86A0-AC1E-4414-A186-FD466E9012BD}" destId="{EE844CBB-2341-4C83-B899-65E3828C633F}" srcOrd="1" destOrd="0" presId="urn:microsoft.com/office/officeart/2005/8/layout/process5"/>
    <dgm:cxn modelId="{3A7B82F9-4B94-4ECA-A532-CFC34DECA076}" type="presParOf" srcId="{EE844CBB-2341-4C83-B899-65E3828C633F}" destId="{2A4DB0FB-1B0F-43B0-9BA8-82CF6F6E830F}" srcOrd="0" destOrd="0" presId="urn:microsoft.com/office/officeart/2005/8/layout/process5"/>
    <dgm:cxn modelId="{CC984188-E470-4069-B881-7DB71982CF7A}" type="presParOf" srcId="{CABD86A0-AC1E-4414-A186-FD466E9012BD}" destId="{C5D93B89-8230-4682-BBD1-3A461F1A9B91}" srcOrd="2" destOrd="0" presId="urn:microsoft.com/office/officeart/2005/8/layout/process5"/>
    <dgm:cxn modelId="{7AE1BC7A-EC70-43D6-B079-D0EBD6C6DEE2}" type="presParOf" srcId="{CABD86A0-AC1E-4414-A186-FD466E9012BD}" destId="{AD46AAB1-B391-4FB4-8AC9-6CE542694455}" srcOrd="3" destOrd="0" presId="urn:microsoft.com/office/officeart/2005/8/layout/process5"/>
    <dgm:cxn modelId="{FBEF8FD2-1CD3-43B2-AA3F-20B287685C55}" type="presParOf" srcId="{AD46AAB1-B391-4FB4-8AC9-6CE542694455}" destId="{3B87EAF5-D524-4156-A61D-74B3BF36DD87}" srcOrd="0" destOrd="0" presId="urn:microsoft.com/office/officeart/2005/8/layout/process5"/>
    <dgm:cxn modelId="{7B16D0E7-741E-4AC3-9472-350EFB4D56CB}" type="presParOf" srcId="{CABD86A0-AC1E-4414-A186-FD466E9012BD}" destId="{6EBAC6FC-12ED-417D-92DF-6E95960E1E0B}" srcOrd="4" destOrd="0" presId="urn:microsoft.com/office/officeart/2005/8/layout/process5"/>
    <dgm:cxn modelId="{CF898A0B-352C-4239-8ED2-F7A84C16FB3B}" type="presParOf" srcId="{CABD86A0-AC1E-4414-A186-FD466E9012BD}" destId="{E504043C-D143-4D32-AFD0-26FF29EE25CE}" srcOrd="5" destOrd="0" presId="urn:microsoft.com/office/officeart/2005/8/layout/process5"/>
    <dgm:cxn modelId="{462E7416-3F16-496D-BEDB-C7AEC339B264}" type="presParOf" srcId="{E504043C-D143-4D32-AFD0-26FF29EE25CE}" destId="{EB949A96-722A-4E71-9303-C674CCC44500}" srcOrd="0" destOrd="0" presId="urn:microsoft.com/office/officeart/2005/8/layout/process5"/>
    <dgm:cxn modelId="{120BCC90-39D0-4383-806A-0A2B06384009}" type="presParOf" srcId="{CABD86A0-AC1E-4414-A186-FD466E9012BD}" destId="{85D3FC6A-4F82-4C81-8411-BBD2CFC547D3}" srcOrd="6" destOrd="0" presId="urn:microsoft.com/office/officeart/2005/8/layout/process5"/>
    <dgm:cxn modelId="{91778DD0-28BA-49C8-A749-C668E2C1469C}" type="presParOf" srcId="{CABD86A0-AC1E-4414-A186-FD466E9012BD}" destId="{573BF9CD-5004-4023-A498-1F7557A1287D}" srcOrd="7" destOrd="0" presId="urn:microsoft.com/office/officeart/2005/8/layout/process5"/>
    <dgm:cxn modelId="{8C2A5A36-D6F8-4C41-8179-C3A09ED6496F}" type="presParOf" srcId="{573BF9CD-5004-4023-A498-1F7557A1287D}" destId="{BA15549C-B349-4424-A5A3-73CD11A932F0}" srcOrd="0" destOrd="0" presId="urn:microsoft.com/office/officeart/2005/8/layout/process5"/>
    <dgm:cxn modelId="{7604E652-2A5E-4B7D-9D03-7FFE665F3283}" type="presParOf" srcId="{CABD86A0-AC1E-4414-A186-FD466E9012BD}" destId="{17ABEEF5-10D2-4798-B9AE-6327CD288596}" srcOrd="8" destOrd="0" presId="urn:microsoft.com/office/officeart/2005/8/layout/process5"/>
    <dgm:cxn modelId="{6358F96C-022C-44C6-967B-A3891CB4B7B2}" type="presParOf" srcId="{CABD86A0-AC1E-4414-A186-FD466E9012BD}" destId="{D87D2923-B514-476C-8F46-55E48D4096B1}" srcOrd="9" destOrd="0" presId="urn:microsoft.com/office/officeart/2005/8/layout/process5"/>
    <dgm:cxn modelId="{D8F8BCC3-57B6-44D8-8724-4A7E216F345A}" type="presParOf" srcId="{D87D2923-B514-476C-8F46-55E48D4096B1}" destId="{2CFCCBAA-BECD-4E3A-9F10-906A389C8C6D}" srcOrd="0" destOrd="0" presId="urn:microsoft.com/office/officeart/2005/8/layout/process5"/>
    <dgm:cxn modelId="{8D773F94-A373-4A2B-BC26-C8A0C8CE73A7}" type="presParOf" srcId="{CABD86A0-AC1E-4414-A186-FD466E9012BD}" destId="{31CD04D1-65C7-48F6-81B2-BE51FDCA0D5C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18F216-050B-4688-B145-05E688F6C15F}">
      <dsp:nvSpPr>
        <dsp:cNvPr id="0" name=""/>
        <dsp:cNvSpPr/>
      </dsp:nvSpPr>
      <dsp:spPr>
        <a:xfrm>
          <a:off x="536071" y="1196"/>
          <a:ext cx="2364804" cy="14188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/>
            <a:t>1. Tænk på at </a:t>
          </a:r>
          <a:r>
            <a:rPr lang="da-DK" sz="900" b="1" kern="1200" dirty="0"/>
            <a:t>guide</a:t>
          </a:r>
          <a:r>
            <a:rPr lang="da-DK" sz="900" kern="1200" dirty="0"/>
            <a:t> lytteren i din præsentation. Det skal være </a:t>
          </a:r>
          <a:r>
            <a:rPr lang="da-DK" sz="900" b="1" kern="1200" dirty="0"/>
            <a:t>logisk</a:t>
          </a:r>
          <a:r>
            <a:rPr lang="da-DK" sz="900" kern="1200" dirty="0"/>
            <a:t> og </a:t>
          </a:r>
          <a:r>
            <a:rPr lang="da-DK" sz="900" b="1" kern="1200" dirty="0"/>
            <a:t>tydeligt</a:t>
          </a:r>
          <a:r>
            <a:rPr lang="da-DK" sz="900" kern="1200" dirty="0"/>
            <a:t> </a:t>
          </a:r>
          <a:r>
            <a:rPr lang="da-DK" sz="900" b="1" kern="1200" dirty="0"/>
            <a:t>sammenhængende</a:t>
          </a:r>
          <a:r>
            <a:rPr lang="da-DK" sz="900" kern="1200" dirty="0"/>
            <a:t>  både i indhold og visuelt. Byg gerne op til at præsentere dit værk, så man bliver nysgerrig undervejs. Husk dog, at værket skal have størstedelen af tiden.  </a:t>
          </a:r>
          <a:endParaRPr lang="en-US" sz="900" kern="1200" dirty="0"/>
        </a:p>
      </dsp:txBody>
      <dsp:txXfrm>
        <a:off x="577629" y="42754"/>
        <a:ext cx="2281688" cy="1335766"/>
      </dsp:txXfrm>
    </dsp:sp>
    <dsp:sp modelId="{EE844CBB-2341-4C83-B899-65E3828C633F}">
      <dsp:nvSpPr>
        <dsp:cNvPr id="0" name=""/>
        <dsp:cNvSpPr/>
      </dsp:nvSpPr>
      <dsp:spPr>
        <a:xfrm>
          <a:off x="3108978" y="417401"/>
          <a:ext cx="501338" cy="586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3108978" y="534695"/>
        <a:ext cx="350937" cy="351883"/>
      </dsp:txXfrm>
    </dsp:sp>
    <dsp:sp modelId="{C5D93B89-8230-4682-BBD1-3A461F1A9B91}">
      <dsp:nvSpPr>
        <dsp:cNvPr id="0" name=""/>
        <dsp:cNvSpPr/>
      </dsp:nvSpPr>
      <dsp:spPr>
        <a:xfrm>
          <a:off x="3846797" y="1196"/>
          <a:ext cx="2364804" cy="14188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/>
            <a:t>2. Du skal være </a:t>
          </a:r>
          <a:r>
            <a:rPr lang="da-DK" sz="900" b="1" kern="1200" dirty="0"/>
            <a:t>ultragrundig</a:t>
          </a:r>
          <a:r>
            <a:rPr lang="da-DK" sz="900" kern="1200" dirty="0"/>
            <a:t> i dine beskrivelser / analyser af værkerne </a:t>
          </a:r>
          <a:r>
            <a:rPr lang="da-DK" sz="900" i="1" kern="1200" dirty="0"/>
            <a:t>Hvor</a:t>
          </a:r>
          <a:r>
            <a:rPr lang="da-DK" sz="900" kern="1200" dirty="0"/>
            <a:t> kan man se det, du taler om (peg mens du taler) og giv opfølgende forklaringer / analyser. Undgå blot at konstatere ”Der er brugt centralperspektiv” VIS og FORKLAR at du kender teorien for, hvad centralperspektiv er og hvordan det opbygges.   </a:t>
          </a:r>
          <a:endParaRPr lang="en-US" sz="900" kern="1200" dirty="0"/>
        </a:p>
      </dsp:txBody>
      <dsp:txXfrm>
        <a:off x="3888355" y="42754"/>
        <a:ext cx="2281688" cy="1335766"/>
      </dsp:txXfrm>
    </dsp:sp>
    <dsp:sp modelId="{AD46AAB1-B391-4FB4-8AC9-6CE542694455}">
      <dsp:nvSpPr>
        <dsp:cNvPr id="0" name=""/>
        <dsp:cNvSpPr/>
      </dsp:nvSpPr>
      <dsp:spPr>
        <a:xfrm>
          <a:off x="6419705" y="417401"/>
          <a:ext cx="501338" cy="586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6419705" y="534695"/>
        <a:ext cx="350937" cy="351883"/>
      </dsp:txXfrm>
    </dsp:sp>
    <dsp:sp modelId="{6EBAC6FC-12ED-417D-92DF-6E95960E1E0B}">
      <dsp:nvSpPr>
        <dsp:cNvPr id="0" name=""/>
        <dsp:cNvSpPr/>
      </dsp:nvSpPr>
      <dsp:spPr>
        <a:xfrm>
          <a:off x="7157524" y="1196"/>
          <a:ext cx="2364804" cy="14188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/>
            <a:t>3. Du skal vise værkerne og have helt styr på, kunstner / titel / udtryksform / baggrundsviden om perioden det er skabt i / kunstnerens strategier / kunstneriske overvejelser</a:t>
          </a:r>
          <a:r>
            <a:rPr lang="da-DK" sz="900" b="1" kern="1200" dirty="0"/>
            <a:t>.  Du forventes at være godt inde i stoffet,</a:t>
          </a:r>
          <a:r>
            <a:rPr lang="da-DK" sz="900" kern="1200" dirty="0"/>
            <a:t> da du selv har valgt fokus. </a:t>
          </a:r>
          <a:endParaRPr lang="en-US" sz="900" kern="1200" dirty="0"/>
        </a:p>
      </dsp:txBody>
      <dsp:txXfrm>
        <a:off x="7199082" y="42754"/>
        <a:ext cx="2281688" cy="1335766"/>
      </dsp:txXfrm>
    </dsp:sp>
    <dsp:sp modelId="{E504043C-D143-4D32-AFD0-26FF29EE25CE}">
      <dsp:nvSpPr>
        <dsp:cNvPr id="0" name=""/>
        <dsp:cNvSpPr/>
      </dsp:nvSpPr>
      <dsp:spPr>
        <a:xfrm rot="5400000">
          <a:off x="8089257" y="1585615"/>
          <a:ext cx="501338" cy="586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 rot="-5400000">
        <a:off x="8163985" y="1628182"/>
        <a:ext cx="351883" cy="350937"/>
      </dsp:txXfrm>
    </dsp:sp>
    <dsp:sp modelId="{85D3FC6A-4F82-4C81-8411-BBD2CFC547D3}">
      <dsp:nvSpPr>
        <dsp:cNvPr id="0" name=""/>
        <dsp:cNvSpPr/>
      </dsp:nvSpPr>
      <dsp:spPr>
        <a:xfrm>
          <a:off x="7157524" y="2366000"/>
          <a:ext cx="2364804" cy="141888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/>
            <a:t>4. Du skal være bevidst om at understøtte, hvad du siger med noget </a:t>
          </a:r>
          <a:r>
            <a:rPr lang="da-DK" sz="900" b="1" kern="1200" dirty="0"/>
            <a:t>visuelt</a:t>
          </a:r>
          <a:r>
            <a:rPr lang="da-DK" sz="900" kern="1200" dirty="0"/>
            <a:t> (f.eks. skitser / referencefotos / inspirationsværker / dit eget værk). </a:t>
          </a:r>
          <a:endParaRPr lang="en-US" sz="900" kern="1200" dirty="0"/>
        </a:p>
      </dsp:txBody>
      <dsp:txXfrm>
        <a:off x="7199082" y="2407558"/>
        <a:ext cx="2281688" cy="1335766"/>
      </dsp:txXfrm>
    </dsp:sp>
    <dsp:sp modelId="{573BF9CD-5004-4023-A498-1F7557A1287D}">
      <dsp:nvSpPr>
        <dsp:cNvPr id="0" name=""/>
        <dsp:cNvSpPr/>
      </dsp:nvSpPr>
      <dsp:spPr>
        <a:xfrm rot="10799371">
          <a:off x="4028071" y="2782793"/>
          <a:ext cx="2211479" cy="586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 rot="10800000">
        <a:off x="4204012" y="2900071"/>
        <a:ext cx="2035538" cy="351883"/>
      </dsp:txXfrm>
    </dsp:sp>
    <dsp:sp modelId="{17ABEEF5-10D2-4798-B9AE-6327CD288596}">
      <dsp:nvSpPr>
        <dsp:cNvPr id="0" name=""/>
        <dsp:cNvSpPr/>
      </dsp:nvSpPr>
      <dsp:spPr>
        <a:xfrm>
          <a:off x="620116" y="2367197"/>
          <a:ext cx="2364804" cy="141888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/>
            <a:t>7. Dette er </a:t>
          </a:r>
          <a:r>
            <a:rPr lang="da-DK" sz="900" b="1" kern="1200" dirty="0"/>
            <a:t>guidelines</a:t>
          </a:r>
          <a:r>
            <a:rPr lang="da-DK" sz="900" kern="1200" dirty="0"/>
            <a:t>. Du skal  selv vurdere, hvordan du får præsenteret dit eksamensprojekt fyldestgørende inden for tidsrammen på 5-6 minutter. </a:t>
          </a:r>
        </a:p>
      </dsp:txBody>
      <dsp:txXfrm>
        <a:off x="661674" y="2408755"/>
        <a:ext cx="2281688" cy="1335766"/>
      </dsp:txXfrm>
    </dsp:sp>
    <dsp:sp modelId="{D87D2923-B514-476C-8F46-55E48D4096B1}">
      <dsp:nvSpPr>
        <dsp:cNvPr id="0" name=""/>
        <dsp:cNvSpPr/>
      </dsp:nvSpPr>
      <dsp:spPr>
        <a:xfrm>
          <a:off x="3204599" y="2783402"/>
          <a:ext cx="529225" cy="586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700" kern="1200"/>
        </a:p>
      </dsp:txBody>
      <dsp:txXfrm>
        <a:off x="3204599" y="2900696"/>
        <a:ext cx="370458" cy="351883"/>
      </dsp:txXfrm>
    </dsp:sp>
    <dsp:sp modelId="{31CD04D1-65C7-48F6-81B2-BE51FDCA0D5C}">
      <dsp:nvSpPr>
        <dsp:cNvPr id="0" name=""/>
        <dsp:cNvSpPr/>
      </dsp:nvSpPr>
      <dsp:spPr>
        <a:xfrm>
          <a:off x="3983459" y="2367197"/>
          <a:ext cx="2364804" cy="14188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/>
            <a:t>5. Undgå at have stikord på din pc. Du må gerne vise et PowerPoint / digital præsentation, men du skal kunne dine ting ved brug </a:t>
          </a:r>
          <a:r>
            <a:rPr lang="da-DK" sz="900" b="0" kern="1200" dirty="0"/>
            <a:t>af</a:t>
          </a:r>
          <a:r>
            <a:rPr lang="da-DK" sz="900" b="1" kern="1200" dirty="0"/>
            <a:t> stikord (talepapir</a:t>
          </a:r>
          <a:r>
            <a:rPr lang="da-DK" sz="900" kern="1200" dirty="0"/>
            <a:t>). Du må under ingen omstændigheder læse højt fra dine noter. </a:t>
          </a:r>
          <a:endParaRPr lang="en-US" sz="900" kern="1200" dirty="0"/>
        </a:p>
      </dsp:txBody>
      <dsp:txXfrm>
        <a:off x="4025017" y="2408755"/>
        <a:ext cx="2281688" cy="1335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59C4F-3E97-4B05-9D90-89D7B8E9E8BE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9C056-DC2A-4405-95BF-501D87D7B6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5174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9C056-DC2A-4405-95BF-501D87D7B6C6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3564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9C056-DC2A-4405-95BF-501D87D7B6C6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439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9C056-DC2A-4405-95BF-501D87D7B6C6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119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333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32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15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365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181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18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277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74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78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457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125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782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AA8B00-9959-6B14-7430-832C207C91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1" y="643467"/>
            <a:ext cx="6255026" cy="5054008"/>
          </a:xfrm>
        </p:spPr>
        <p:txBody>
          <a:bodyPr anchor="ctr">
            <a:normAutofit/>
          </a:bodyPr>
          <a:lstStyle/>
          <a:p>
            <a:pPr algn="r"/>
            <a:r>
              <a:rPr lang="da-DK" sz="5000" dirty="0"/>
              <a:t>Præsentation af eksamensprojektet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86E4057-2CFB-34BC-7B0E-1FD7EB1771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994" y="643467"/>
            <a:ext cx="3679869" cy="5054008"/>
          </a:xfrm>
        </p:spPr>
        <p:txBody>
          <a:bodyPr anchor="ctr">
            <a:normAutofit/>
          </a:bodyPr>
          <a:lstStyle/>
          <a:p>
            <a:r>
              <a:rPr lang="da-DK" dirty="0"/>
              <a:t>Stikord til indhold af eksamens-præsentationen </a:t>
            </a:r>
            <a:r>
              <a:rPr lang="da-DK" dirty="0" err="1"/>
              <a:t>bk</a:t>
            </a:r>
            <a:r>
              <a:rPr lang="da-DK" dirty="0"/>
              <a:t> C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391367"/>
            <a:ext cx="0" cy="355820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B624C8D3-B9AD-4F4F-8554-4EAF3724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71304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558DB37-9FEE-48A2-8578-ED040157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F7FCCA6-00E2-4F74-A105-0D769872F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E196116-9056-B011-F52C-25C45A9CB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ctr">
            <a:normAutofit/>
          </a:bodyPr>
          <a:lstStyle/>
          <a:p>
            <a:r>
              <a:rPr lang="da-DK" i="1">
                <a:solidFill>
                  <a:srgbClr val="FFFFFF"/>
                </a:solidFill>
              </a:rPr>
              <a:t>Forslag</a:t>
            </a:r>
            <a:r>
              <a:rPr lang="da-DK">
                <a:solidFill>
                  <a:srgbClr val="FFFFFF"/>
                </a:solidFill>
              </a:rPr>
              <a:t> til struktur i din eksamensprojekt-præsentation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DF61BDD-D796-1808-703A-8317B4708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2675694"/>
            <a:ext cx="10058400" cy="319329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da-DK" sz="1300" b="1" i="0" u="none" strike="noStrike" baseline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Nærlæs briefet (instruktionen til eksamensprojektet) grundigt. Har du opfyldt kravene? 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1. Giv en </a:t>
            </a:r>
            <a:r>
              <a:rPr lang="da-DK" sz="1300" b="0" i="1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meget kort </a:t>
            </a: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kontekst til overskriften på eksamensprojektet (hvilken fortolkning har du valgt af emnet). 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2. Hvilket inspirations kunstværk har du valgt at arbejde med og hvorfor? Vis værket og hav styr på fakta om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kunstner, titel, udtryksform!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3. Arbejdsprocessen (en kort gennemgang): hvordan udviklede dit projekt sig fra idégenerering til det færdige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værk. Her udvælger du selv relevante nedslag, hvor der sker en ændring i udviklingen af processen (dine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bevidste valg og fravalg med begrundelser for hvorfor). Vis skitser / el. andet visuelt understøttende materiale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undervejs.</a:t>
            </a:r>
            <a:endParaRPr lang="da-DK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9CEC61-F44B-43B3-B40F-AE38C5AF1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59967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558DB37-9FEE-48A2-8578-ED040157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F7FCCA6-00E2-4F74-A105-0D769872F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4FB8C2-3E10-7952-ED9D-FE4B09515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ctr">
            <a:normAutofit/>
          </a:bodyPr>
          <a:lstStyle/>
          <a:p>
            <a:endParaRPr lang="da-DK">
              <a:solidFill>
                <a:srgbClr val="FFFFFF"/>
              </a:soli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ADB1874-9779-CC2E-FAFA-BB475E7A5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2675694"/>
            <a:ext cx="10058400" cy="319329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da-DK" sz="1300" b="0" i="0" u="none" strike="noStrike" baseline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4. Analytiske hovedpointer af eget værk 1. kunstnerisk udtryksform (skulptur / collage / installationsskitse el.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andet) og hvad der kendetegner den form for kunst. 2. en formalanalyse inkl. farvevalg / komposition /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relevans til eksamensemnet)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5. Dine tanker om, hvordan en beskuer skal opleve dit værk (inkl. overvejelser om skala, kontekst, sansninger,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300" b="0" i="0" u="none" strike="noStrike" baseline="0" err="1">
                <a:latin typeface="Arial" panose="020B0604020202020204" pitchFamily="34" charset="0"/>
                <a:cs typeface="Arial" panose="020B0604020202020204" pitchFamily="34" charset="0"/>
              </a:rPr>
              <a:t>formalytiske</a:t>
            </a: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 virkemidler (sekundært lidt om betydningsbærende indhold, hvis det giver mening). 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6. Giv en konklusion: hvorfor vurderer du, at dit værk er et relevant kunstnerisk udtryk i forhold til at</a:t>
            </a:r>
          </a:p>
          <a:p>
            <a:pPr>
              <a:lnSpc>
                <a:spcPct val="110000"/>
              </a:lnSpc>
            </a:pPr>
            <a:r>
              <a:rPr lang="da-DK" sz="13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Tematisere eksamensprojektet for i år?</a:t>
            </a:r>
            <a:endParaRPr lang="da-DK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da-DK" sz="13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9CEC61-F44B-43B3-B40F-AE38C5AF1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771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0F6F1E82-F603-49E4-9641-09EEA984A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6760458-F025-5A0D-C29D-6C7CEA94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da-DK" dirty="0"/>
              <a:t>HUSK…	</a:t>
            </a:r>
            <a:endParaRPr lang="da-DK"/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81CFD00-FC30-4AFB-A61F-3127B2C90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9D1595AB-90F6-488F-B5E3-F8CFCC8F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graphicFrame>
        <p:nvGraphicFramePr>
          <p:cNvPr id="40" name="Pladsholder til indhold 2">
            <a:extLst>
              <a:ext uri="{FF2B5EF4-FFF2-40B4-BE49-F238E27FC236}">
                <a16:creationId xmlns:a16="http://schemas.microsoft.com/office/drawing/2014/main" id="{C0BEFA2E-BEC0-9485-647B-64E195F2CC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5591886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1701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1B1D2F"/>
      </a:dk2>
      <a:lt2>
        <a:srgbClr val="F0F3F1"/>
      </a:lt2>
      <a:accent1>
        <a:srgbClr val="DD33C7"/>
      </a:accent1>
      <a:accent2>
        <a:srgbClr val="9A21CB"/>
      </a:accent2>
      <a:accent3>
        <a:srgbClr val="6533DD"/>
      </a:accent3>
      <a:accent4>
        <a:srgbClr val="2539CC"/>
      </a:accent4>
      <a:accent5>
        <a:srgbClr val="338EDD"/>
      </a:accent5>
      <a:accent6>
        <a:srgbClr val="20BFC7"/>
      </a:accent6>
      <a:hlink>
        <a:srgbClr val="3F6EBF"/>
      </a:hlink>
      <a:folHlink>
        <a:srgbClr val="7F7F7F"/>
      </a:folHlink>
    </a:clrScheme>
    <a:fontScheme name="Retrospect">
      <a:majorFont>
        <a:latin typeface="Sagona Extra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agona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513</Words>
  <Application>Microsoft Office PowerPoint</Application>
  <PresentationFormat>Widescreen</PresentationFormat>
  <Paragraphs>29</Paragraphs>
  <Slides>4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9" baseType="lpstr">
      <vt:lpstr>Arial</vt:lpstr>
      <vt:lpstr>Calibri</vt:lpstr>
      <vt:lpstr>Sagona Book</vt:lpstr>
      <vt:lpstr>Sagona ExtraLight</vt:lpstr>
      <vt:lpstr>RetrospectVTI</vt:lpstr>
      <vt:lpstr>Præsentation af eksamensprojektet</vt:lpstr>
      <vt:lpstr>Forslag til struktur i din eksamensprojekt-præsentation</vt:lpstr>
      <vt:lpstr>PowerPoint-præsentation</vt:lpstr>
      <vt:lpstr>HUSK…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Præsentation af eksamensprojektet bk C</dc:title>
  <dc:creator>Karin Meyer Refsgaard</dc:creator>
  <cp:lastModifiedBy>Karin Meyer Refsgaard</cp:lastModifiedBy>
  <cp:revision>2</cp:revision>
  <dcterms:created xsi:type="dcterms:W3CDTF">2022-05-10T07:12:23Z</dcterms:created>
  <dcterms:modified xsi:type="dcterms:W3CDTF">2026-05-20T11:17:44Z</dcterms:modified>
</cp:coreProperties>
</file>