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59" r:id="rId3"/>
    <p:sldId id="258" r:id="rId4"/>
    <p:sldId id="260" r:id="rId5"/>
    <p:sldId id="261" r:id="rId6"/>
    <p:sldId id="263" r:id="rId7"/>
    <p:sldId id="264" r:id="rId8"/>
    <p:sldId id="265" r:id="rId9"/>
    <p:sldId id="266" r:id="rId10"/>
    <p:sldId id="267" r:id="rId11"/>
    <p:sldId id="268" r:id="rId12"/>
    <p:sldId id="279" r:id="rId13"/>
    <p:sldId id="269" r:id="rId14"/>
    <p:sldId id="270" r:id="rId15"/>
    <p:sldId id="271" r:id="rId16"/>
    <p:sldId id="272" r:id="rId17"/>
    <p:sldId id="274" r:id="rId18"/>
    <p:sldId id="275" r:id="rId19"/>
    <p:sldId id="276" r:id="rId20"/>
    <p:sldId id="278" r:id="rId2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2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0580A3-B301-4206-A3F5-53AD8A1FF7C7}" type="datetimeFigureOut">
              <a:rPr lang="da-DK" smtClean="0"/>
              <a:t>16-08-2024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A3D3C0-36D9-4087-8384-729B94BFF611}" type="slidenum">
              <a:rPr lang="da-DK" smtClean="0"/>
              <a:t>‹nr.›</a:t>
            </a:fld>
            <a:endParaRPr lang="da-DK"/>
          </a:p>
        </p:txBody>
      </p:sp>
    </p:spTree>
    <p:extLst>
      <p:ext uri="{BB962C8B-B14F-4D97-AF65-F5344CB8AC3E}">
        <p14:creationId xmlns:p14="http://schemas.microsoft.com/office/powerpoint/2010/main" val="4151364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D6C83B59-ED95-5F4F-9A7C-8ABF04E85CA9}" type="slidenum">
              <a:rPr lang="da-DK" smtClean="0"/>
              <a:t>1</a:t>
            </a:fld>
            <a:endParaRPr lang="da-DK"/>
          </a:p>
        </p:txBody>
      </p:sp>
    </p:spTree>
    <p:extLst>
      <p:ext uri="{BB962C8B-B14F-4D97-AF65-F5344CB8AC3E}">
        <p14:creationId xmlns:p14="http://schemas.microsoft.com/office/powerpoint/2010/main" val="1031986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10 minutter i alt)</a:t>
            </a:r>
          </a:p>
          <a:p>
            <a:endParaRPr lang="da-DK"/>
          </a:p>
          <a:p>
            <a:r>
              <a:rPr lang="da-DK"/>
              <a:t>Lad os starte med det helt grundlæggende: HVAD ER EN PODCAST? &gt; godt at få dem til at karakterisere mediet</a:t>
            </a:r>
          </a:p>
          <a:p>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a:t>På mange måder minder det om radio, men der er en klar forskel…</a:t>
            </a:r>
          </a:p>
          <a:p>
            <a:endParaRPr lang="da-DK"/>
          </a:p>
        </p:txBody>
      </p:sp>
      <p:sp>
        <p:nvSpPr>
          <p:cNvPr id="4" name="Pladsholder til slidenummer 3"/>
          <p:cNvSpPr>
            <a:spLocks noGrp="1"/>
          </p:cNvSpPr>
          <p:nvPr>
            <p:ph type="sldNum" sz="quarter" idx="5"/>
          </p:nvPr>
        </p:nvSpPr>
        <p:spPr/>
        <p:txBody>
          <a:bodyPr/>
          <a:lstStyle/>
          <a:p>
            <a:fld id="{D6C83B59-ED95-5F4F-9A7C-8ABF04E85CA9}" type="slidenum">
              <a:rPr lang="da-DK" smtClean="0"/>
              <a:t>2</a:t>
            </a:fld>
            <a:endParaRPr lang="da-DK"/>
          </a:p>
        </p:txBody>
      </p:sp>
    </p:spTree>
    <p:extLst>
      <p:ext uri="{BB962C8B-B14F-4D97-AF65-F5344CB8AC3E}">
        <p14:creationId xmlns:p14="http://schemas.microsoft.com/office/powerpoint/2010/main" val="246059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10 minutter i alt)</a:t>
            </a:r>
          </a:p>
          <a:p>
            <a:endParaRPr lang="da-DK"/>
          </a:p>
          <a:p>
            <a:r>
              <a:rPr lang="da-DK"/>
              <a:t>Lad os starte med det helt grundlæggende: HVAD ER EN PODCAST?</a:t>
            </a:r>
          </a:p>
          <a:p>
            <a:endParaRPr lang="da-DK"/>
          </a:p>
          <a:p>
            <a:r>
              <a:rPr lang="da-DK"/>
              <a:t>På mange måder minder det om radio, men der er en klar forskel…</a:t>
            </a:r>
          </a:p>
          <a:p>
            <a:endParaRPr lang="da-DK"/>
          </a:p>
          <a:p>
            <a:r>
              <a:rPr lang="da-DK"/>
              <a:t>Mange forskellige podcast – både amatørpodcast og en lang række professionelle – og mange nørdede – f.eks. Skak</a:t>
            </a:r>
          </a:p>
          <a:p>
            <a:r>
              <a:rPr lang="da-DK"/>
              <a:t>Et PULL-medie, ikke et PUSH-medie (på modtagerens principper, når vi har tid og noget, vi har lyst til at høre)</a:t>
            </a:r>
          </a:p>
          <a:p>
            <a:r>
              <a:rPr lang="da-DK"/>
              <a:t>Radio er traditionelt et PUSH-medie, der skubber lyd ud til os (men nu kan man også hente programmer ned – a la podcast)</a:t>
            </a:r>
          </a:p>
          <a:p>
            <a:r>
              <a:rPr lang="da-DK"/>
              <a:t>Mange radioer gør sig også i podcast (som er født som en individuel lytteoplevelse)</a:t>
            </a:r>
          </a:p>
        </p:txBody>
      </p:sp>
      <p:sp>
        <p:nvSpPr>
          <p:cNvPr id="4" name="Pladsholder til slidenummer 3"/>
          <p:cNvSpPr>
            <a:spLocks noGrp="1"/>
          </p:cNvSpPr>
          <p:nvPr>
            <p:ph type="sldNum" sz="quarter" idx="5"/>
          </p:nvPr>
        </p:nvSpPr>
        <p:spPr/>
        <p:txBody>
          <a:bodyPr/>
          <a:lstStyle/>
          <a:p>
            <a:fld id="{D6C83B59-ED95-5F4F-9A7C-8ABF04E85CA9}" type="slidenum">
              <a:rPr lang="da-DK" smtClean="0"/>
              <a:t>3</a:t>
            </a:fld>
            <a:endParaRPr lang="da-DK"/>
          </a:p>
        </p:txBody>
      </p:sp>
    </p:spTree>
    <p:extLst>
      <p:ext uri="{BB962C8B-B14F-4D97-AF65-F5344CB8AC3E}">
        <p14:creationId xmlns:p14="http://schemas.microsoft.com/office/powerpoint/2010/main" val="1832258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10 minutter i alt)</a:t>
            </a:r>
          </a:p>
          <a:p>
            <a:endParaRPr lang="da-DK"/>
          </a:p>
          <a:p>
            <a:r>
              <a:rPr lang="da-DK"/>
              <a:t>I 2014 fik podcastmediet sit gennembrud i både USA og Europa med den banebrydende true crime-podcast SERIAL. Den er et rigtig godt eksempel på hvad det er podcastmediet kan og hvorfor det er blevet så populært.</a:t>
            </a:r>
          </a:p>
          <a:p>
            <a:endParaRPr lang="da-DK"/>
          </a:p>
          <a:p>
            <a:r>
              <a:rPr lang="da-DK"/>
              <a:t>Parasocialt bånde mellem afsender og modtager – der bliver delt en interesse og passion &gt; så griber man personligheden og det føles som om ”vi er på </a:t>
            </a:r>
            <a:r>
              <a:rPr lang="da-DK" err="1"/>
              <a:t>bølgelæmgde</a:t>
            </a:r>
            <a:r>
              <a:rPr lang="da-DK"/>
              <a:t>” – det kan føles som om man sidder med ved et bord eller at der tales direkte til én</a:t>
            </a:r>
          </a:p>
          <a:p>
            <a:r>
              <a:rPr lang="da-DK"/>
              <a:t>Mange radioprogrammer bliver meget podcastagtige</a:t>
            </a:r>
          </a:p>
          <a:p>
            <a:endParaRPr lang="da-DK"/>
          </a:p>
          <a:p>
            <a:r>
              <a:rPr lang="da-DK"/>
              <a:t> </a:t>
            </a:r>
          </a:p>
        </p:txBody>
      </p:sp>
      <p:sp>
        <p:nvSpPr>
          <p:cNvPr id="4" name="Pladsholder til slidenummer 3"/>
          <p:cNvSpPr>
            <a:spLocks noGrp="1"/>
          </p:cNvSpPr>
          <p:nvPr>
            <p:ph type="sldNum" sz="quarter" idx="5"/>
          </p:nvPr>
        </p:nvSpPr>
        <p:spPr/>
        <p:txBody>
          <a:bodyPr/>
          <a:lstStyle/>
          <a:p>
            <a:fld id="{D6C83B59-ED95-5F4F-9A7C-8ABF04E85CA9}" type="slidenum">
              <a:rPr lang="da-DK" smtClean="0"/>
              <a:t>4</a:t>
            </a:fld>
            <a:endParaRPr lang="da-DK"/>
          </a:p>
        </p:txBody>
      </p:sp>
    </p:spTree>
    <p:extLst>
      <p:ext uri="{BB962C8B-B14F-4D97-AF65-F5344CB8AC3E}">
        <p14:creationId xmlns:p14="http://schemas.microsoft.com/office/powerpoint/2010/main" val="1759556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15 minutter i alt)</a:t>
            </a:r>
          </a:p>
          <a:p>
            <a:endParaRPr lang="da-DK"/>
          </a:p>
          <a:p>
            <a:r>
              <a:rPr lang="da-DK"/>
              <a:t>Fordi PODCASTS er et vildtvoksende medie med ekstremt mange stofområder, nye ideer osv. så giver en almindelig genreopdeling som man kender den fra traditionel radio ikke mening. I stedet skal vi kigge på formaterne – med fokus på tilrettelæggelsen af programmerne, dvs. den tid, tekniske knowhow og praktiske kunnen samt professionalisme der ligger bag de forskellige podcasts. </a:t>
            </a:r>
          </a:p>
          <a:p>
            <a:endParaRPr lang="da-DK"/>
          </a:p>
          <a:p>
            <a:r>
              <a:rPr lang="da-DK"/>
              <a:t>1) Vi starter med at dele alle podcasts groft op i SNAK og STORYTELLING. Hvad er forskellen?</a:t>
            </a:r>
          </a:p>
          <a:p>
            <a:endParaRPr lang="da-DK"/>
          </a:p>
          <a:p>
            <a:r>
              <a:rPr lang="da-DK"/>
              <a:t>2) SNAKKEPODCASTS kan så deles yderligere op i 3 underformater baseret på hvor mange der taler: </a:t>
            </a:r>
          </a:p>
          <a:p>
            <a:pPr marL="171450" indent="-171450">
              <a:buFontTx/>
              <a:buChar char="-"/>
            </a:pPr>
            <a:r>
              <a:rPr lang="da-DK"/>
              <a:t>MONOLOG</a:t>
            </a:r>
          </a:p>
          <a:p>
            <a:pPr marL="171450" indent="-171450">
              <a:buFontTx/>
              <a:buChar char="-"/>
            </a:pPr>
            <a:r>
              <a:rPr lang="da-DK"/>
              <a:t>INTERVIEW</a:t>
            </a:r>
          </a:p>
          <a:p>
            <a:pPr marL="171450" indent="-171450">
              <a:buFontTx/>
              <a:buChar char="-"/>
            </a:pPr>
            <a:r>
              <a:rPr lang="da-DK"/>
              <a:t>SAMTALE</a:t>
            </a:r>
          </a:p>
          <a:p>
            <a:pPr marL="171450" indent="-171450">
              <a:buFontTx/>
              <a:buChar char="-"/>
            </a:pPr>
            <a:endParaRPr lang="da-DK"/>
          </a:p>
          <a:p>
            <a:pPr marL="0" indent="0">
              <a:buFontTx/>
              <a:buNone/>
            </a:pPr>
            <a:r>
              <a:rPr lang="da-DK"/>
              <a:t>FORMATER – det kan være nemmere at tale om end genrer. Hvordan er det skabt &gt; snakkepodcast + Storytelling / fortællende podcast</a:t>
            </a:r>
          </a:p>
          <a:p>
            <a:pPr marL="0" indent="0">
              <a:buFontTx/>
              <a:buNone/>
            </a:pPr>
            <a:r>
              <a:rPr lang="da-DK"/>
              <a:t>90% af de danske podcast er snakke-podcast</a:t>
            </a:r>
          </a:p>
          <a:p>
            <a:pPr marL="0" indent="0">
              <a:buFontTx/>
              <a:buNone/>
            </a:pPr>
            <a:endParaRPr lang="da-DK"/>
          </a:p>
          <a:p>
            <a:pPr marL="0" indent="0">
              <a:buFontTx/>
              <a:buNone/>
            </a:pPr>
            <a:r>
              <a:rPr lang="da-DK"/>
              <a:t>SNAKKE_PODCAST – </a:t>
            </a:r>
          </a:p>
          <a:p>
            <a:pPr marL="0" indent="0">
              <a:buFontTx/>
              <a:buNone/>
            </a:pPr>
            <a:r>
              <a:rPr lang="da-DK"/>
              <a:t>Monolog (f.eks. nogle historiepodcast – et eksempel på monolog: ”Vesten mod Vesten”)</a:t>
            </a:r>
          </a:p>
          <a:p>
            <a:pPr marL="0" indent="0">
              <a:buFontTx/>
              <a:buNone/>
            </a:pPr>
            <a:r>
              <a:rPr lang="da-DK"/>
              <a:t>Interview: Breinholt taler med …. Fint at bruge det som eksempel</a:t>
            </a:r>
          </a:p>
          <a:p>
            <a:pPr marL="0" indent="0">
              <a:buFontTx/>
              <a:buNone/>
            </a:pPr>
            <a:r>
              <a:rPr lang="da-DK"/>
              <a:t>Samtale: Her er deltagerne mere ligeværdige – der er måske en vært – f.eks. </a:t>
            </a:r>
            <a:r>
              <a:rPr lang="da-DK" err="1"/>
              <a:t>Svenmd</a:t>
            </a:r>
            <a:r>
              <a:rPr lang="da-DK"/>
              <a:t> Brinkmann, som er en stor personlighed, men det kan også være en mere ukendt vært, der har </a:t>
            </a:r>
            <a:r>
              <a:rPr lang="da-DK" err="1"/>
              <a:t>inditeret</a:t>
            </a:r>
            <a:r>
              <a:rPr lang="da-DK"/>
              <a:t> en stor </a:t>
            </a:r>
            <a:r>
              <a:rPr lang="da-DK" err="1"/>
              <a:t>personllighed</a:t>
            </a:r>
            <a:r>
              <a:rPr lang="da-DK"/>
              <a:t> ind – og her i samtalen er de ligeværdige. (man kunne godt vælge en mere formel debat) Det føles som om, at man nærmest sidder med ved bordet.</a:t>
            </a:r>
          </a:p>
          <a:p>
            <a:pPr marL="0" indent="0">
              <a:buFontTx/>
              <a:buNone/>
            </a:pPr>
            <a:r>
              <a:rPr lang="da-DK"/>
              <a:t>Storytelling-podcast er bygget op omkring, at der skal fortælles en historie (den menneskelige stemme er til stede, men også ofte musik + lydoptagelser ude fra den virkelige verden) &gt; et mere komplekst lydbillede</a:t>
            </a:r>
          </a:p>
          <a:p>
            <a:pPr marL="0" indent="0">
              <a:buFontTx/>
              <a:buNone/>
            </a:pPr>
            <a:r>
              <a:rPr lang="da-DK"/>
              <a:t>Drama og dokumentar</a:t>
            </a:r>
          </a:p>
          <a:p>
            <a:pPr marL="0" indent="0">
              <a:buFontTx/>
              <a:buNone/>
            </a:pPr>
            <a:endParaRPr lang="da-DK"/>
          </a:p>
        </p:txBody>
      </p:sp>
      <p:sp>
        <p:nvSpPr>
          <p:cNvPr id="4" name="Pladsholder til slidenummer 3"/>
          <p:cNvSpPr>
            <a:spLocks noGrp="1"/>
          </p:cNvSpPr>
          <p:nvPr>
            <p:ph type="sldNum" sz="quarter" idx="5"/>
          </p:nvPr>
        </p:nvSpPr>
        <p:spPr/>
        <p:txBody>
          <a:bodyPr/>
          <a:lstStyle/>
          <a:p>
            <a:fld id="{D6C83B59-ED95-5F4F-9A7C-8ABF04E85CA9}" type="slidenum">
              <a:rPr lang="da-DK" smtClean="0"/>
              <a:t>5</a:t>
            </a:fld>
            <a:endParaRPr lang="da-DK"/>
          </a:p>
        </p:txBody>
      </p:sp>
    </p:spTree>
    <p:extLst>
      <p:ext uri="{BB962C8B-B14F-4D97-AF65-F5344CB8AC3E}">
        <p14:creationId xmlns:p14="http://schemas.microsoft.com/office/powerpoint/2010/main" val="635278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20 minutter i alt – 2:17 minutters citat)</a:t>
            </a:r>
          </a:p>
          <a:p>
            <a:endParaRPr lang="da-DK"/>
          </a:p>
          <a:p>
            <a:r>
              <a:rPr lang="da-DK"/>
              <a:t>MONOLOGEN</a:t>
            </a:r>
          </a:p>
          <a:p>
            <a:endParaRPr lang="da-DK"/>
          </a:p>
          <a:p>
            <a:r>
              <a:rPr lang="da-DK"/>
              <a:t>VESTEN MOD VESTEN: Informations chefredaktør Rune Lykkeberg holder foredrag om sin bog, ”Vesten mod vesten”. Denne del handler om at han har skrevet bogen til sine børn og hvad han vil fortælle med den: At de ikke må opfatte verdens tilstand som et sammenbrud, men som en begyndelse på noget nyt. </a:t>
            </a:r>
          </a:p>
        </p:txBody>
      </p:sp>
      <p:sp>
        <p:nvSpPr>
          <p:cNvPr id="4" name="Pladsholder til slidenummer 3"/>
          <p:cNvSpPr>
            <a:spLocks noGrp="1"/>
          </p:cNvSpPr>
          <p:nvPr>
            <p:ph type="sldNum" sz="quarter" idx="5"/>
          </p:nvPr>
        </p:nvSpPr>
        <p:spPr/>
        <p:txBody>
          <a:bodyPr/>
          <a:lstStyle/>
          <a:p>
            <a:fld id="{D6C83B59-ED95-5F4F-9A7C-8ABF04E85CA9}" type="slidenum">
              <a:rPr lang="da-DK" smtClean="0"/>
              <a:t>6</a:t>
            </a:fld>
            <a:endParaRPr lang="da-DK"/>
          </a:p>
        </p:txBody>
      </p:sp>
    </p:spTree>
    <p:extLst>
      <p:ext uri="{BB962C8B-B14F-4D97-AF65-F5344CB8AC3E}">
        <p14:creationId xmlns:p14="http://schemas.microsoft.com/office/powerpoint/2010/main" val="316810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25 minutter i alt – 2:04 minutters citat)</a:t>
            </a:r>
          </a:p>
          <a:p>
            <a:endParaRPr lang="da-DK"/>
          </a:p>
          <a:p>
            <a:r>
              <a:rPr lang="da-DK"/>
              <a:t>INTERVIEW</a:t>
            </a:r>
          </a:p>
          <a:p>
            <a:endParaRPr lang="da-DK"/>
          </a:p>
          <a:p>
            <a:r>
              <a:rPr lang="da-DK"/>
              <a:t>BREINHOLT TALER MED…: Anders Breinholt er vært og interviewer en række kendte og prominente danskere. I denne episode snakker han med Linda P. om bl.a. #</a:t>
            </a:r>
            <a:r>
              <a:rPr lang="da-DK" err="1"/>
              <a:t>metoo</a:t>
            </a:r>
            <a:r>
              <a:rPr lang="da-DK"/>
              <a:t> og internet-</a:t>
            </a:r>
            <a:r>
              <a:rPr lang="da-DK" err="1"/>
              <a:t>trolls</a:t>
            </a:r>
            <a:r>
              <a:rPr lang="da-DK"/>
              <a:t> og om at dumme sig på nettet. Selv om interviewpersonen er i fokus, fylder værten, hans holdninger og erfaringer meget undervejs. Breinholt reagerer og reflekterer på det Linda P. fortæller.</a:t>
            </a:r>
          </a:p>
          <a:p>
            <a:endParaRPr lang="da-DK"/>
          </a:p>
          <a:p>
            <a:r>
              <a:rPr lang="da-DK"/>
              <a:t>(Her er der også lidt hybrid – men der er også noget storytelling, da hun fortæller om, hvad der er sket)</a:t>
            </a:r>
          </a:p>
        </p:txBody>
      </p:sp>
      <p:sp>
        <p:nvSpPr>
          <p:cNvPr id="4" name="Pladsholder til slidenummer 3"/>
          <p:cNvSpPr>
            <a:spLocks noGrp="1"/>
          </p:cNvSpPr>
          <p:nvPr>
            <p:ph type="sldNum" sz="quarter" idx="5"/>
          </p:nvPr>
        </p:nvSpPr>
        <p:spPr/>
        <p:txBody>
          <a:bodyPr/>
          <a:lstStyle/>
          <a:p>
            <a:fld id="{D6C83B59-ED95-5F4F-9A7C-8ABF04E85CA9}" type="slidenum">
              <a:rPr lang="da-DK" smtClean="0"/>
              <a:t>7</a:t>
            </a:fld>
            <a:endParaRPr lang="da-DK"/>
          </a:p>
        </p:txBody>
      </p:sp>
    </p:spTree>
    <p:extLst>
      <p:ext uri="{BB962C8B-B14F-4D97-AF65-F5344CB8AC3E}">
        <p14:creationId xmlns:p14="http://schemas.microsoft.com/office/powerpoint/2010/main" val="2408304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30 minutter i alt – 2:08 minutters citat)</a:t>
            </a:r>
          </a:p>
          <a:p>
            <a:endParaRPr lang="da-DK"/>
          </a:p>
          <a:p>
            <a:r>
              <a:rPr lang="da-DK"/>
              <a:t>SAMTALEN</a:t>
            </a:r>
          </a:p>
          <a:p>
            <a:endParaRPr lang="da-DK"/>
          </a:p>
          <a:p>
            <a:r>
              <a:rPr lang="da-DK"/>
              <a:t>HER GÅR DET GODT: Adam Holm er gæst hos Esben Bjerre og Peter Falktoft (tidligere Monte Carlo, P3). De sidder og drikker </a:t>
            </a:r>
            <a:r>
              <a:rPr lang="da-DK" err="1"/>
              <a:t>glögg</a:t>
            </a:r>
            <a:r>
              <a:rPr lang="da-DK"/>
              <a:t> og spiser æbleskiver. Snakken går fra Adam Holms bog om Syriens diktator Asad. Vi kommer ind i podcasten da Peter Falktoft prøver at formulere et undringsspørgsmål til Adam Holm om Asads kones indkøb af et </a:t>
            </a:r>
            <a:r>
              <a:rPr lang="da-DK" err="1"/>
              <a:t>fondue-sæt</a:t>
            </a:r>
            <a:r>
              <a:rPr lang="da-DK"/>
              <a:t> og noget svedig amerikansk rap-musik. En på alle måder LIVLIG samtale. </a:t>
            </a:r>
          </a:p>
        </p:txBody>
      </p:sp>
      <p:sp>
        <p:nvSpPr>
          <p:cNvPr id="4" name="Pladsholder til slidenummer 3"/>
          <p:cNvSpPr>
            <a:spLocks noGrp="1"/>
          </p:cNvSpPr>
          <p:nvPr>
            <p:ph type="sldNum" sz="quarter" idx="5"/>
          </p:nvPr>
        </p:nvSpPr>
        <p:spPr/>
        <p:txBody>
          <a:bodyPr/>
          <a:lstStyle/>
          <a:p>
            <a:fld id="{D6C83B59-ED95-5F4F-9A7C-8ABF04E85CA9}" type="slidenum">
              <a:rPr lang="da-DK" smtClean="0"/>
              <a:t>8</a:t>
            </a:fld>
            <a:endParaRPr lang="da-DK"/>
          </a:p>
        </p:txBody>
      </p:sp>
    </p:spTree>
    <p:extLst>
      <p:ext uri="{BB962C8B-B14F-4D97-AF65-F5344CB8AC3E}">
        <p14:creationId xmlns:p14="http://schemas.microsoft.com/office/powerpoint/2010/main" val="416386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83B59-ED95-5F4F-9A7C-8ABF04E85CA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457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35 minutter i alt – 1:55 minutters citat) </a:t>
            </a:r>
          </a:p>
          <a:p>
            <a:endParaRPr lang="da-DK"/>
          </a:p>
          <a:p>
            <a:r>
              <a:rPr lang="da-DK" err="1"/>
              <a:t>Storytelling</a:t>
            </a:r>
            <a:r>
              <a:rPr lang="da-DK"/>
              <a:t>-podcasts har et mere komplekst lydbillede. </a:t>
            </a:r>
          </a:p>
          <a:p>
            <a:r>
              <a:rPr lang="da-DK"/>
              <a:t>Stemmen er kun ét blandt mange virkemidler.</a:t>
            </a:r>
          </a:p>
          <a:p>
            <a:r>
              <a:rPr lang="da-DK"/>
              <a:t>Udtrykket er filmisk (dokumentarer og spillefilm).</a:t>
            </a:r>
          </a:p>
          <a:p>
            <a:r>
              <a:rPr lang="da-DK"/>
              <a:t>Minder om den traditionelle radios radioteater og radiomontager.</a:t>
            </a:r>
          </a:p>
          <a:p>
            <a:endParaRPr lang="da-DK"/>
          </a:p>
          <a:p>
            <a:r>
              <a:rPr lang="da-DK"/>
              <a:t>EQUINOX 1985 ep. 3 – oplæg:</a:t>
            </a:r>
          </a:p>
          <a:p>
            <a:r>
              <a:rPr lang="da-DK"/>
              <a:t>En hel klasse studenter fra Christianshavns Gymnasium er forsvundet under mystiske omstændigheder under studenterkørsel tilbage i 1985. Nu prøver Tea (vores hovedperson) at opklare sagen. Hun var nabo til Ida, som forsvandt på turen, og hun vil gerne finde ud af hvad der skete den gang. Hun interviewer pårørende inkl. sine egne forældre, der opfører sig lidt usædvanligt og lyder som om de holder skjult. I denne episode besøger Tea klassens gamle religionslærer, Henrik </a:t>
            </a:r>
            <a:r>
              <a:rPr lang="da-DK" err="1"/>
              <a:t>Malmström</a:t>
            </a:r>
            <a:r>
              <a:rPr lang="da-DK"/>
              <a:t>, og der opstår et eller andet mellem dem i deres samtale. Noget der får Tea til at have mavesmerter og høre stemmer samme nat. Og for første gang får man indtryk af at Tea SELV skjuler noget. Måske endda for sig selv…</a:t>
            </a:r>
          </a:p>
          <a:p>
            <a:endParaRPr lang="da-DK"/>
          </a:p>
          <a:p>
            <a:r>
              <a:rPr lang="da-DK"/>
              <a:t>Drama: Opdigtede historier. Skabes af replikker, reallyde, underlægningsmusik mm.</a:t>
            </a:r>
          </a:p>
          <a:p>
            <a:r>
              <a:rPr lang="da-DK"/>
              <a:t>Man kunne sammenligne </a:t>
            </a:r>
            <a:r>
              <a:rPr lang="da-DK" err="1"/>
              <a:t>Equinox</a:t>
            </a:r>
            <a:r>
              <a:rPr lang="da-DK"/>
              <a:t> 1985 &gt; Her kunne man sammenligne første episode af </a:t>
            </a:r>
            <a:r>
              <a:rPr lang="da-DK" err="1"/>
              <a:t>TV-serien</a:t>
            </a:r>
            <a:r>
              <a:rPr lang="da-DK"/>
              <a:t> med første episode af podcasten. I dette podcastafsnit 3 er der mange virkemidler – det fungerer måske ikke så godt (måske lidt overdrevet – men sjovt at høre, fordi der er så meget gang i </a:t>
            </a:r>
            <a:r>
              <a:rPr lang="da-DK" err="1"/>
              <a:t>virkelmidlerne</a:t>
            </a:r>
            <a:r>
              <a:rPr lang="da-DK"/>
              <a:t>)</a:t>
            </a:r>
          </a:p>
          <a:p>
            <a:endParaRPr lang="da-DK"/>
          </a:p>
          <a:p>
            <a:r>
              <a:rPr lang="da-DK"/>
              <a:t>Dokumentar: Virkelighedsbaserede historier – skabes af autentisk lyd mm – men ofte også iscenesættelse </a:t>
            </a:r>
          </a:p>
          <a:p>
            <a:endParaRPr lang="da-DK"/>
          </a:p>
          <a:p>
            <a:r>
              <a:rPr lang="da-DK"/>
              <a:t>Drama og dokumentar er defineret i elevudgaven</a:t>
            </a:r>
          </a:p>
          <a:p>
            <a:endParaRPr lang="da-DK"/>
          </a:p>
          <a:p>
            <a:endParaRPr lang="da-DK"/>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83B59-ED95-5F4F-9A7C-8ABF04E85CA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893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40 minutter i alt – 2:10 minutters citat)</a:t>
            </a:r>
          </a:p>
          <a:p>
            <a:endParaRPr lang="da-DK"/>
          </a:p>
          <a:p>
            <a:r>
              <a:rPr lang="da-DK"/>
              <a:t>ET LANGSOMT MORD – oplæg:</a:t>
            </a:r>
          </a:p>
          <a:p>
            <a:r>
              <a:rPr lang="da-DK"/>
              <a:t>Vi følger journalisten Adrian Adler Hansen der har sat sig for at finde ud af hvem der har dræbt hans far tilbage i 1991. I klippet her er han taget tilbage til sin fars gamle lejlighedskompleks for at finde nogen som måske kendte faren. Efterforskningen kommer til at køre på flere planer – hvad skete der helt konkret, hvem var faren, hvorfor gik det så galt for ham, og hvordan har det påvirket Adrian? </a:t>
            </a:r>
          </a:p>
          <a:p>
            <a:endParaRPr lang="da-DK"/>
          </a:p>
          <a:p>
            <a:r>
              <a:rPr lang="da-DK"/>
              <a:t>Dette er siden blevet til en dokumentar og et teaterstykke</a:t>
            </a:r>
          </a:p>
          <a:p>
            <a:r>
              <a:rPr lang="da-DK"/>
              <a:t>Dokumentarisk – bruger stadig fiktionens virkemidler til at skabe identifikation/intimitet og gøre det spændende </a:t>
            </a:r>
          </a:p>
          <a:p>
            <a:endParaRPr lang="da-DK"/>
          </a:p>
          <a:p>
            <a:endParaRPr lang="da-DK"/>
          </a:p>
          <a:p>
            <a:r>
              <a:rPr lang="da-DK"/>
              <a:t>Læg mærke til interviewenes autenticitet (reallyd, stemmeføringen, volumenforskellene), der står i skærende kontrast til den mere iscenesatte og introspektive monolog, der kommer bagefter (speak, underlægningsmusik, effektlyd, redigeringen).</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83B59-ED95-5F4F-9A7C-8ABF04E85CA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5733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40 minutter i alt – 2:10 minutters citat)</a:t>
            </a:r>
          </a:p>
          <a:p>
            <a:endParaRPr lang="da-DK"/>
          </a:p>
          <a:p>
            <a:r>
              <a:rPr lang="da-DK"/>
              <a:t>ET LANGSOMT MORD – oplæg:</a:t>
            </a:r>
          </a:p>
          <a:p>
            <a:r>
              <a:rPr lang="da-DK"/>
              <a:t>Vi følger journalisten Adrian Adler Hansen der har sat sig for at finde ud af hvem der har dræbt hans far tilbage i 1991. I klippet her er han taget tilbage til sin fars gamle lejlighedskompleks for at finde nogen som måske kendte faren. Efterforskningen kommer til at køre på flere planer – hvad skete der helt konkret, hvem var faren, hvorfor gik det så galt for ham, og hvordan har det påvirket Adrian? </a:t>
            </a:r>
          </a:p>
          <a:p>
            <a:endParaRPr lang="da-DK"/>
          </a:p>
          <a:p>
            <a:r>
              <a:rPr lang="da-DK"/>
              <a:t>Dette er siden blevet til en dokumentar og et teaterstykke</a:t>
            </a:r>
          </a:p>
          <a:p>
            <a:r>
              <a:rPr lang="da-DK"/>
              <a:t>Dokumentarisk – bruger stadig fiktionens virkemidler til at skabe identifikation/intimitet og gøre det spændende </a:t>
            </a:r>
          </a:p>
          <a:p>
            <a:endParaRPr lang="da-DK"/>
          </a:p>
          <a:p>
            <a:endParaRPr lang="da-DK"/>
          </a:p>
          <a:p>
            <a:r>
              <a:rPr lang="da-DK"/>
              <a:t>Læg mærke til interviewenes autenticitet (reallyd, stemmeføringen, volumenforskellene), der står i skærende kontrast til den mere iscenesatte og introspektive monolog, der kommer bagefter (speak, underlægningsmusik, effektlyd, redigeringen).</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83B59-ED95-5F4F-9A7C-8ABF04E85CA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502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45 minutter i alt)</a:t>
            </a:r>
          </a:p>
          <a:p>
            <a:endParaRPr lang="da-DK"/>
          </a:p>
          <a:p>
            <a:r>
              <a:rPr lang="da-DK"/>
              <a:t>Kompleksiteten stiger fordi MANGE podcasts bevidst søger at blande formaterne.</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83B59-ED95-5F4F-9A7C-8ABF04E85CA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1655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a:t>(20 minutter / 65 minutter i alt)</a:t>
            </a:r>
          </a:p>
          <a:p>
            <a:endParaRPr lang="da-DK" b="1"/>
          </a:p>
          <a:p>
            <a:r>
              <a:rPr lang="da-DK" b="1"/>
              <a:t>Opgave 1:</a:t>
            </a:r>
            <a:r>
              <a:rPr lang="da-DK" b="0"/>
              <a:t> </a:t>
            </a:r>
            <a:r>
              <a:rPr lang="da-DK" b="1"/>
              <a:t>FARLIGE TONER </a:t>
            </a:r>
            <a:r>
              <a:rPr lang="da-DK" b="0"/>
              <a:t>(Dansk jazzhistorie)</a:t>
            </a:r>
          </a:p>
          <a:p>
            <a:endParaRPr lang="da-DK" b="1"/>
          </a:p>
          <a:p>
            <a:pPr marL="171450" indent="-171450">
              <a:buFont typeface="Arial" panose="020B0604020202020204" pitchFamily="34" charset="0"/>
              <a:buChar char="•"/>
            </a:pPr>
            <a:r>
              <a:rPr lang="da-DK"/>
              <a:t>Introducere opgaven + dele tilhørerne op i to hold</a:t>
            </a:r>
          </a:p>
          <a:p>
            <a:pPr marL="171450" indent="-171450">
              <a:buFont typeface="Arial" panose="020B0604020202020204" pitchFamily="34" charset="0"/>
              <a:buChar char="•"/>
            </a:pPr>
            <a:r>
              <a:rPr lang="da-DK"/>
              <a:t>Lytte til klippet (5:04 min.)</a:t>
            </a:r>
          </a:p>
          <a:p>
            <a:pPr marL="171450" indent="-171450">
              <a:buFont typeface="Arial" panose="020B0604020202020204" pitchFamily="34" charset="0"/>
              <a:buChar char="•"/>
            </a:pPr>
            <a:r>
              <a:rPr lang="da-DK"/>
              <a:t>Summe (5 min.)</a:t>
            </a:r>
          </a:p>
          <a:p>
            <a:pPr marL="171450" indent="-171450">
              <a:buFont typeface="Arial" panose="020B0604020202020204" pitchFamily="34" charset="0"/>
              <a:buChar char="•"/>
            </a:pPr>
            <a:r>
              <a:rPr lang="da-DK"/>
              <a:t>Gennemgå (10 min.)</a:t>
            </a:r>
            <a:endParaRPr lang="da-DK" b="1"/>
          </a:p>
          <a:p>
            <a:pPr marL="171450" indent="-171450">
              <a:buFont typeface="Arial" panose="020B0604020202020204" pitchFamily="34" charset="0"/>
              <a:buChar char="•"/>
            </a:pPr>
            <a:endParaRPr lang="da-DK" b="1"/>
          </a:p>
          <a:p>
            <a:pPr marL="171450" indent="-171450">
              <a:buFont typeface="Arial" panose="020B0604020202020204" pitchFamily="34" charset="0"/>
              <a:buChar char="•"/>
            </a:pPr>
            <a:endParaRPr lang="da-DK" b="1"/>
          </a:p>
          <a:p>
            <a:pPr marL="171450" indent="-171450">
              <a:buFont typeface="Arial" panose="020B0604020202020204" pitchFamily="34" charset="0"/>
              <a:buChar char="•"/>
            </a:pPr>
            <a:r>
              <a:rPr lang="da-DK" b="1"/>
              <a:t>De forskellige formater?</a:t>
            </a:r>
          </a:p>
          <a:p>
            <a:pPr marL="171450" indent="-171450">
              <a:buFont typeface="Arial" panose="020B0604020202020204" pitchFamily="34" charset="0"/>
              <a:buChar char="•"/>
            </a:pPr>
            <a:r>
              <a:rPr lang="da-DK" b="1"/>
              <a:t>Lyd bagved – virker </a:t>
            </a:r>
            <a:r>
              <a:rPr lang="da-DK" b="1" err="1"/>
              <a:t>storrytelling</a:t>
            </a:r>
            <a:r>
              <a:rPr lang="da-DK" b="1"/>
              <a:t>-agtigt – manden der kommer cyklende, nynner, stiller cyklen fra sig, løber over mod det store </a:t>
            </a:r>
            <a:r>
              <a:rPr lang="da-DK" b="1" err="1"/>
              <a:t>krigsskrib</a:t>
            </a:r>
            <a:r>
              <a:rPr lang="da-DK" b="1"/>
              <a:t> &gt; Hvad han ikke ved er, at han kommer til at skrive sig ind i den danske musikhistorie</a:t>
            </a:r>
          </a:p>
          <a:p>
            <a:pPr marL="171450" indent="-171450">
              <a:buFont typeface="Arial" panose="020B0604020202020204" pitchFamily="34" charset="0"/>
              <a:buChar char="•"/>
            </a:pPr>
            <a:endParaRPr lang="da-DK" b="1"/>
          </a:p>
          <a:p>
            <a:pPr marL="171450" indent="-171450">
              <a:buFont typeface="Arial" panose="020B0604020202020204" pitchFamily="34" charset="0"/>
              <a:buChar char="•"/>
            </a:pPr>
            <a:r>
              <a:rPr lang="da-DK" b="1" err="1"/>
              <a:t>Testing</a:t>
            </a:r>
            <a:r>
              <a:rPr lang="da-DK" b="1"/>
              <a:t> – så er vi </a:t>
            </a:r>
            <a:r>
              <a:rPr lang="da-DK" b="1" err="1"/>
              <a:t>klas</a:t>
            </a:r>
            <a:endParaRPr lang="da-DK" b="1"/>
          </a:p>
          <a:p>
            <a:pPr marL="171450" indent="-171450">
              <a:buFont typeface="Arial" panose="020B0604020202020204" pitchFamily="34" charset="0"/>
              <a:buChar char="•"/>
            </a:pPr>
            <a:r>
              <a:rPr lang="da-DK" b="1" err="1"/>
              <a:t>Jazz-musikken</a:t>
            </a:r>
            <a:endParaRPr lang="da-DK" b="1"/>
          </a:p>
          <a:p>
            <a:pPr marL="171450" indent="-171450">
              <a:buFont typeface="Arial" panose="020B0604020202020204" pitchFamily="34" charset="0"/>
              <a:buChar char="•"/>
            </a:pPr>
            <a:endParaRPr lang="da-DK" b="1"/>
          </a:p>
          <a:p>
            <a:pPr marL="171450" indent="-171450">
              <a:buFont typeface="Arial" panose="020B0604020202020204" pitchFamily="34" charset="0"/>
              <a:buChar char="•"/>
            </a:pPr>
            <a:r>
              <a:rPr lang="da-DK" b="1"/>
              <a:t>Du skal nu med på en lang historisk rejse ….</a:t>
            </a:r>
          </a:p>
          <a:p>
            <a:pPr marL="171450" indent="-171450">
              <a:buFont typeface="Arial" panose="020B0604020202020204" pitchFamily="34" charset="0"/>
              <a:buChar char="•"/>
            </a:pPr>
            <a:r>
              <a:rPr lang="da-DK" b="1"/>
              <a:t>Monolog – omkring </a:t>
            </a:r>
            <a:r>
              <a:rPr lang="da-DK" b="1" err="1"/>
              <a:t>Jazz-musikken</a:t>
            </a:r>
            <a:endParaRPr lang="da-DK" b="1"/>
          </a:p>
          <a:p>
            <a:pPr marL="171450" indent="-171450">
              <a:buFont typeface="Arial" panose="020B0604020202020204" pitchFamily="34" charset="0"/>
              <a:buChar char="•"/>
            </a:pPr>
            <a:r>
              <a:rPr lang="da-DK" b="1"/>
              <a:t>For at fortælle denne historie er jeg nød til at tage et særligt sted hen – </a:t>
            </a:r>
            <a:r>
              <a:rPr lang="da-DK" b="1" err="1"/>
              <a:t>DRs</a:t>
            </a:r>
            <a:r>
              <a:rPr lang="da-DK" b="1"/>
              <a:t> arkiver …. Endeløse rækker af reoler …</a:t>
            </a:r>
          </a:p>
          <a:p>
            <a:pPr marL="171450" indent="-171450">
              <a:buFont typeface="Arial" panose="020B0604020202020204" pitchFamily="34" charset="0"/>
              <a:buChar char="•"/>
            </a:pPr>
            <a:endParaRPr lang="da-DK" b="1"/>
          </a:p>
          <a:p>
            <a:pPr marL="171450" indent="-171450">
              <a:buFont typeface="Arial" panose="020B0604020202020204" pitchFamily="34" charset="0"/>
              <a:buChar char="•"/>
            </a:pPr>
            <a:endParaRPr lang="da-DK" b="1"/>
          </a:p>
          <a:p>
            <a:pPr marL="171450" indent="-171450">
              <a:buFont typeface="Arial" panose="020B0604020202020204" pitchFamily="34" charset="0"/>
              <a:buChar char="•"/>
            </a:pPr>
            <a:r>
              <a:rPr lang="da-DK" b="1"/>
              <a:t>Dokumentarserie om jazzens indtog i Danmark</a:t>
            </a:r>
          </a:p>
          <a:p>
            <a:pPr marL="171450" indent="-171450">
              <a:buFont typeface="Arial" panose="020B0604020202020204" pitchFamily="34" charset="0"/>
              <a:buChar char="•"/>
            </a:pPr>
            <a:endParaRPr lang="da-DK" b="1"/>
          </a:p>
          <a:p>
            <a:pPr marL="171450" indent="-171450">
              <a:buFont typeface="Arial" panose="020B0604020202020204" pitchFamily="34" charset="0"/>
              <a:buChar char="•"/>
            </a:pPr>
            <a:endParaRPr lang="da-DK"/>
          </a:p>
          <a:p>
            <a:pPr marL="0" indent="0">
              <a:buFont typeface="Arial" panose="020B0604020202020204" pitchFamily="34" charset="0"/>
              <a:buNone/>
            </a:pPr>
            <a:r>
              <a:rPr lang="da-DK"/>
              <a:t>Opsamling:</a:t>
            </a:r>
          </a:p>
          <a:p>
            <a:pPr marL="0" indent="0">
              <a:buFont typeface="Arial" panose="020B0604020202020204" pitchFamily="34" charset="0"/>
              <a:buNone/>
            </a:pPr>
            <a:r>
              <a:rPr lang="da-DK"/>
              <a:t>Drama – især i starten (lydeffekter, dramatiserede effekter, en måge der skriger) &gt; med til at skabe en dybere lytteroplevelse</a:t>
            </a:r>
          </a:p>
          <a:p>
            <a:pPr marL="0" indent="0">
              <a:buFont typeface="Arial" panose="020B0604020202020204" pitchFamily="34" charset="0"/>
              <a:buNone/>
            </a:pPr>
            <a:r>
              <a:rPr lang="da-DK"/>
              <a:t>Dokumentar – autentiske dramaoptagelser – stemmer, udtalelser, arkiverne</a:t>
            </a:r>
          </a:p>
          <a:p>
            <a:pPr marL="0" indent="0">
              <a:buFont typeface="Arial" panose="020B0604020202020204" pitchFamily="34" charset="0"/>
              <a:buNone/>
            </a:pPr>
            <a:r>
              <a:rPr lang="da-DK"/>
              <a:t>Også en slags monolog – en enkelt stemme, der fortæller om hans intention med podcasten</a:t>
            </a:r>
          </a:p>
          <a:p>
            <a:pPr marL="0" indent="0">
              <a:buFont typeface="Arial" panose="020B0604020202020204" pitchFamily="34" charset="0"/>
              <a:buNone/>
            </a:pPr>
            <a:endParaRPr lang="da-DK"/>
          </a:p>
          <a:p>
            <a:pPr marL="0" indent="0">
              <a:buFont typeface="Arial" panose="020B0604020202020204" pitchFamily="34" charset="0"/>
              <a:buNone/>
            </a:pPr>
            <a:r>
              <a:rPr lang="da-DK"/>
              <a:t>Det er ikke enten-eller, det er både-og</a:t>
            </a:r>
          </a:p>
        </p:txBody>
      </p:sp>
      <p:sp>
        <p:nvSpPr>
          <p:cNvPr id="4" name="Pladsholder til slidenummer 3"/>
          <p:cNvSpPr>
            <a:spLocks noGrp="1"/>
          </p:cNvSpPr>
          <p:nvPr>
            <p:ph type="sldNum" sz="quarter" idx="5"/>
          </p:nvPr>
        </p:nvSpPr>
        <p:spPr/>
        <p:txBody>
          <a:bodyPr/>
          <a:lstStyle/>
          <a:p>
            <a:fld id="{D6C83B59-ED95-5F4F-9A7C-8ABF04E85CA9}" type="slidenum">
              <a:rPr lang="da-DK" smtClean="0"/>
              <a:t>14</a:t>
            </a:fld>
            <a:endParaRPr lang="da-DK"/>
          </a:p>
        </p:txBody>
      </p:sp>
    </p:spTree>
    <p:extLst>
      <p:ext uri="{BB962C8B-B14F-4D97-AF65-F5344CB8AC3E}">
        <p14:creationId xmlns:p14="http://schemas.microsoft.com/office/powerpoint/2010/main" val="2828681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D6C83B59-ED95-5F4F-9A7C-8ABF04E85CA9}" type="slidenum">
              <a:rPr lang="da-DK" smtClean="0"/>
              <a:t>15</a:t>
            </a:fld>
            <a:endParaRPr lang="da-DK"/>
          </a:p>
        </p:txBody>
      </p:sp>
    </p:spTree>
    <p:extLst>
      <p:ext uri="{BB962C8B-B14F-4D97-AF65-F5344CB8AC3E}">
        <p14:creationId xmlns:p14="http://schemas.microsoft.com/office/powerpoint/2010/main" val="2112609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(10 minutter / 85 minutter i alt - 3:54 minutters citat)</a:t>
            </a:r>
          </a:p>
          <a:p>
            <a:endParaRPr lang="da-DK"/>
          </a:p>
          <a:p>
            <a:r>
              <a:rPr lang="da-DK"/>
              <a:t>Overordnet set skelner man mellem SPEAKS og FRI TALE. De har forskellige funktioner i podcasten.</a:t>
            </a:r>
          </a:p>
          <a:p>
            <a:endParaRPr lang="da-DK"/>
          </a:p>
          <a:p>
            <a:r>
              <a:rPr lang="da-DK"/>
              <a:t>Man kan også lytte efter forskellige </a:t>
            </a:r>
            <a:r>
              <a:rPr lang="da-DK" b="1"/>
              <a:t>virkemidler</a:t>
            </a:r>
            <a:r>
              <a:rPr lang="da-DK"/>
              <a:t> i stemmerne og kommentere på deres funktioner</a:t>
            </a:r>
            <a:r>
              <a:rPr lang="da-DK" b="1"/>
              <a:t>. De kan være med til at karakterisere taleren eller skabe en stemning eller få os til at leve os ind i samtalen eller fortællingen.</a:t>
            </a:r>
          </a:p>
          <a:p>
            <a:endParaRPr lang="da-DK"/>
          </a:p>
          <a:p>
            <a:pPr marL="171450" indent="-171450">
              <a:buFont typeface="Arial" panose="020B0604020202020204" pitchFamily="34" charset="0"/>
              <a:buChar char="•"/>
            </a:pPr>
            <a:r>
              <a:rPr lang="da-DK"/>
              <a:t>ARTIKULATION: Tydelig vs. utydelig. </a:t>
            </a:r>
            <a:r>
              <a:rPr lang="da-DK" err="1"/>
              <a:t>Mumlen</a:t>
            </a:r>
            <a:r>
              <a:rPr lang="da-DK"/>
              <a:t>. Højt tempo. Accent/dialekt. Karakteristik.</a:t>
            </a:r>
          </a:p>
          <a:p>
            <a:pPr marL="171450" indent="-171450">
              <a:buFont typeface="Arial" panose="020B0604020202020204" pitchFamily="34" charset="0"/>
              <a:buChar char="•"/>
            </a:pPr>
            <a:r>
              <a:rPr lang="da-DK"/>
              <a:t>STYRKE: Dagligdags tale vs. tale højt vs. tale lavmælt. Udbrud og råb. Hvisken. Intimitet.</a:t>
            </a:r>
          </a:p>
          <a:p>
            <a:pPr marL="171450" indent="-171450">
              <a:buFont typeface="Arial" panose="020B0604020202020204" pitchFamily="34" charset="0"/>
              <a:buChar char="•"/>
            </a:pPr>
            <a:r>
              <a:rPr lang="da-DK"/>
              <a:t>PAUSER: Kunstpauser (understreger punchlines eller pointer), tænkepauser (autenticitet), overraskelsespauser, tavshed (stemningsfuld, </a:t>
            </a:r>
            <a:r>
              <a:rPr lang="da-DK" err="1"/>
              <a:t>akavethed</a:t>
            </a:r>
            <a:r>
              <a:rPr lang="da-DK"/>
              <a:t>).</a:t>
            </a:r>
            <a:br>
              <a:rPr lang="da-DK"/>
            </a:br>
            <a:endParaRPr lang="da-DK"/>
          </a:p>
          <a:p>
            <a:pPr marL="0" lvl="0" indent="0">
              <a:buFont typeface="Arial" panose="020B0604020202020204" pitchFamily="34" charset="0"/>
              <a:buNone/>
            </a:pPr>
            <a:r>
              <a:rPr lang="da-DK"/>
              <a:t>DEN SJETTE MASSEUDDØEN:</a:t>
            </a:r>
          </a:p>
          <a:p>
            <a:pPr marL="0" lvl="0" indent="0">
              <a:buFont typeface="Arial" panose="020B0604020202020204" pitchFamily="34" charset="0"/>
              <a:buNone/>
            </a:pPr>
            <a:endParaRPr lang="da-DK"/>
          </a:p>
          <a:p>
            <a:pPr marL="0" lvl="0" indent="0">
              <a:buFont typeface="Arial" panose="020B0604020202020204" pitchFamily="34" charset="0"/>
              <a:buNone/>
            </a:pPr>
            <a:r>
              <a:rPr lang="da-DK"/>
              <a:t>Lyt først til Michael Bertelsen og kommentér på: artikulation og styrke i </a:t>
            </a:r>
            <a:r>
              <a:rPr lang="da-DK" err="1"/>
              <a:t>speaken</a:t>
            </a:r>
            <a:r>
              <a:rPr lang="da-DK"/>
              <a:t>. </a:t>
            </a:r>
          </a:p>
          <a:p>
            <a:pPr marL="0" lvl="0" indent="0">
              <a:buFont typeface="Arial" panose="020B0604020202020204" pitchFamily="34" charset="0"/>
              <a:buNone/>
            </a:pPr>
            <a:endParaRPr lang="da-DK"/>
          </a:p>
          <a:p>
            <a:pPr marL="0" lvl="0" indent="0">
              <a:buFont typeface="Arial" panose="020B0604020202020204" pitchFamily="34" charset="0"/>
              <a:buNone/>
            </a:pPr>
            <a:r>
              <a:rPr lang="da-DK"/>
              <a:t>Bagefter: Læg mærke til hvordan to forskellige typer tale nu blandes: En speak og noget fri tale. Vi prøver at beskrive dem sammen bagefter og forklare effekten af dem.</a:t>
            </a:r>
          </a:p>
          <a:p>
            <a:pPr marL="0" lvl="0" indent="0">
              <a:buFont typeface="Arial" panose="020B0604020202020204" pitchFamily="34" charset="0"/>
              <a:buNone/>
            </a:pPr>
            <a:endParaRPr lang="da-DK"/>
          </a:p>
          <a:p>
            <a:pPr marL="0" lvl="0" indent="0">
              <a:buFont typeface="Arial" panose="020B0604020202020204" pitchFamily="34" charset="0"/>
              <a:buNone/>
            </a:pPr>
            <a:endParaRPr lang="da-DK"/>
          </a:p>
          <a:p>
            <a:pPr marL="171450" lvl="0" indent="-171450">
              <a:buFont typeface="Arial" panose="020B0604020202020204" pitchFamily="34" charset="0"/>
              <a:buChar char="•"/>
            </a:pPr>
            <a:r>
              <a:rPr lang="da-DK"/>
              <a:t>Mikael Bertelsen er afsender for Radio24syv og rammesætteren</a:t>
            </a:r>
          </a:p>
          <a:p>
            <a:pPr marL="171450" lvl="0" indent="-171450">
              <a:buFont typeface="Arial" panose="020B0604020202020204" pitchFamily="34" charset="0"/>
              <a:buChar char="•"/>
            </a:pPr>
            <a:r>
              <a:rPr lang="da-DK"/>
              <a:t>Karsten Pharao er værten og fortælleren. </a:t>
            </a:r>
            <a:r>
              <a:rPr lang="da-DK" err="1"/>
              <a:t>Speaken</a:t>
            </a:r>
            <a:r>
              <a:rPr lang="da-DK"/>
              <a:t> er tydeligt indstuderet med vrængende, selvsmagende artikulation, styrke og pauser der giver en akavet og ubehagelig stemning.</a:t>
            </a:r>
          </a:p>
          <a:p>
            <a:pPr marL="171450" lvl="0" indent="-171450">
              <a:buFont typeface="Arial" panose="020B0604020202020204" pitchFamily="34" charset="0"/>
              <a:buChar char="•"/>
            </a:pPr>
            <a:r>
              <a:rPr lang="da-DK"/>
              <a:t>Interviews med ukendte danskere: Fri tale, baggrundsstøj autenticitet men også artikulation og styrke og pauser – giver en sørgmunter effekt. Vi identificerer os med disse stemmer til trods for at de tilhører mændene på bænken. Vi kommer til at dele deres </a:t>
            </a:r>
            <a:r>
              <a:rPr lang="da-DK" err="1"/>
              <a:t>ubekymrethed</a:t>
            </a:r>
            <a:r>
              <a:rPr lang="da-DK"/>
              <a:t> og derigennem gøres vi til de dumme mennesker som fortællerstemmen snakker om. Ekstra ubehag?</a:t>
            </a:r>
          </a:p>
          <a:p>
            <a:pPr marL="171450" lvl="0" indent="-171450">
              <a:buFont typeface="Arial" panose="020B0604020202020204" pitchFamily="34" charset="0"/>
              <a:buChar char="•"/>
            </a:pPr>
            <a:endParaRPr lang="da-DK"/>
          </a:p>
          <a:p>
            <a:pPr marL="171450" lvl="0" indent="-171450">
              <a:buFont typeface="Arial" panose="020B0604020202020204" pitchFamily="34" charset="0"/>
              <a:buChar char="•"/>
            </a:pPr>
            <a:r>
              <a:rPr lang="da-DK"/>
              <a:t>Michael Bertelsen – selv stemmen: en slags P1-speak – og underlægningsmusikken (cha-cha-cha) signalerer noget helt modsat</a:t>
            </a:r>
          </a:p>
          <a:p>
            <a:pPr marL="171450" lvl="0" indent="-171450">
              <a:buFont typeface="Arial" panose="020B0604020202020204" pitchFamily="34" charset="0"/>
              <a:buChar char="•"/>
            </a:pPr>
            <a:r>
              <a:rPr lang="da-DK"/>
              <a:t>Stemmerne gør at man bedre kan identificere sig med nogle mænd der sidder på en bænk og drikker – fordi den fortællende stemme ligesom vrænger ad os</a:t>
            </a:r>
          </a:p>
          <a:p>
            <a:pPr marL="171450" lvl="0" indent="-171450">
              <a:buFont typeface="Arial" panose="020B0604020202020204" pitchFamily="34" charset="0"/>
              <a:buChar char="•"/>
            </a:pPr>
            <a:r>
              <a:rPr lang="da-DK"/>
              <a:t>Artikulationen er vigtig her (f.eks. Karsten Pharao)</a:t>
            </a:r>
          </a:p>
          <a:p>
            <a:pPr marL="171450" lvl="0" indent="-171450">
              <a:buFont typeface="Arial" panose="020B0604020202020204" pitchFamily="34" charset="0"/>
              <a:buChar char="•"/>
            </a:pPr>
            <a:endParaRPr lang="da-DK"/>
          </a:p>
          <a:p>
            <a:pPr marL="171450" lvl="0" indent="-171450">
              <a:buFont typeface="Arial" panose="020B0604020202020204" pitchFamily="34" charset="0"/>
              <a:buChar char="•"/>
            </a:pPr>
            <a:r>
              <a:rPr lang="da-DK"/>
              <a:t>En intelligent og udfordrende måde at fremstille et sådant problem på (Kan F.eks. Også bruges i en SRP med biologi) – Den kan googles</a:t>
            </a:r>
          </a:p>
        </p:txBody>
      </p:sp>
      <p:sp>
        <p:nvSpPr>
          <p:cNvPr id="4" name="Pladsholder til slidenummer 3"/>
          <p:cNvSpPr>
            <a:spLocks noGrp="1"/>
          </p:cNvSpPr>
          <p:nvPr>
            <p:ph type="sldNum" sz="quarter" idx="5"/>
          </p:nvPr>
        </p:nvSpPr>
        <p:spPr/>
        <p:txBody>
          <a:bodyPr/>
          <a:lstStyle/>
          <a:p>
            <a:fld id="{D6C83B59-ED95-5F4F-9A7C-8ABF04E85CA9}" type="slidenum">
              <a:rPr lang="da-DK" smtClean="0"/>
              <a:t>16</a:t>
            </a:fld>
            <a:endParaRPr lang="da-DK"/>
          </a:p>
        </p:txBody>
      </p:sp>
    </p:spTree>
    <p:extLst>
      <p:ext uri="{BB962C8B-B14F-4D97-AF65-F5344CB8AC3E}">
        <p14:creationId xmlns:p14="http://schemas.microsoft.com/office/powerpoint/2010/main" val="1963924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90 minutter i alt – 2:17 minutters citat)</a:t>
            </a:r>
          </a:p>
          <a:p>
            <a:endParaRPr lang="da-DK"/>
          </a:p>
          <a:p>
            <a:r>
              <a:rPr lang="da-DK"/>
              <a:t>4 typer musik præsenteres – 2 typer som nærmest alle podcasts benytter og 2 som mest findes i </a:t>
            </a:r>
            <a:r>
              <a:rPr lang="da-DK" err="1"/>
              <a:t>storytelling</a:t>
            </a:r>
            <a:r>
              <a:rPr lang="da-DK"/>
              <a:t>-podcasts.</a:t>
            </a:r>
          </a:p>
          <a:p>
            <a:endParaRPr lang="da-DK"/>
          </a:p>
          <a:p>
            <a:r>
              <a:rPr lang="da-DK"/>
              <a:t>Hvilken effekt kan musikken have?</a:t>
            </a:r>
          </a:p>
          <a:p>
            <a:endParaRPr lang="da-DK"/>
          </a:p>
          <a:p>
            <a:r>
              <a:rPr lang="da-DK"/>
              <a:t>Lyt til WORMS SKAT og læg mærke til musikbrugen her. Vi har flere forskellige typer musik i spil – hvad sker der? Hvad er effekten?</a:t>
            </a:r>
          </a:p>
          <a:p>
            <a:endParaRPr lang="da-DK"/>
          </a:p>
          <a:p>
            <a:r>
              <a:rPr lang="da-DK"/>
              <a:t>Klip fra WORMS SKAT – anslaget.</a:t>
            </a:r>
          </a:p>
          <a:p>
            <a:r>
              <a:rPr lang="da-DK"/>
              <a:t>Vi starter in medias res ved en henrettelse et sted i Danmark i 1838. Vi er lige før solopgang. Der kamp om tilskuerpladserne ved henrettelsen af en mystisk smuk mand. Præsten afsiger en bøn. Der afsynges en salme. Og så starter vi.</a:t>
            </a:r>
          </a:p>
          <a:p>
            <a:endParaRPr lang="da-DK"/>
          </a:p>
          <a:p>
            <a:r>
              <a:rPr lang="da-DK" err="1"/>
              <a:t>Incidentalmusik</a:t>
            </a:r>
            <a:r>
              <a:rPr lang="da-DK"/>
              <a:t> (salme, kirkeklokken) blandes sammen med underlægningsmusik – fortidens syn på begivenhederne blandes sammen med nutidens syn på dem: Salme vs. thrillermusik. Det pinger alle tre effekter på én gang.</a:t>
            </a:r>
          </a:p>
          <a:p>
            <a:endParaRPr lang="da-DK"/>
          </a:p>
          <a:p>
            <a:r>
              <a:rPr lang="da-DK"/>
              <a:t>Så kommer der et brat skifte (</a:t>
            </a:r>
            <a:r>
              <a:rPr lang="da-DK" err="1"/>
              <a:t>næmest</a:t>
            </a:r>
            <a:r>
              <a:rPr lang="da-DK"/>
              <a:t> en skiller) og så overtager signaturmusikken for THIRD EAR – der hurtig bliver underlægningsmusik mens Tim </a:t>
            </a:r>
            <a:r>
              <a:rPr lang="da-DK" err="1"/>
              <a:t>Hinman</a:t>
            </a:r>
            <a:r>
              <a:rPr lang="da-DK"/>
              <a:t> sætter rammen for podcasten.</a:t>
            </a:r>
          </a:p>
          <a:p>
            <a:endParaRPr lang="da-DK"/>
          </a:p>
          <a:p>
            <a:r>
              <a:rPr lang="da-DK"/>
              <a:t>Underlægningsmusik (=</a:t>
            </a:r>
            <a:r>
              <a:rPr lang="da-DK" err="1"/>
              <a:t>nondiagetisk</a:t>
            </a:r>
            <a:r>
              <a:rPr lang="da-DK"/>
              <a:t> musik) &gt;&lt; </a:t>
            </a:r>
            <a:r>
              <a:rPr lang="da-DK" err="1"/>
              <a:t>Incidentalmusik</a:t>
            </a:r>
            <a:r>
              <a:rPr lang="da-DK"/>
              <a:t> (= </a:t>
            </a:r>
            <a:r>
              <a:rPr lang="da-DK" err="1"/>
              <a:t>diagetisk</a:t>
            </a:r>
            <a:r>
              <a:rPr lang="da-DK"/>
              <a:t> musik = at det lyder som om at det er det- at det er realmusik (også selv om det ikke nødvendigvis er det i virkeligheden))</a:t>
            </a:r>
          </a:p>
          <a:p>
            <a:endParaRPr lang="da-DK"/>
          </a:p>
          <a:p>
            <a:r>
              <a:rPr lang="da-DK" err="1"/>
              <a:t>Icendentalmusik</a:t>
            </a:r>
            <a:r>
              <a:rPr lang="da-DK"/>
              <a:t> kan godt ligesom flyde over i underlægningsmusik</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83B59-ED95-5F4F-9A7C-8ABF04E85CA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828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minutter / 95 minutter i alt – 2:21 m</a:t>
            </a:r>
          </a:p>
          <a:p>
            <a:endParaRPr lang="da-DK"/>
          </a:p>
          <a:p>
            <a:r>
              <a:rPr lang="da-DK"/>
              <a:t>Man skelner mellem reallyde og effektlyde.</a:t>
            </a:r>
          </a:p>
          <a:p>
            <a:r>
              <a:rPr lang="da-DK" err="1"/>
              <a:t>Snakkepodcasts</a:t>
            </a:r>
            <a:r>
              <a:rPr lang="da-DK"/>
              <a:t> bruger typisk kun reallyde til at underbygge autenticitet.</a:t>
            </a:r>
          </a:p>
          <a:p>
            <a:r>
              <a:rPr lang="da-DK" err="1"/>
              <a:t>Storytellingpodcasts</a:t>
            </a:r>
            <a:r>
              <a:rPr lang="da-DK"/>
              <a:t> er langt mere komplekse:</a:t>
            </a:r>
          </a:p>
          <a:p>
            <a:pPr marL="171450" indent="-171450">
              <a:buFontTx/>
              <a:buChar char="-"/>
            </a:pPr>
            <a:r>
              <a:rPr lang="da-DK"/>
              <a:t>Reallydene kan skabe autenticitet</a:t>
            </a:r>
          </a:p>
          <a:p>
            <a:pPr marL="171450" indent="-171450">
              <a:buFontTx/>
              <a:buChar char="-"/>
            </a:pPr>
            <a:r>
              <a:rPr lang="da-DK"/>
              <a:t>Reallydene kan redigeres og fremhæves</a:t>
            </a:r>
          </a:p>
          <a:p>
            <a:pPr marL="171450" indent="-171450">
              <a:buFontTx/>
              <a:buChar char="-"/>
            </a:pPr>
            <a:r>
              <a:rPr lang="da-DK"/>
              <a:t>Reallydene kan have en symbolsk betydning</a:t>
            </a:r>
          </a:p>
          <a:p>
            <a:pPr marL="0" indent="0">
              <a:buFontTx/>
              <a:buNone/>
            </a:pPr>
            <a:endParaRPr lang="da-DK"/>
          </a:p>
          <a:p>
            <a:pPr marL="0" indent="0">
              <a:buFontTx/>
              <a:buNone/>
            </a:pPr>
            <a:r>
              <a:rPr lang="da-DK"/>
              <a:t>Det er lidt det samme blik man kan anlægge arkivklip:</a:t>
            </a:r>
          </a:p>
          <a:p>
            <a:pPr marL="171450" indent="-171450">
              <a:buFontTx/>
              <a:buChar char="-"/>
            </a:pPr>
            <a:r>
              <a:rPr lang="da-DK" err="1"/>
              <a:t>Akivklip</a:t>
            </a:r>
            <a:r>
              <a:rPr lang="da-DK"/>
              <a:t> kan illustrere det der snakkes om</a:t>
            </a:r>
          </a:p>
          <a:p>
            <a:pPr marL="171450" indent="-171450">
              <a:buFontTx/>
              <a:buChar char="-"/>
            </a:pPr>
            <a:r>
              <a:rPr lang="da-DK"/>
              <a:t>Arkivklip kan underbygge en pointe</a:t>
            </a:r>
          </a:p>
          <a:p>
            <a:pPr marL="171450" indent="-171450">
              <a:buFontTx/>
              <a:buChar char="-"/>
            </a:pPr>
            <a:r>
              <a:rPr lang="da-DK"/>
              <a:t>Arkivklip kan skab spænding, stemning og identifikation</a:t>
            </a:r>
          </a:p>
          <a:p>
            <a:pPr marL="171450" indent="-171450">
              <a:buFontTx/>
              <a:buChar char="-"/>
            </a:pPr>
            <a:endParaRPr lang="da-DK"/>
          </a:p>
          <a:p>
            <a:pPr marL="0" indent="0">
              <a:buFontTx/>
              <a:buNone/>
            </a:pPr>
            <a:r>
              <a:rPr lang="da-DK"/>
              <a:t>Effektlyde:</a:t>
            </a:r>
          </a:p>
          <a:p>
            <a:pPr marL="171450" indent="-171450">
              <a:buFontTx/>
              <a:buChar char="-"/>
            </a:pPr>
            <a:r>
              <a:rPr lang="da-DK"/>
              <a:t>Kan minde om redigeret reallyd</a:t>
            </a:r>
          </a:p>
          <a:p>
            <a:pPr marL="171450" indent="-171450">
              <a:buFontTx/>
              <a:buChar char="-"/>
            </a:pPr>
            <a:r>
              <a:rPr lang="da-DK"/>
              <a:t>Kan minde om underlægningsmusik</a:t>
            </a:r>
          </a:p>
          <a:p>
            <a:pPr marL="171450" indent="-171450">
              <a:buFontTx/>
              <a:buChar char="-"/>
            </a:pPr>
            <a:endParaRPr lang="da-DK"/>
          </a:p>
          <a:p>
            <a:pPr marL="171450" indent="-171450">
              <a:buFontTx/>
              <a:buChar char="-"/>
            </a:pPr>
            <a:endParaRPr lang="da-DK"/>
          </a:p>
          <a:p>
            <a:pPr marL="171450" indent="-171450">
              <a:buFontTx/>
              <a:buChar char="-"/>
            </a:pPr>
            <a:r>
              <a:rPr lang="da-DK"/>
              <a:t>(der er lidt en glidende overgang mellem hvornår reallyde, der redigeres og forstærkes glider over i effektlyde) (reallyd kan også være tilbagevendende og symbolsk – f.eks. Banken på </a:t>
            </a:r>
            <a:r>
              <a:rPr lang="da-DK" err="1"/>
              <a:t>rørerne</a:t>
            </a:r>
            <a:r>
              <a:rPr lang="da-DK"/>
              <a:t> i En stille død)</a:t>
            </a:r>
          </a:p>
          <a:p>
            <a:pPr marL="0" indent="0">
              <a:buFontTx/>
              <a:buNone/>
            </a:pPr>
            <a:endParaRPr lang="da-DK"/>
          </a:p>
          <a:p>
            <a:pPr marL="0" indent="0">
              <a:buFontTx/>
              <a:buNone/>
            </a:pPr>
            <a:r>
              <a:rPr lang="da-DK"/>
              <a:t>KLIP FRA BLÅ PIGER EP. 1: Fiktion! Handler om en gruppe sindssygt ambitiøse 12-tals-piger med rundsave på albuerne. Her er ikke plads til fejl og svaghed. Serien starter med at vores hovedperson og fortæller, Jeanette, ligger og forbløder. Serien er et langt flashback til hvordan det kunne komme hertil i pigegruppen. I scenen er vi med Jeanette til fitness, da hun rammes af et uhyggeligt syn…</a:t>
            </a:r>
          </a:p>
          <a:p>
            <a:pPr marL="0" indent="0">
              <a:buFontTx/>
              <a:buNone/>
            </a:pPr>
            <a:endParaRPr lang="da-DK"/>
          </a:p>
          <a:p>
            <a:pPr marL="0" indent="0">
              <a:buFontTx/>
              <a:buNone/>
            </a:pPr>
            <a:r>
              <a:rPr lang="da-DK"/>
              <a:t>Hvilke type lyder hører vi og hvilken funktion har de?</a:t>
            </a:r>
          </a:p>
          <a:p>
            <a:pPr marL="0" indent="0">
              <a:buFontTx/>
              <a:buNone/>
            </a:pPr>
            <a:r>
              <a:rPr lang="da-DK"/>
              <a:t>Først reallyd – fitnesscenteret – hun tager høretelefoner på og vi hører musikken – åndedræt – tale/monolog – monolog blandes med hyperventilation – man hører at jorden åbner sig under hende</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83B59-ED95-5F4F-9A7C-8ABF04E85CA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6202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(10 minutter / 105 minutter i alt – citater varer 2:17 + 1:50 minutter)</a:t>
            </a:r>
          </a:p>
          <a:p>
            <a:endParaRPr lang="da-DK"/>
          </a:p>
          <a:p>
            <a:r>
              <a:rPr lang="da-DK"/>
              <a:t>Stort set alle podcasts er redigeret efter de to første måder. </a:t>
            </a:r>
          </a:p>
          <a:p>
            <a:r>
              <a:rPr lang="da-DK"/>
              <a:t>Man kan se små eksempler på den tydelige redigering, når </a:t>
            </a:r>
            <a:r>
              <a:rPr lang="da-DK" b="1"/>
              <a:t>afsenderen gerne vil opnå en særlig effekt og fange lytteren opmærksomhed </a:t>
            </a:r>
            <a:r>
              <a:rPr lang="da-DK"/>
              <a:t>fx - man kan bruge det som en slags brud på flowet eller til at lave et kraftfuldt og spændende og måske også provokerende anslag – som vi hørte det i DEN SJETTE MASSEUDDØEN og også her i GENSTART.</a:t>
            </a:r>
          </a:p>
          <a:p>
            <a:endParaRPr lang="da-DK"/>
          </a:p>
          <a:p>
            <a:r>
              <a:rPr lang="da-DK"/>
              <a:t>Klip fra GENSTART (Befri Britney, 22. februar 2021)</a:t>
            </a:r>
          </a:p>
          <a:p>
            <a:r>
              <a:rPr lang="da-DK"/>
              <a:t>Her kommer signaturmusikken ind</a:t>
            </a:r>
          </a:p>
          <a:p>
            <a:endParaRPr lang="da-DK"/>
          </a:p>
          <a:p>
            <a:r>
              <a:rPr lang="da-DK"/>
              <a:t>Den amerikanske podcast RADIOLAB dyrker det for fuld skrue: Podcasten har taglinen ”</a:t>
            </a:r>
            <a:r>
              <a:rPr lang="da-DK" err="1"/>
              <a:t>Investigating</a:t>
            </a:r>
            <a:r>
              <a:rPr lang="da-DK"/>
              <a:t> a </a:t>
            </a:r>
            <a:r>
              <a:rPr lang="da-DK" err="1"/>
              <a:t>strange</a:t>
            </a:r>
            <a:r>
              <a:rPr lang="da-DK"/>
              <a:t> </a:t>
            </a:r>
            <a:r>
              <a:rPr lang="da-DK" err="1"/>
              <a:t>world</a:t>
            </a:r>
            <a:r>
              <a:rPr lang="da-DK"/>
              <a:t>” og kombinerer videnskab, kunst og samfundsforhold. Det bliver nærmest en kakofoni af stemmer der blandes sammen:</a:t>
            </a:r>
          </a:p>
          <a:p>
            <a:pPr marL="228600" indent="-228600">
              <a:buAutoNum type="arabicParenR"/>
            </a:pPr>
            <a:r>
              <a:rPr lang="da-DK"/>
              <a:t>Samtale mellem værterne Jay og Dani</a:t>
            </a:r>
          </a:p>
          <a:p>
            <a:pPr marL="228600" indent="-228600">
              <a:buAutoNum type="arabicParenR"/>
            </a:pPr>
            <a:r>
              <a:rPr lang="da-DK"/>
              <a:t>Flashback Opsætning af interview med Robert</a:t>
            </a:r>
          </a:p>
          <a:p>
            <a:pPr marL="228600" indent="-228600">
              <a:buAutoNum type="arabicParenR"/>
            </a:pPr>
            <a:r>
              <a:rPr lang="da-DK"/>
              <a:t>Bruce Robertsons introduktion af sig selv – skaber et nyt flashback med hans egen historie</a:t>
            </a:r>
          </a:p>
          <a:p>
            <a:pPr marL="228600" indent="-228600">
              <a:buAutoNum type="arabicParenR"/>
            </a:pPr>
            <a:r>
              <a:rPr lang="da-DK"/>
              <a:t>Underlægningsmusik der drillende karakteriserer Bruce som en stor helt</a:t>
            </a:r>
          </a:p>
          <a:p>
            <a:pPr marL="228600" indent="-228600">
              <a:buAutoNum type="arabicParenR"/>
            </a:pPr>
            <a:r>
              <a:rPr lang="da-DK"/>
              <a:t>Råb, udbrud, grin, </a:t>
            </a:r>
            <a:r>
              <a:rPr lang="da-DK" err="1"/>
              <a:t>outtakes</a:t>
            </a:r>
            <a:endParaRPr lang="da-DK"/>
          </a:p>
          <a:p>
            <a:pPr marL="228600" indent="-228600">
              <a:buAutoNum type="arabicParenR"/>
            </a:pPr>
            <a:endParaRPr lang="da-DK"/>
          </a:p>
          <a:p>
            <a:endParaRPr lang="da-DK"/>
          </a:p>
          <a:p>
            <a:r>
              <a:rPr lang="da-DK"/>
              <a:t>Redigering at tydelig – det kan man se i forhold til test af mikrofonen i jazzudsendelsen</a:t>
            </a:r>
          </a:p>
          <a:p>
            <a:endParaRPr lang="da-DK"/>
          </a:p>
          <a:p>
            <a:r>
              <a:rPr lang="da-DK"/>
              <a:t>90% Podcasten forekommer uredigeret</a:t>
            </a:r>
          </a:p>
          <a:p>
            <a:r>
              <a:rPr lang="da-DK"/>
              <a:t>Nok ca. 8%: ”Redigeringen skaber flow”</a:t>
            </a:r>
          </a:p>
          <a:p>
            <a:r>
              <a:rPr lang="da-DK"/>
              <a:t>Nok ca. 2% Lytteren skal forholde sig til lydbilledet</a:t>
            </a:r>
          </a:p>
          <a:p>
            <a:r>
              <a:rPr lang="da-DK"/>
              <a:t>(f.eks. Anders Mattesen – han er et godt billede på et metaplan – legende – </a:t>
            </a:r>
            <a:r>
              <a:rPr lang="da-DK" err="1"/>
              <a:t>autenticitetsamarkør</a:t>
            </a:r>
            <a:r>
              <a:rPr lang="da-DK"/>
              <a:t>)</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83B59-ED95-5F4F-9A7C-8ABF04E85CA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782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a:t>(15 minutter / 125 minutter – 5 minutters citat)</a:t>
            </a:r>
          </a:p>
          <a:p>
            <a:endParaRPr lang="da-DK" b="1"/>
          </a:p>
          <a:p>
            <a:r>
              <a:rPr lang="da-DK" b="1"/>
              <a:t>Opgave 2:  DRONEKRIGEREN</a:t>
            </a:r>
          </a:p>
          <a:p>
            <a:r>
              <a:rPr lang="da-DK" b="0"/>
              <a:t>Vi lytter til de første 5 minutter af DRONEKRIGEREN ep. 1.</a:t>
            </a:r>
          </a:p>
          <a:p>
            <a:r>
              <a:rPr lang="da-DK" b="0"/>
              <a:t>Kursisterne lytter efter virkemidler og skriver dem ned undervejs.</a:t>
            </a:r>
          </a:p>
          <a:p>
            <a:r>
              <a:rPr lang="da-DK" b="0"/>
              <a:t>Bagefter gennemgår vi virkemidlerne og kommenterer på effekten af dem.</a:t>
            </a:r>
          </a:p>
          <a:p>
            <a:endParaRPr lang="da-DK" b="0"/>
          </a:p>
          <a:p>
            <a:r>
              <a:rPr lang="da-DK" b="0"/>
              <a:t>Mål: Vi øver os på virkemidlerne og analyse af dem.</a:t>
            </a:r>
          </a:p>
          <a:p>
            <a:endParaRPr lang="da-DK" b="0"/>
          </a:p>
          <a:p>
            <a:r>
              <a:rPr lang="da-DK" b="0"/>
              <a:t>Bonus: </a:t>
            </a:r>
          </a:p>
          <a:p>
            <a:r>
              <a:rPr lang="da-DK" b="0"/>
              <a:t>- Serien er lavet som en tv-dokumentar i 2 dele som man kan lave en sammenlignende analyse med.</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83B59-ED95-5F4F-9A7C-8ABF04E85CA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135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C4CDF-99AE-486E-2D2C-C49304B38DA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5DEBEB88-E791-0DA0-FB35-2B5086A8F3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25D9CB2-61E2-4AB0-6789-65A474707E8B}"/>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5" name="Pladsholder til sidefod 4">
            <a:extLst>
              <a:ext uri="{FF2B5EF4-FFF2-40B4-BE49-F238E27FC236}">
                <a16:creationId xmlns:a16="http://schemas.microsoft.com/office/drawing/2014/main" id="{C1E5C3C5-C1B9-64F7-B0E4-F231AAD0F56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F3DE055-9784-E262-6527-4E0659356A61}"/>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2483429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9FCEB2-A53F-16A0-7C85-32A1297B676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B7F1464-28E9-E3C4-CDB7-4B7A14256796}"/>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F2326B8-5771-E804-857A-516C9EEA2A13}"/>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5" name="Pladsholder til sidefod 4">
            <a:extLst>
              <a:ext uri="{FF2B5EF4-FFF2-40B4-BE49-F238E27FC236}">
                <a16:creationId xmlns:a16="http://schemas.microsoft.com/office/drawing/2014/main" id="{465BA39F-48AB-2B63-76A1-EE13657F416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08843E7-F2E4-F767-2591-AB3901A323B1}"/>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422662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AE310B-29AC-499B-984A-B5D3FFDBB95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FBA1458-09E0-5BAB-FB35-5CAC6D7ABB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E6B75CF-8063-AC14-4FC3-7B36EF908848}"/>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5" name="Pladsholder til sidefod 4">
            <a:extLst>
              <a:ext uri="{FF2B5EF4-FFF2-40B4-BE49-F238E27FC236}">
                <a16:creationId xmlns:a16="http://schemas.microsoft.com/office/drawing/2014/main" id="{D682BE2A-C2AE-8573-A3B9-EAC1FE7ED9F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D11F96B-FF7F-BF3A-E5EB-EA21EF977B92}"/>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2276359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D3D05A-64B5-14C6-947B-8A706D02C9C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EC57196-C3BE-669F-DBDA-524E50E23FC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90663B6-3E36-6AD7-9E73-565E541D0E29}"/>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88502B3-A41A-E5EE-AE9B-BC7919C3C518}"/>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6" name="Pladsholder til sidefod 5">
            <a:extLst>
              <a:ext uri="{FF2B5EF4-FFF2-40B4-BE49-F238E27FC236}">
                <a16:creationId xmlns:a16="http://schemas.microsoft.com/office/drawing/2014/main" id="{E3F1763C-592F-472D-F013-95DEAE4F55E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323C157-D7A3-D856-4811-8E98A7B3BD48}"/>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3038566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75B53C-42B0-7607-400B-82B9BA14AD3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BA9CB34-F612-67BE-A3D7-2F51E71389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0DBCAAE-0530-19E8-EEA5-0CAB0D15CDEA}"/>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91C5537-2977-51D4-D8A8-70F4C2F8A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194506C-428A-B333-3847-485525054B3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8A462F2-0EC0-13A5-20B5-9B22BA821EB1}"/>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8" name="Pladsholder til sidefod 7">
            <a:extLst>
              <a:ext uri="{FF2B5EF4-FFF2-40B4-BE49-F238E27FC236}">
                <a16:creationId xmlns:a16="http://schemas.microsoft.com/office/drawing/2014/main" id="{80C3670D-ACB4-84E5-A51C-E3D593A0DC52}"/>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ECF5272-4679-5122-0BB7-2354D5799132}"/>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2208597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516ECF-E929-7C26-62AE-FBAB02576C7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3BA0F80-7906-B272-DB5C-65B8E3CB978E}"/>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4" name="Pladsholder til sidefod 3">
            <a:extLst>
              <a:ext uri="{FF2B5EF4-FFF2-40B4-BE49-F238E27FC236}">
                <a16:creationId xmlns:a16="http://schemas.microsoft.com/office/drawing/2014/main" id="{1D85A04C-725F-3806-09E5-782FDF3525D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541EE97B-44D8-A728-871F-4817CB1E3936}"/>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1801045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5E1FAA9-0D00-7065-C667-6F12CC20D9A1}"/>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3" name="Pladsholder til sidefod 2">
            <a:extLst>
              <a:ext uri="{FF2B5EF4-FFF2-40B4-BE49-F238E27FC236}">
                <a16:creationId xmlns:a16="http://schemas.microsoft.com/office/drawing/2014/main" id="{F0E67A5F-2B7B-28A6-0347-F8E5DBE28ADB}"/>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7F7B542-1928-0D71-55BD-777E9F680EDB}"/>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2651722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98DC5B-ADBB-FB5A-3AD7-B010CF86D11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99379A8-DCA9-F4B3-0256-B16FCD7250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7EFD984E-7CCE-2760-50A2-1F0F4BFCBC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4A5561A-5078-5D99-5455-304A7201369F}"/>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6" name="Pladsholder til sidefod 5">
            <a:extLst>
              <a:ext uri="{FF2B5EF4-FFF2-40B4-BE49-F238E27FC236}">
                <a16:creationId xmlns:a16="http://schemas.microsoft.com/office/drawing/2014/main" id="{CDB25450-74C3-CA09-7CD5-767E475CC36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052CA80-8790-6E30-BC14-B1FC65903524}"/>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2583901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F55836-6B89-9845-48B0-9E524D7D608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97A94FA-9541-3915-6725-1A009CC442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843BA94-64C2-B210-C538-129AAE1A72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0EDD81E-DE04-83CA-FD97-AC1483AFD546}"/>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6" name="Pladsholder til sidefod 5">
            <a:extLst>
              <a:ext uri="{FF2B5EF4-FFF2-40B4-BE49-F238E27FC236}">
                <a16:creationId xmlns:a16="http://schemas.microsoft.com/office/drawing/2014/main" id="{59064A2C-152D-35E3-98B1-7D27F636906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A24C261-68B4-786F-0BDC-EBEB92A9F50A}"/>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1304416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9E871-3374-0B1B-8F7A-7AE4194A74A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32615F50-DF39-2DBF-DC72-F63BEC1F388F}"/>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BE8E374-B05D-6AD7-4D1D-43287A66ECAA}"/>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5" name="Pladsholder til sidefod 4">
            <a:extLst>
              <a:ext uri="{FF2B5EF4-FFF2-40B4-BE49-F238E27FC236}">
                <a16:creationId xmlns:a16="http://schemas.microsoft.com/office/drawing/2014/main" id="{F58829C8-455C-F039-5515-B6FE33FA8A7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084249A-6D0B-2C1E-35B0-FD4E9C9FADBF}"/>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2190043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0EE249B-2DB0-AFB6-2005-58E0758EAAD9}"/>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9BD6F98-7B01-93F8-5016-A4565142482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20AB824-2033-23E1-C01E-A2FFD96277A1}"/>
              </a:ext>
            </a:extLst>
          </p:cNvPr>
          <p:cNvSpPr>
            <a:spLocks noGrp="1"/>
          </p:cNvSpPr>
          <p:nvPr>
            <p:ph type="dt" sz="half" idx="10"/>
          </p:nvPr>
        </p:nvSpPr>
        <p:spPr/>
        <p:txBody>
          <a:bodyPr/>
          <a:lstStyle/>
          <a:p>
            <a:fld id="{4ADB3A21-D064-4015-9C22-F55CAC313C58}" type="datetimeFigureOut">
              <a:rPr lang="da-DK" smtClean="0"/>
              <a:t>16-08-2024</a:t>
            </a:fld>
            <a:endParaRPr lang="da-DK"/>
          </a:p>
        </p:txBody>
      </p:sp>
      <p:sp>
        <p:nvSpPr>
          <p:cNvPr id="5" name="Pladsholder til sidefod 4">
            <a:extLst>
              <a:ext uri="{FF2B5EF4-FFF2-40B4-BE49-F238E27FC236}">
                <a16:creationId xmlns:a16="http://schemas.microsoft.com/office/drawing/2014/main" id="{0966300D-7ADD-30CA-5681-200E5A02BB0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246CB43-D788-5237-4034-E9392286C7F3}"/>
              </a:ext>
            </a:extLst>
          </p:cNvPr>
          <p:cNvSpPr>
            <a:spLocks noGrp="1"/>
          </p:cNvSpPr>
          <p:nvPr>
            <p:ph type="sldNum" sz="quarter" idx="12"/>
          </p:nvPr>
        </p:nvSpPr>
        <p:spPr/>
        <p:txBody>
          <a:bodyPr/>
          <a:lstStyle/>
          <a:p>
            <a:fld id="{496E5F1B-A9DD-4479-9999-8CE780B5D31F}" type="slidenum">
              <a:rPr lang="da-DK" smtClean="0"/>
              <a:t>‹nr.›</a:t>
            </a:fld>
            <a:endParaRPr lang="da-DK"/>
          </a:p>
        </p:txBody>
      </p:sp>
    </p:spTree>
    <p:extLst>
      <p:ext uri="{BB962C8B-B14F-4D97-AF65-F5344CB8AC3E}">
        <p14:creationId xmlns:p14="http://schemas.microsoft.com/office/powerpoint/2010/main" val="452751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FFF33DF-D2CD-28A3-1DBA-81456B4067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D7D9566-1821-0CBA-B8DB-173E1C5923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827E001-102E-CF8A-3235-9ABF141275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DB3A21-D064-4015-9C22-F55CAC313C58}" type="datetimeFigureOut">
              <a:rPr lang="da-DK" smtClean="0"/>
              <a:t>16-08-2024</a:t>
            </a:fld>
            <a:endParaRPr lang="da-DK"/>
          </a:p>
        </p:txBody>
      </p:sp>
      <p:sp>
        <p:nvSpPr>
          <p:cNvPr id="5" name="Pladsholder til sidefod 4">
            <a:extLst>
              <a:ext uri="{FF2B5EF4-FFF2-40B4-BE49-F238E27FC236}">
                <a16:creationId xmlns:a16="http://schemas.microsoft.com/office/drawing/2014/main" id="{04E3B221-5F57-9D19-ABFD-E463F3D5EF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68A28F24-C830-F1D8-3C03-BE19E1638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6E5F1B-A9DD-4479-9999-8CE780B5D31F}" type="slidenum">
              <a:rPr lang="da-DK" smtClean="0"/>
              <a:t>‹nr.›</a:t>
            </a:fld>
            <a:endParaRPr lang="da-DK"/>
          </a:p>
        </p:txBody>
      </p:sp>
    </p:spTree>
    <p:extLst>
      <p:ext uri="{BB962C8B-B14F-4D97-AF65-F5344CB8AC3E}">
        <p14:creationId xmlns:p14="http://schemas.microsoft.com/office/powerpoint/2010/main" val="231166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2.jpeg"/><Relationship Id="rId5" Type="http://schemas.openxmlformats.org/officeDocument/2006/relationships/image" Target="../media/image10.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3.jpe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1.png"/><Relationship Id="rId5" Type="http://schemas.openxmlformats.org/officeDocument/2006/relationships/image" Target="../media/image14.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1.png"/><Relationship Id="rId5" Type="http://schemas.openxmlformats.org/officeDocument/2006/relationships/image" Target="../media/image15.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1.png"/><Relationship Id="rId5" Type="http://schemas.openxmlformats.org/officeDocument/2006/relationships/image" Target="../media/image15.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6.jpeg"/><Relationship Id="rId5" Type="http://schemas.openxmlformats.org/officeDocument/2006/relationships/image" Target="../media/image1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1.png"/><Relationship Id="rId5" Type="http://schemas.openxmlformats.org/officeDocument/2006/relationships/image" Target="../media/image17.jpe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1.png"/><Relationship Id="rId5" Type="http://schemas.openxmlformats.org/officeDocument/2006/relationships/image" Target="../media/image17.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1.png"/><Relationship Id="rId5" Type="http://schemas.openxmlformats.org/officeDocument/2006/relationships/image" Target="../media/image17.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11.png"/><Relationship Id="rId5" Type="http://schemas.openxmlformats.org/officeDocument/2006/relationships/image" Target="../media/image17.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881B8D27-D596-DC4B-9900-15D13FE7DCBB}"/>
              </a:ext>
            </a:extLst>
          </p:cNvPr>
          <p:cNvPicPr>
            <a:picLocks noChangeAspect="1"/>
          </p:cNvPicPr>
          <p:nvPr/>
        </p:nvPicPr>
        <p:blipFill rotWithShape="1">
          <a:blip r:embed="rId3"/>
          <a:srcRect t="42446" b="7985"/>
          <a:stretch/>
        </p:blipFill>
        <p:spPr>
          <a:xfrm>
            <a:off x="2190750" y="0"/>
            <a:ext cx="10001249" cy="6858000"/>
          </a:xfrm>
          <a:prstGeom prst="rect">
            <a:avLst/>
          </a:prstGeom>
          <a:solidFill>
            <a:schemeClr val="bg1"/>
          </a:solidFill>
        </p:spPr>
      </p:pic>
      <p:sp>
        <p:nvSpPr>
          <p:cNvPr id="2" name="Titel 1">
            <a:extLst>
              <a:ext uri="{FF2B5EF4-FFF2-40B4-BE49-F238E27FC236}">
                <a16:creationId xmlns:a16="http://schemas.microsoft.com/office/drawing/2014/main" id="{56319689-4002-D545-BF8F-A7CE3979153A}"/>
              </a:ext>
            </a:extLst>
          </p:cNvPr>
          <p:cNvSpPr>
            <a:spLocks noGrp="1"/>
          </p:cNvSpPr>
          <p:nvPr>
            <p:ph type="ctrTitle"/>
          </p:nvPr>
        </p:nvSpPr>
        <p:spPr>
          <a:xfrm rot="16200000">
            <a:off x="-2035362" y="2238559"/>
            <a:ext cx="6858002" cy="2380882"/>
          </a:xfrm>
        </p:spPr>
        <p:txBody>
          <a:bodyPr>
            <a:noAutofit/>
          </a:bodyPr>
          <a:lstStyle/>
          <a:p>
            <a:pPr algn="ctr"/>
            <a:r>
              <a:rPr lang="da-DK" sz="11700" b="1" spc="300">
                <a:solidFill>
                  <a:srgbClr val="D80E8C"/>
                </a:solidFill>
                <a:latin typeface="Trebuchet MS" panose="020B0703020202090204" pitchFamily="34" charset="0"/>
              </a:rPr>
              <a:t>PODCAST</a:t>
            </a:r>
          </a:p>
        </p:txBody>
      </p:sp>
      <p:sp>
        <p:nvSpPr>
          <p:cNvPr id="3" name="Undertitel 2">
            <a:extLst>
              <a:ext uri="{FF2B5EF4-FFF2-40B4-BE49-F238E27FC236}">
                <a16:creationId xmlns:a16="http://schemas.microsoft.com/office/drawing/2014/main" id="{C8133832-B2FC-CA44-BAA5-DB49107A8B5B}"/>
              </a:ext>
            </a:extLst>
          </p:cNvPr>
          <p:cNvSpPr>
            <a:spLocks noGrp="1"/>
          </p:cNvSpPr>
          <p:nvPr>
            <p:ph type="subTitle" idx="1"/>
          </p:nvPr>
        </p:nvSpPr>
        <p:spPr>
          <a:xfrm rot="16200000">
            <a:off x="-2361510" y="3003280"/>
            <a:ext cx="6746790" cy="740227"/>
          </a:xfrm>
        </p:spPr>
        <p:txBody>
          <a:bodyPr>
            <a:normAutofit/>
          </a:bodyPr>
          <a:lstStyle/>
          <a:p>
            <a:endParaRPr lang="da-DK" sz="2000" b="1" spc="200">
              <a:solidFill>
                <a:srgbClr val="43782B"/>
              </a:solidFill>
              <a:latin typeface="Trebuchet MS" panose="020B0703020202090204" pitchFamily="34" charset="0"/>
            </a:endParaRPr>
          </a:p>
        </p:txBody>
      </p:sp>
    </p:spTree>
    <p:extLst>
      <p:ext uri="{BB962C8B-B14F-4D97-AF65-F5344CB8AC3E}">
        <p14:creationId xmlns:p14="http://schemas.microsoft.com/office/powerpoint/2010/main" val="26570984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descr="Et billede, der indeholder våben, mørk&#10;&#10;Automatisk genereret beskrivelse">
            <a:extLst>
              <a:ext uri="{FF2B5EF4-FFF2-40B4-BE49-F238E27FC236}">
                <a16:creationId xmlns:a16="http://schemas.microsoft.com/office/drawing/2014/main" id="{3EE9F510-BB3A-3C47-AAF1-C2123EBC4F91}"/>
              </a:ext>
            </a:extLst>
          </p:cNvPr>
          <p:cNvPicPr>
            <a:picLocks noChangeAspect="1"/>
          </p:cNvPicPr>
          <p:nvPr/>
        </p:nvPicPr>
        <p:blipFill rotWithShape="1">
          <a:blip r:embed="rId3">
            <a:duotone>
              <a:schemeClr val="bg2">
                <a:shade val="45000"/>
                <a:satMod val="135000"/>
              </a:schemeClr>
              <a:prstClr val="white"/>
            </a:duotone>
            <a:alphaModFix amt="50000"/>
          </a:blip>
          <a:srcRect r="49849"/>
          <a:stretch/>
        </p:blipFill>
        <p:spPr>
          <a:xfrm>
            <a:off x="449943" y="191076"/>
            <a:ext cx="4484913" cy="6707097"/>
          </a:xfrm>
          <a:prstGeom prst="rect">
            <a:avLst/>
          </a:prstGeom>
          <a:noFill/>
        </p:spPr>
      </p:pic>
      <p:sp>
        <p:nvSpPr>
          <p:cNvPr id="3" name="Pladsholder til indhold 2">
            <a:extLst>
              <a:ext uri="{FF2B5EF4-FFF2-40B4-BE49-F238E27FC236}">
                <a16:creationId xmlns:a16="http://schemas.microsoft.com/office/drawing/2014/main" id="{55B645B1-4AE2-CD46-BC4B-1951DC9AD8BA}"/>
              </a:ext>
            </a:extLst>
          </p:cNvPr>
          <p:cNvSpPr>
            <a:spLocks noGrp="1"/>
          </p:cNvSpPr>
          <p:nvPr>
            <p:ph idx="1"/>
          </p:nvPr>
        </p:nvSpPr>
        <p:spPr>
          <a:xfrm>
            <a:off x="1264150" y="1496501"/>
            <a:ext cx="6461231" cy="3864998"/>
          </a:xfrm>
        </p:spPr>
        <p:txBody>
          <a:bodyPr>
            <a:noAutofit/>
          </a:bodyPr>
          <a:lstStyle/>
          <a:p>
            <a:pPr marL="0" indent="0">
              <a:buNone/>
            </a:pPr>
            <a:r>
              <a:rPr lang="da-DK" sz="8000" b="1" spc="200">
                <a:solidFill>
                  <a:schemeClr val="tx1"/>
                </a:solidFill>
              </a:rPr>
              <a:t>HVAD ER EN PODCAST?</a:t>
            </a:r>
          </a:p>
        </p:txBody>
      </p:sp>
    </p:spTree>
    <p:extLst>
      <p:ext uri="{BB962C8B-B14F-4D97-AF65-F5344CB8AC3E}">
        <p14:creationId xmlns:p14="http://schemas.microsoft.com/office/powerpoint/2010/main" val="37796545"/>
      </p:ext>
    </p:extLst>
  </p:cSld>
  <p:clrMapOvr>
    <a:masterClrMapping/>
  </p:clrMapOvr>
  <p:transition spd="slow" advClick="0">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5B645B1-4AE2-CD46-BC4B-1951DC9AD8BA}"/>
              </a:ext>
            </a:extLst>
          </p:cNvPr>
          <p:cNvSpPr>
            <a:spLocks noGrp="1"/>
          </p:cNvSpPr>
          <p:nvPr>
            <p:ph idx="1"/>
          </p:nvPr>
        </p:nvSpPr>
        <p:spPr>
          <a:xfrm>
            <a:off x="1264150" y="752748"/>
            <a:ext cx="6461231" cy="5343249"/>
          </a:xfrm>
        </p:spPr>
        <p:txBody>
          <a:bodyPr>
            <a:noAutofit/>
          </a:bodyPr>
          <a:lstStyle/>
          <a:p>
            <a:pPr marL="360363" indent="-360363">
              <a:lnSpc>
                <a:spcPct val="100000"/>
              </a:lnSpc>
              <a:spcBef>
                <a:spcPts val="0"/>
              </a:spcBef>
              <a:spcAft>
                <a:spcPts val="1200"/>
              </a:spcAft>
              <a:buFont typeface="Wingdings" pitchFamily="2" charset="2"/>
              <a:buChar char="§"/>
            </a:pPr>
            <a:r>
              <a:rPr lang="da-DK" sz="2500"/>
              <a:t>Ekstremt bredt medie der behandler mange emner, sager og ideer – oftest med </a:t>
            </a:r>
            <a:r>
              <a:rPr lang="da-DK" sz="2500" b="1"/>
              <a:t>udgangspunkt i virkeligheden</a:t>
            </a:r>
            <a:r>
              <a:rPr lang="da-DK" sz="2500"/>
              <a:t>.</a:t>
            </a:r>
          </a:p>
          <a:p>
            <a:pPr marL="360363" indent="-360363">
              <a:lnSpc>
                <a:spcPct val="100000"/>
              </a:lnSpc>
              <a:spcBef>
                <a:spcPts val="0"/>
              </a:spcBef>
              <a:spcAft>
                <a:spcPts val="1200"/>
              </a:spcAft>
              <a:buFont typeface="Wingdings" pitchFamily="2" charset="2"/>
              <a:buChar char="§"/>
            </a:pPr>
            <a:r>
              <a:rPr lang="da-DK" sz="2500"/>
              <a:t>Lydfil som downloades via RSS-</a:t>
            </a:r>
            <a:r>
              <a:rPr lang="da-DK" sz="2500" err="1"/>
              <a:t>feed</a:t>
            </a:r>
            <a:r>
              <a:rPr lang="da-DK" sz="2500"/>
              <a:t> og aflyttes på </a:t>
            </a:r>
            <a:r>
              <a:rPr lang="da-DK" sz="2500" b="1"/>
              <a:t>modtagerens præmisser</a:t>
            </a:r>
            <a:r>
              <a:rPr lang="da-DK" sz="2500"/>
              <a:t>.</a:t>
            </a:r>
          </a:p>
          <a:p>
            <a:pPr marL="360363" indent="-360363">
              <a:lnSpc>
                <a:spcPct val="100000"/>
              </a:lnSpc>
              <a:spcBef>
                <a:spcPts val="0"/>
              </a:spcBef>
              <a:spcAft>
                <a:spcPts val="1200"/>
              </a:spcAft>
              <a:buFont typeface="Wingdings" pitchFamily="2" charset="2"/>
              <a:buChar char="§"/>
            </a:pPr>
            <a:r>
              <a:rPr lang="da-DK" sz="2500" b="1"/>
              <a:t>Individuel </a:t>
            </a:r>
            <a:r>
              <a:rPr lang="da-DK" sz="2500" b="1" err="1"/>
              <a:t>lytteoplevelse</a:t>
            </a:r>
            <a:r>
              <a:rPr lang="da-DK" sz="2500" b="1"/>
              <a:t> </a:t>
            </a:r>
            <a:r>
              <a:rPr lang="da-DK" sz="2500"/>
              <a:t>med høretelefoner.</a:t>
            </a:r>
          </a:p>
          <a:p>
            <a:pPr marL="360363" indent="-360363">
              <a:lnSpc>
                <a:spcPct val="100000"/>
              </a:lnSpc>
              <a:spcBef>
                <a:spcPts val="0"/>
              </a:spcBef>
              <a:spcAft>
                <a:spcPts val="1200"/>
              </a:spcAft>
              <a:buFont typeface="Wingdings" pitchFamily="2" charset="2"/>
              <a:buChar char="§"/>
            </a:pPr>
            <a:r>
              <a:rPr lang="da-DK" sz="2500"/>
              <a:t>Mulighed for </a:t>
            </a:r>
            <a:r>
              <a:rPr lang="da-DK" sz="2500" b="1"/>
              <a:t>kompleksitet</a:t>
            </a:r>
            <a:r>
              <a:rPr lang="da-DK" sz="2500"/>
              <a:t> – emnemæssigt, </a:t>
            </a:r>
            <a:r>
              <a:rPr lang="da-DK" sz="2500" err="1"/>
              <a:t>fortællemæssigt</a:t>
            </a:r>
            <a:r>
              <a:rPr lang="da-DK" sz="2500"/>
              <a:t> og lydmæssigt.</a:t>
            </a:r>
          </a:p>
        </p:txBody>
      </p:sp>
      <p:pic>
        <p:nvPicPr>
          <p:cNvPr id="29" name="Billede 28" descr="Et billede, der indeholder våben, mørk&#10;&#10;Automatisk genereret beskrivelse">
            <a:extLst>
              <a:ext uri="{FF2B5EF4-FFF2-40B4-BE49-F238E27FC236}">
                <a16:creationId xmlns:a16="http://schemas.microsoft.com/office/drawing/2014/main" id="{F8D4EEFC-259A-7343-B99E-9E40C7CC7818}"/>
              </a:ext>
            </a:extLst>
          </p:cNvPr>
          <p:cNvPicPr>
            <a:picLocks noChangeAspect="1"/>
          </p:cNvPicPr>
          <p:nvPr/>
        </p:nvPicPr>
        <p:blipFill rotWithShape="1">
          <a:blip r:embed="rId3">
            <a:duotone>
              <a:schemeClr val="accent1">
                <a:shade val="45000"/>
                <a:satMod val="135000"/>
              </a:schemeClr>
              <a:prstClr val="white"/>
            </a:duotone>
            <a:alphaModFix amt="60000"/>
            <a:extLst>
              <a:ext uri="{BEBA8EAE-BF5A-486C-A8C5-ECC9F3942E4B}">
                <a14:imgProps xmlns:a14="http://schemas.microsoft.com/office/drawing/2010/main">
                  <a14:imgLayer r:embed="rId4">
                    <a14:imgEffect>
                      <a14:sharpenSoften amount="-20000"/>
                    </a14:imgEffect>
                  </a14:imgLayer>
                </a14:imgProps>
              </a:ext>
            </a:extLst>
          </a:blip>
          <a:srcRect r="49849"/>
          <a:stretch/>
        </p:blipFill>
        <p:spPr>
          <a:xfrm>
            <a:off x="8784990" y="1074057"/>
            <a:ext cx="3358080" cy="5021942"/>
          </a:xfrm>
          <a:prstGeom prst="rect">
            <a:avLst/>
          </a:prstGeom>
          <a:noFill/>
        </p:spPr>
      </p:pic>
      <p:sp>
        <p:nvSpPr>
          <p:cNvPr id="2" name="Titel 1">
            <a:extLst>
              <a:ext uri="{FF2B5EF4-FFF2-40B4-BE49-F238E27FC236}">
                <a16:creationId xmlns:a16="http://schemas.microsoft.com/office/drawing/2014/main" id="{7D8E58CA-748D-5D47-AB58-41E1C0613458}"/>
              </a:ext>
            </a:extLst>
          </p:cNvPr>
          <p:cNvSpPr>
            <a:spLocks noGrp="1"/>
          </p:cNvSpPr>
          <p:nvPr>
            <p:ph type="title"/>
          </p:nvPr>
        </p:nvSpPr>
        <p:spPr>
          <a:xfrm>
            <a:off x="8982804" y="761997"/>
            <a:ext cx="2962453" cy="5334001"/>
          </a:xfrm>
        </p:spPr>
        <p:txBody>
          <a:bodyPr>
            <a:normAutofit/>
          </a:bodyPr>
          <a:lstStyle/>
          <a:p>
            <a:pPr algn="ctr"/>
            <a:r>
              <a:rPr lang="da-DK" sz="4000" b="1" spc="200"/>
              <a:t>HVAD </a:t>
            </a:r>
            <a:br>
              <a:rPr lang="da-DK" sz="4000" b="1" spc="200"/>
            </a:br>
            <a:r>
              <a:rPr lang="da-DK" sz="4000" b="1" spc="200"/>
              <a:t>ER EN PODCAST?</a:t>
            </a:r>
          </a:p>
        </p:txBody>
      </p:sp>
    </p:spTree>
    <p:extLst>
      <p:ext uri="{BB962C8B-B14F-4D97-AF65-F5344CB8AC3E}">
        <p14:creationId xmlns:p14="http://schemas.microsoft.com/office/powerpoint/2010/main" val="3850791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Word"/>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anim calcmode="lin" valueType="num">
                                      <p:cBhvr>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anim calcmode="lin" valueType="num">
                                      <p:cBhvr>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descr="Et billede, der indeholder tekst, mange, bundt, adskillige&#10;&#10;Automatisk genereret beskrivelse">
            <a:extLst>
              <a:ext uri="{FF2B5EF4-FFF2-40B4-BE49-F238E27FC236}">
                <a16:creationId xmlns:a16="http://schemas.microsoft.com/office/drawing/2014/main" id="{3FD0EFE3-2BB3-D34C-8F20-D55E15FFC459}"/>
              </a:ext>
            </a:extLst>
          </p:cNvPr>
          <p:cNvPicPr>
            <a:picLocks noGrp="1" noChangeAspect="1"/>
          </p:cNvPicPr>
          <p:nvPr>
            <p:ph idx="1"/>
          </p:nvPr>
        </p:nvPicPr>
        <p:blipFill rotWithShape="1">
          <a:blip r:embed="rId3"/>
          <a:srcRect t="2374" r="3177" b="1625"/>
          <a:stretch/>
        </p:blipFill>
        <p:spPr>
          <a:xfrm>
            <a:off x="-14495" y="0"/>
            <a:ext cx="12351638" cy="6858000"/>
          </a:xfrm>
          <a:prstGeom prst="rect">
            <a:avLst/>
          </a:prstGeom>
        </p:spPr>
      </p:pic>
      <p:sp>
        <p:nvSpPr>
          <p:cNvPr id="2" name="Titel 1">
            <a:extLst>
              <a:ext uri="{FF2B5EF4-FFF2-40B4-BE49-F238E27FC236}">
                <a16:creationId xmlns:a16="http://schemas.microsoft.com/office/drawing/2014/main" id="{61B2E15F-7393-6C46-829B-EB699C60A343}"/>
              </a:ext>
            </a:extLst>
          </p:cNvPr>
          <p:cNvSpPr>
            <a:spLocks noGrp="1"/>
          </p:cNvSpPr>
          <p:nvPr>
            <p:ph type="title"/>
          </p:nvPr>
        </p:nvSpPr>
        <p:spPr>
          <a:xfrm>
            <a:off x="334557" y="1653703"/>
            <a:ext cx="3361953" cy="2470488"/>
          </a:xfrm>
        </p:spPr>
        <p:txBody>
          <a:bodyPr vert="horz" lIns="91440" tIns="45720" rIns="91440" bIns="45720" rtlCol="0" anchor="b">
            <a:normAutofit/>
          </a:bodyPr>
          <a:lstStyle/>
          <a:p>
            <a:r>
              <a:rPr lang="en-US" sz="4400" b="1" spc="200">
                <a:solidFill>
                  <a:srgbClr val="D80E8C"/>
                </a:solidFill>
              </a:rPr>
              <a:t>POPULÆRE PODCASTS</a:t>
            </a:r>
          </a:p>
        </p:txBody>
      </p:sp>
      <p:sp>
        <p:nvSpPr>
          <p:cNvPr id="8" name="Rektangel 7">
            <a:extLst>
              <a:ext uri="{FF2B5EF4-FFF2-40B4-BE49-F238E27FC236}">
                <a16:creationId xmlns:a16="http://schemas.microsoft.com/office/drawing/2014/main" id="{0F65D24E-835D-244D-A8F9-F10F77EED113}"/>
              </a:ext>
            </a:extLst>
          </p:cNvPr>
          <p:cNvSpPr/>
          <p:nvPr/>
        </p:nvSpPr>
        <p:spPr>
          <a:xfrm>
            <a:off x="4031066" y="1300114"/>
            <a:ext cx="8320572" cy="4257773"/>
          </a:xfrm>
          <a:prstGeom prst="rect">
            <a:avLst/>
          </a:prstGeom>
          <a:solidFill>
            <a:srgbClr val="AFBD22">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Bef>
                <a:spcPts val="0"/>
              </a:spcBef>
              <a:spcAft>
                <a:spcPts val="1200"/>
              </a:spcAft>
            </a:pPr>
            <a:endParaRPr lang="da-DK" sz="2500">
              <a:solidFill>
                <a:schemeClr val="tx1"/>
              </a:solidFill>
            </a:endParaRPr>
          </a:p>
        </p:txBody>
      </p:sp>
      <p:sp>
        <p:nvSpPr>
          <p:cNvPr id="3" name="Tekstfelt 2">
            <a:extLst>
              <a:ext uri="{FF2B5EF4-FFF2-40B4-BE49-F238E27FC236}">
                <a16:creationId xmlns:a16="http://schemas.microsoft.com/office/drawing/2014/main" id="{B5EADFBA-3414-904C-9843-58EE7CF9B150}"/>
              </a:ext>
            </a:extLst>
          </p:cNvPr>
          <p:cNvSpPr txBox="1"/>
          <p:nvPr/>
        </p:nvSpPr>
        <p:spPr>
          <a:xfrm>
            <a:off x="4193628" y="1613117"/>
            <a:ext cx="7998371" cy="3631763"/>
          </a:xfrm>
          <a:prstGeom prst="rect">
            <a:avLst/>
          </a:prstGeom>
          <a:noFill/>
        </p:spPr>
        <p:txBody>
          <a:bodyPr wrap="square" rtlCol="0">
            <a:spAutoFit/>
          </a:bodyPr>
          <a:lstStyle/>
          <a:p>
            <a:pPr marL="360000" indent="-360000">
              <a:spcAft>
                <a:spcPts val="1200"/>
              </a:spcAft>
              <a:buClr>
                <a:srgbClr val="D80E8C"/>
              </a:buClr>
              <a:buFont typeface="Wingdings" pitchFamily="2" charset="2"/>
              <a:buChar char="§"/>
            </a:pPr>
            <a:r>
              <a:rPr lang="da-DK" sz="2000"/>
              <a:t>Podcastens </a:t>
            </a:r>
            <a:r>
              <a:rPr lang="da-DK" sz="2000" b="1"/>
              <a:t>passion, intimitet og personlighed </a:t>
            </a:r>
            <a:r>
              <a:rPr lang="da-DK" sz="2000"/>
              <a:t>skaber et parasocialt bånd.</a:t>
            </a:r>
          </a:p>
          <a:p>
            <a:pPr marL="360000" indent="-360000">
              <a:spcAft>
                <a:spcPts val="1200"/>
              </a:spcAft>
              <a:buClr>
                <a:srgbClr val="D80E8C"/>
              </a:buClr>
              <a:buFont typeface="Wingdings" pitchFamily="2" charset="2"/>
              <a:buChar char="§"/>
            </a:pPr>
            <a:r>
              <a:rPr lang="da-DK" sz="2000" b="1"/>
              <a:t>Onlinefællesskaber</a:t>
            </a:r>
            <a:r>
              <a:rPr lang="da-DK" sz="2000"/>
              <a:t> styrker dette bånd – direkte kommunikation mellem afsender og modtager.</a:t>
            </a:r>
          </a:p>
          <a:p>
            <a:pPr marL="360000" indent="-360000">
              <a:spcAft>
                <a:spcPts val="1200"/>
              </a:spcAft>
              <a:buClr>
                <a:srgbClr val="D80E8C"/>
              </a:buClr>
              <a:buFont typeface="Wingdings" pitchFamily="2" charset="2"/>
              <a:buChar char="§"/>
            </a:pPr>
            <a:r>
              <a:rPr lang="da-DK" sz="2000" b="1"/>
              <a:t>Traditionelle medier</a:t>
            </a:r>
            <a:r>
              <a:rPr lang="da-DK" sz="2000"/>
              <a:t> låner podcastens virkemidler til at nå bredere ud til brugerne:</a:t>
            </a:r>
          </a:p>
          <a:p>
            <a:pPr marL="817200" lvl="1" indent="-360000">
              <a:spcAft>
                <a:spcPts val="1200"/>
              </a:spcAft>
              <a:buClr>
                <a:srgbClr val="D80E8C"/>
              </a:buClr>
              <a:buFont typeface="Wingdings" pitchFamily="2" charset="2"/>
              <a:buChar char="§"/>
            </a:pPr>
            <a:r>
              <a:rPr lang="da-DK" sz="2000"/>
              <a:t>Radiokanaler som DR, Radio24syv og Radio </a:t>
            </a:r>
            <a:r>
              <a:rPr lang="da-DK" sz="2000" err="1"/>
              <a:t>Loud</a:t>
            </a:r>
            <a:endParaRPr lang="da-DK" sz="2000"/>
          </a:p>
          <a:p>
            <a:pPr marL="817200" lvl="1" indent="-360000">
              <a:spcAft>
                <a:spcPts val="1200"/>
              </a:spcAft>
              <a:buClr>
                <a:srgbClr val="D80E8C"/>
              </a:buClr>
              <a:buFont typeface="Wingdings" pitchFamily="2" charset="2"/>
              <a:buChar char="§"/>
            </a:pPr>
            <a:r>
              <a:rPr lang="da-DK" sz="2000"/>
              <a:t>Dagblade som Politiken og Weekendavisen</a:t>
            </a:r>
          </a:p>
          <a:p>
            <a:pPr marL="817200" lvl="1" indent="-360000">
              <a:spcAft>
                <a:spcPts val="1200"/>
              </a:spcAft>
              <a:buClr>
                <a:srgbClr val="D80E8C"/>
              </a:buClr>
              <a:buFont typeface="Wingdings" pitchFamily="2" charset="2"/>
              <a:buChar char="§"/>
            </a:pPr>
            <a:r>
              <a:rPr lang="da-DK" sz="2000" err="1"/>
              <a:t>Podimo</a:t>
            </a:r>
            <a:r>
              <a:rPr lang="da-DK" sz="2000"/>
              <a:t> og </a:t>
            </a:r>
            <a:r>
              <a:rPr lang="da-DK" sz="2000" err="1"/>
              <a:t>Mofibo</a:t>
            </a:r>
            <a:endParaRPr lang="da-DK" sz="2000"/>
          </a:p>
        </p:txBody>
      </p:sp>
    </p:spTree>
    <p:extLst>
      <p:ext uri="{BB962C8B-B14F-4D97-AF65-F5344CB8AC3E}">
        <p14:creationId xmlns:p14="http://schemas.microsoft.com/office/powerpoint/2010/main" val="12454008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anim calcmode="lin" valueType="num">
                                      <p:cBhvr>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anim calcmode="lin" valueType="num">
                                      <p:cBhvr>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anim calcmode="lin" valueType="num">
                                      <p:cBhvr>
                                        <p:cTn id="2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42" presetClass="entr" presetSubtype="0" fill="hold" nodeType="after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500"/>
                                        <p:tgtEl>
                                          <p:spTgt spid="3">
                                            <p:txEl>
                                              <p:pRg st="3" end="3"/>
                                            </p:txEl>
                                          </p:spTgt>
                                        </p:tgtEl>
                                      </p:cBhvr>
                                    </p:animEffect>
                                    <p:anim calcmode="lin" valueType="num">
                                      <p:cBhvr>
                                        <p:cTn id="3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anim calcmode="lin" valueType="num">
                                      <p:cBhvr>
                                        <p:cTn id="4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42" fill="hold">
                            <p:stCondLst>
                              <p:cond delay="1500"/>
                            </p:stCondLst>
                            <p:childTnLst>
                              <p:par>
                                <p:cTn id="43" presetID="42" presetClass="entr" presetSubtype="0" fill="hold" nodeType="after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500"/>
                                        <p:tgtEl>
                                          <p:spTgt spid="3">
                                            <p:txEl>
                                              <p:pRg st="5" end="5"/>
                                            </p:txEl>
                                          </p:spTgt>
                                        </p:tgtEl>
                                      </p:cBhvr>
                                    </p:animEffect>
                                    <p:anim calcmode="lin" valueType="num">
                                      <p:cBhvr>
                                        <p:cTn id="4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7E53EE-6052-414A-BC3D-C285C7D3BC30}"/>
              </a:ext>
            </a:extLst>
          </p:cNvPr>
          <p:cNvSpPr>
            <a:spLocks noGrp="1"/>
          </p:cNvSpPr>
          <p:nvPr>
            <p:ph type="title"/>
          </p:nvPr>
        </p:nvSpPr>
        <p:spPr>
          <a:xfrm>
            <a:off x="643467" y="5281127"/>
            <a:ext cx="10905066" cy="938698"/>
          </a:xfrm>
        </p:spPr>
        <p:txBody>
          <a:bodyPr>
            <a:normAutofit/>
          </a:bodyPr>
          <a:lstStyle/>
          <a:p>
            <a:pPr algn="ctr"/>
            <a:r>
              <a:rPr lang="da-DK" sz="6000" b="1" spc="200"/>
              <a:t>PODCASTFORMATER</a:t>
            </a:r>
          </a:p>
        </p:txBody>
      </p:sp>
      <p:sp>
        <p:nvSpPr>
          <p:cNvPr id="3" name="Pladsholder til indhold 2">
            <a:extLst>
              <a:ext uri="{FF2B5EF4-FFF2-40B4-BE49-F238E27FC236}">
                <a16:creationId xmlns:a16="http://schemas.microsoft.com/office/drawing/2014/main" id="{454E5280-6071-0849-BF28-309A6E576CB9}"/>
              </a:ext>
            </a:extLst>
          </p:cNvPr>
          <p:cNvSpPr>
            <a:spLocks noGrp="1"/>
          </p:cNvSpPr>
          <p:nvPr>
            <p:ph idx="1"/>
          </p:nvPr>
        </p:nvSpPr>
        <p:spPr>
          <a:xfrm>
            <a:off x="377940" y="0"/>
            <a:ext cx="5452533" cy="3785689"/>
          </a:xfrm>
          <a:effectLst/>
        </p:spPr>
        <p:txBody>
          <a:bodyPr>
            <a:normAutofit/>
          </a:bodyPr>
          <a:lstStyle/>
          <a:p>
            <a:pPr marL="0" indent="0" algn="ctr">
              <a:buNone/>
            </a:pPr>
            <a:r>
              <a:rPr lang="da-DK" sz="5000" b="1" spc="200">
                <a:solidFill>
                  <a:srgbClr val="D0D72D"/>
                </a:solidFill>
                <a:effectLst>
                  <a:glow rad="127000">
                    <a:schemeClr val="bg1"/>
                  </a:glow>
                </a:effectLst>
              </a:rPr>
              <a:t>SNAK</a:t>
            </a:r>
          </a:p>
        </p:txBody>
      </p:sp>
      <p:pic>
        <p:nvPicPr>
          <p:cNvPr id="28" name="Billede 27" descr="Et billede, der indeholder udendørs genstand, mørk&#10;&#10;Automatisk genereret beskrivelse">
            <a:extLst>
              <a:ext uri="{FF2B5EF4-FFF2-40B4-BE49-F238E27FC236}">
                <a16:creationId xmlns:a16="http://schemas.microsoft.com/office/drawing/2014/main" id="{A1DBB0D6-C1D1-9945-97D1-DB9AC6575B72}"/>
              </a:ext>
            </a:extLst>
          </p:cNvPr>
          <p:cNvPicPr>
            <a:picLocks noChangeAspect="1"/>
          </p:cNvPicPr>
          <p:nvPr/>
        </p:nvPicPr>
        <p:blipFill>
          <a:blip r:embed="rId3"/>
          <a:stretch>
            <a:fillRect/>
          </a:stretch>
        </p:blipFill>
        <p:spPr>
          <a:xfrm>
            <a:off x="7547671" y="837995"/>
            <a:ext cx="3616284" cy="3408268"/>
          </a:xfrm>
          <a:prstGeom prst="rect">
            <a:avLst/>
          </a:prstGeom>
        </p:spPr>
      </p:pic>
      <p:sp>
        <p:nvSpPr>
          <p:cNvPr id="15" name="Pladsholder til indhold 2">
            <a:extLst>
              <a:ext uri="{FF2B5EF4-FFF2-40B4-BE49-F238E27FC236}">
                <a16:creationId xmlns:a16="http://schemas.microsoft.com/office/drawing/2014/main" id="{2A969304-353B-474D-B71E-C44163215332}"/>
              </a:ext>
            </a:extLst>
          </p:cNvPr>
          <p:cNvSpPr txBox="1">
            <a:spLocks/>
          </p:cNvSpPr>
          <p:nvPr/>
        </p:nvSpPr>
        <p:spPr>
          <a:xfrm>
            <a:off x="6361529" y="-1"/>
            <a:ext cx="5452533" cy="3785689"/>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Font typeface="Wingdings 2" pitchFamily="18" charset="2"/>
              <a:buNone/>
            </a:pPr>
            <a:r>
              <a:rPr lang="da-DK" sz="5000" b="1" spc="200">
                <a:solidFill>
                  <a:srgbClr val="DBDD29"/>
                </a:solidFill>
                <a:effectLst>
                  <a:glow rad="127000">
                    <a:schemeClr val="bg1">
                      <a:alpha val="90000"/>
                    </a:schemeClr>
                  </a:glow>
                </a:effectLst>
              </a:rPr>
              <a:t>STORYTELLING</a:t>
            </a:r>
          </a:p>
        </p:txBody>
      </p:sp>
      <p:pic>
        <p:nvPicPr>
          <p:cNvPr id="24" name="Billede 23">
            <a:extLst>
              <a:ext uri="{FF2B5EF4-FFF2-40B4-BE49-F238E27FC236}">
                <a16:creationId xmlns:a16="http://schemas.microsoft.com/office/drawing/2014/main" id="{0CDFC9B2-4A15-7E4E-B587-03C188AE6313}"/>
              </a:ext>
            </a:extLst>
          </p:cNvPr>
          <p:cNvPicPr>
            <a:picLocks noChangeAspect="1"/>
          </p:cNvPicPr>
          <p:nvPr/>
        </p:nvPicPr>
        <p:blipFill>
          <a:blip r:embed="rId4"/>
          <a:stretch>
            <a:fillRect/>
          </a:stretch>
        </p:blipFill>
        <p:spPr>
          <a:xfrm>
            <a:off x="1750614" y="2899895"/>
            <a:ext cx="2702405" cy="2037628"/>
          </a:xfrm>
          <a:prstGeom prst="rect">
            <a:avLst/>
          </a:prstGeom>
        </p:spPr>
      </p:pic>
      <p:pic>
        <p:nvPicPr>
          <p:cNvPr id="26" name="Billede 25" descr="Et billede, der indeholder mørk, lys&#10;&#10;Automatisk genereret beskrivelse">
            <a:extLst>
              <a:ext uri="{FF2B5EF4-FFF2-40B4-BE49-F238E27FC236}">
                <a16:creationId xmlns:a16="http://schemas.microsoft.com/office/drawing/2014/main" id="{E3EC4B4D-43D5-B24A-BAAB-2AFA0DDDC710}"/>
              </a:ext>
            </a:extLst>
          </p:cNvPr>
          <p:cNvPicPr>
            <a:picLocks noChangeAspect="1"/>
          </p:cNvPicPr>
          <p:nvPr/>
        </p:nvPicPr>
        <p:blipFill>
          <a:blip r:embed="rId5"/>
          <a:stretch>
            <a:fillRect/>
          </a:stretch>
        </p:blipFill>
        <p:spPr>
          <a:xfrm>
            <a:off x="5203144" y="913440"/>
            <a:ext cx="3069073" cy="3972910"/>
          </a:xfrm>
          <a:prstGeom prst="rect">
            <a:avLst/>
          </a:prstGeom>
        </p:spPr>
      </p:pic>
      <p:pic>
        <p:nvPicPr>
          <p:cNvPr id="34" name="Billede 33" descr="Et billede, der indeholder nattehimmel&#10;&#10;Automatisk genereret beskrivelse">
            <a:extLst>
              <a:ext uri="{FF2B5EF4-FFF2-40B4-BE49-F238E27FC236}">
                <a16:creationId xmlns:a16="http://schemas.microsoft.com/office/drawing/2014/main" id="{2A759E63-6202-7B4E-872B-F39144A37D8B}"/>
              </a:ext>
            </a:extLst>
          </p:cNvPr>
          <p:cNvPicPr>
            <a:picLocks noChangeAspect="1"/>
          </p:cNvPicPr>
          <p:nvPr/>
        </p:nvPicPr>
        <p:blipFill>
          <a:blip r:embed="rId6"/>
          <a:stretch>
            <a:fillRect/>
          </a:stretch>
        </p:blipFill>
        <p:spPr>
          <a:xfrm flipH="1">
            <a:off x="7074457" y="2281582"/>
            <a:ext cx="3457631" cy="3181458"/>
          </a:xfrm>
          <a:prstGeom prst="rect">
            <a:avLst/>
          </a:prstGeom>
        </p:spPr>
      </p:pic>
      <p:pic>
        <p:nvPicPr>
          <p:cNvPr id="32" name="Billede 31" descr="Et billede, der indeholder person&#10;&#10;Automatisk genereret beskrivelse">
            <a:extLst>
              <a:ext uri="{FF2B5EF4-FFF2-40B4-BE49-F238E27FC236}">
                <a16:creationId xmlns:a16="http://schemas.microsoft.com/office/drawing/2014/main" id="{0917815D-9D7B-4B43-8988-2749384AE463}"/>
              </a:ext>
            </a:extLst>
          </p:cNvPr>
          <p:cNvPicPr>
            <a:picLocks noChangeAspect="1"/>
          </p:cNvPicPr>
          <p:nvPr/>
        </p:nvPicPr>
        <p:blipFill>
          <a:blip r:embed="rId7"/>
          <a:stretch>
            <a:fillRect/>
          </a:stretch>
        </p:blipFill>
        <p:spPr>
          <a:xfrm>
            <a:off x="9491475" y="2366040"/>
            <a:ext cx="2304421" cy="2765305"/>
          </a:xfrm>
          <a:prstGeom prst="rect">
            <a:avLst/>
          </a:prstGeom>
        </p:spPr>
      </p:pic>
      <p:sp>
        <p:nvSpPr>
          <p:cNvPr id="37" name="Pladsholder til indhold 2">
            <a:extLst>
              <a:ext uri="{FF2B5EF4-FFF2-40B4-BE49-F238E27FC236}">
                <a16:creationId xmlns:a16="http://schemas.microsoft.com/office/drawing/2014/main" id="{0B8EC313-CFE2-4F43-8268-C7A139A19D0F}"/>
              </a:ext>
            </a:extLst>
          </p:cNvPr>
          <p:cNvSpPr txBox="1">
            <a:spLocks/>
          </p:cNvSpPr>
          <p:nvPr/>
        </p:nvSpPr>
        <p:spPr>
          <a:xfrm>
            <a:off x="377940" y="0"/>
            <a:ext cx="11430012" cy="2125300"/>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Font typeface="Wingdings 2" pitchFamily="18" charset="2"/>
              <a:buNone/>
            </a:pPr>
            <a:r>
              <a:rPr lang="da-DK" sz="5000" b="1" spc="200">
                <a:solidFill>
                  <a:srgbClr val="D80E8C"/>
                </a:solidFill>
                <a:effectLst/>
              </a:rPr>
              <a:t>SNAKKEPODCASTS</a:t>
            </a:r>
          </a:p>
        </p:txBody>
      </p:sp>
      <p:sp>
        <p:nvSpPr>
          <p:cNvPr id="38" name="Rektangel 37">
            <a:extLst>
              <a:ext uri="{FF2B5EF4-FFF2-40B4-BE49-F238E27FC236}">
                <a16:creationId xmlns:a16="http://schemas.microsoft.com/office/drawing/2014/main" id="{DFF98125-48E0-3943-A469-284B6B19F28B}"/>
              </a:ext>
            </a:extLst>
          </p:cNvPr>
          <p:cNvSpPr/>
          <p:nvPr/>
        </p:nvSpPr>
        <p:spPr>
          <a:xfrm>
            <a:off x="375076" y="2721114"/>
            <a:ext cx="3227165" cy="861774"/>
          </a:xfrm>
          <a:prstGeom prst="rect">
            <a:avLst/>
          </a:prstGeom>
        </p:spPr>
        <p:txBody>
          <a:bodyPr wrap="none">
            <a:spAutoFit/>
          </a:bodyPr>
          <a:lstStyle/>
          <a:p>
            <a:r>
              <a:rPr lang="da-DK" sz="5000" b="1">
                <a:solidFill>
                  <a:schemeClr val="tx1">
                    <a:lumMod val="50000"/>
                    <a:lumOff val="50000"/>
                  </a:schemeClr>
                </a:solidFill>
              </a:rPr>
              <a:t>MONOLOG</a:t>
            </a:r>
            <a:endParaRPr lang="da-DK" sz="5000"/>
          </a:p>
        </p:txBody>
      </p:sp>
      <p:sp>
        <p:nvSpPr>
          <p:cNvPr id="39" name="Rektangel 38">
            <a:extLst>
              <a:ext uri="{FF2B5EF4-FFF2-40B4-BE49-F238E27FC236}">
                <a16:creationId xmlns:a16="http://schemas.microsoft.com/office/drawing/2014/main" id="{F592FED1-0461-CC4B-918D-CB4BD019BAEA}"/>
              </a:ext>
            </a:extLst>
          </p:cNvPr>
          <p:cNvSpPr/>
          <p:nvPr/>
        </p:nvSpPr>
        <p:spPr>
          <a:xfrm>
            <a:off x="4379528" y="2721114"/>
            <a:ext cx="3426836" cy="861774"/>
          </a:xfrm>
          <a:prstGeom prst="rect">
            <a:avLst/>
          </a:prstGeom>
        </p:spPr>
        <p:txBody>
          <a:bodyPr wrap="none">
            <a:spAutoFit/>
          </a:bodyPr>
          <a:lstStyle/>
          <a:p>
            <a:r>
              <a:rPr lang="da-DK" sz="5000" b="1">
                <a:solidFill>
                  <a:schemeClr val="tx1">
                    <a:lumMod val="50000"/>
                    <a:lumOff val="50000"/>
                  </a:schemeClr>
                </a:solidFill>
              </a:rPr>
              <a:t>INTERVIEW</a:t>
            </a:r>
            <a:endParaRPr lang="da-DK" sz="5000"/>
          </a:p>
        </p:txBody>
      </p:sp>
      <p:sp>
        <p:nvSpPr>
          <p:cNvPr id="40" name="Rektangel 39">
            <a:extLst>
              <a:ext uri="{FF2B5EF4-FFF2-40B4-BE49-F238E27FC236}">
                <a16:creationId xmlns:a16="http://schemas.microsoft.com/office/drawing/2014/main" id="{DED50350-896F-1744-962F-972684108FFE}"/>
              </a:ext>
            </a:extLst>
          </p:cNvPr>
          <p:cNvSpPr/>
          <p:nvPr/>
        </p:nvSpPr>
        <p:spPr>
          <a:xfrm>
            <a:off x="8964668" y="2721114"/>
            <a:ext cx="2852256" cy="861774"/>
          </a:xfrm>
          <a:prstGeom prst="rect">
            <a:avLst/>
          </a:prstGeom>
        </p:spPr>
        <p:txBody>
          <a:bodyPr wrap="none">
            <a:spAutoFit/>
          </a:bodyPr>
          <a:lstStyle/>
          <a:p>
            <a:r>
              <a:rPr lang="da-DK" sz="5000" b="1">
                <a:solidFill>
                  <a:schemeClr val="tx1">
                    <a:lumMod val="50000"/>
                    <a:lumOff val="50000"/>
                  </a:schemeClr>
                </a:solidFill>
              </a:rPr>
              <a:t>SAMTALE</a:t>
            </a:r>
            <a:endParaRPr lang="da-DK" sz="5000"/>
          </a:p>
        </p:txBody>
      </p:sp>
    </p:spTree>
    <p:extLst>
      <p:ext uri="{BB962C8B-B14F-4D97-AF65-F5344CB8AC3E}">
        <p14:creationId xmlns:p14="http://schemas.microsoft.com/office/powerpoint/2010/main" val="490825048"/>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0-#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par>
                                <p:cTn id="15" presetID="30" presetClass="entr" presetSubtype="0" fill="hold" nodeType="withEffect">
                                  <p:stCondLst>
                                    <p:cond delay="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600" decel="100000"/>
                                        <p:tgtEl>
                                          <p:spTgt spid="34"/>
                                        </p:tgtEl>
                                      </p:cBhvr>
                                    </p:animEffect>
                                    <p:anim calcmode="lin" valueType="num">
                                      <p:cBhvr>
                                        <p:cTn id="18" dur="1600" decel="100000" fill="hold"/>
                                        <p:tgtEl>
                                          <p:spTgt spid="34"/>
                                        </p:tgtEl>
                                        <p:attrNameLst>
                                          <p:attrName>style.rotation</p:attrName>
                                        </p:attrNameLst>
                                      </p:cBhvr>
                                      <p:tavLst>
                                        <p:tav tm="0">
                                          <p:val>
                                            <p:fltVal val="-90"/>
                                          </p:val>
                                        </p:tav>
                                        <p:tav tm="100000">
                                          <p:val>
                                            <p:fltVal val="0"/>
                                          </p:val>
                                        </p:tav>
                                      </p:tavLst>
                                    </p:anim>
                                    <p:anim calcmode="lin" valueType="num">
                                      <p:cBhvr>
                                        <p:cTn id="19" dur="1600" decel="100000" fill="hold"/>
                                        <p:tgtEl>
                                          <p:spTgt spid="34"/>
                                        </p:tgtEl>
                                        <p:attrNameLst>
                                          <p:attrName>ppt_x</p:attrName>
                                        </p:attrNameLst>
                                      </p:cBhvr>
                                      <p:tavLst>
                                        <p:tav tm="0">
                                          <p:val>
                                            <p:strVal val="#ppt_x+0.4"/>
                                          </p:val>
                                        </p:tav>
                                        <p:tav tm="100000">
                                          <p:val>
                                            <p:strVal val="#ppt_x-0.05"/>
                                          </p:val>
                                        </p:tav>
                                      </p:tavLst>
                                    </p:anim>
                                    <p:anim calcmode="lin" valueType="num">
                                      <p:cBhvr>
                                        <p:cTn id="20" dur="1600" decel="100000" fill="hold"/>
                                        <p:tgtEl>
                                          <p:spTgt spid="34"/>
                                        </p:tgtEl>
                                        <p:attrNameLst>
                                          <p:attrName>ppt_y</p:attrName>
                                        </p:attrNameLst>
                                      </p:cBhvr>
                                      <p:tavLst>
                                        <p:tav tm="0">
                                          <p:val>
                                            <p:strVal val="#ppt_y-0.4"/>
                                          </p:val>
                                        </p:tav>
                                        <p:tav tm="100000">
                                          <p:val>
                                            <p:strVal val="#ppt_y+0.1"/>
                                          </p:val>
                                        </p:tav>
                                      </p:tavLst>
                                    </p:anim>
                                    <p:anim calcmode="lin" valueType="num">
                                      <p:cBhvr>
                                        <p:cTn id="21" dur="400" accel="100000" fill="hold">
                                          <p:stCondLst>
                                            <p:cond delay="1600"/>
                                          </p:stCondLst>
                                        </p:cTn>
                                        <p:tgtEl>
                                          <p:spTgt spid="34"/>
                                        </p:tgtEl>
                                        <p:attrNameLst>
                                          <p:attrName>ppt_x</p:attrName>
                                        </p:attrNameLst>
                                      </p:cBhvr>
                                      <p:tavLst>
                                        <p:tav tm="0">
                                          <p:val>
                                            <p:strVal val="#ppt_x-0.05"/>
                                          </p:val>
                                        </p:tav>
                                        <p:tav tm="100000">
                                          <p:val>
                                            <p:strVal val="#ppt_x"/>
                                          </p:val>
                                        </p:tav>
                                      </p:tavLst>
                                    </p:anim>
                                    <p:anim calcmode="lin" valueType="num">
                                      <p:cBhvr>
                                        <p:cTn id="22" dur="400" accel="100000" fill="hold">
                                          <p:stCondLst>
                                            <p:cond delay="1600"/>
                                          </p:stCondLst>
                                        </p:cTn>
                                        <p:tgtEl>
                                          <p:spTgt spid="34"/>
                                        </p:tgtEl>
                                        <p:attrNameLst>
                                          <p:attrName>ppt_y</p:attrName>
                                        </p:attrNameLst>
                                      </p:cBhvr>
                                      <p:tavLst>
                                        <p:tav tm="0">
                                          <p:val>
                                            <p:strVal val="#ppt_y+0.1"/>
                                          </p:val>
                                        </p:tav>
                                        <p:tav tm="100000">
                                          <p:val>
                                            <p:strVal val="#ppt_y"/>
                                          </p:val>
                                        </p:tav>
                                      </p:tavLst>
                                    </p:anim>
                                  </p:childTnLst>
                                </p:cTn>
                              </p:par>
                              <p:par>
                                <p:cTn id="23" presetID="12" presetClass="entr" presetSubtype="4" fill="hold" nodeType="withEffect">
                                  <p:stCondLst>
                                    <p:cond delay="100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1000"/>
                                        <p:tgtEl>
                                          <p:spTgt spid="32"/>
                                        </p:tgtEl>
                                        <p:attrNameLst>
                                          <p:attrName>ppt_y</p:attrName>
                                        </p:attrNameLst>
                                      </p:cBhvr>
                                      <p:tavLst>
                                        <p:tav tm="0">
                                          <p:val>
                                            <p:strVal val="#ppt_y+#ppt_h*1.125000"/>
                                          </p:val>
                                        </p:tav>
                                        <p:tav tm="100000">
                                          <p:val>
                                            <p:strVal val="#ppt_y"/>
                                          </p:val>
                                        </p:tav>
                                      </p:tavLst>
                                    </p:anim>
                                    <p:animEffect transition="in" filter="wipe(up)">
                                      <p:cBhvr>
                                        <p:cTn id="26" dur="1000"/>
                                        <p:tgtEl>
                                          <p:spTgt spid="32"/>
                                        </p:tgtEl>
                                      </p:cBhvr>
                                    </p:animEffect>
                                  </p:childTnLst>
                                </p:cTn>
                              </p:par>
                              <p:par>
                                <p:cTn id="27" presetID="23" presetClass="entr" presetSubtype="32" fill="hold" nodeType="withEffect">
                                  <p:stCondLst>
                                    <p:cond delay="15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1000" fill="hold"/>
                                        <p:tgtEl>
                                          <p:spTgt spid="28"/>
                                        </p:tgtEl>
                                        <p:attrNameLst>
                                          <p:attrName>ppt_w</p:attrName>
                                        </p:attrNameLst>
                                      </p:cBhvr>
                                      <p:tavLst>
                                        <p:tav tm="0">
                                          <p:val>
                                            <p:strVal val="4*#ppt_w"/>
                                          </p:val>
                                        </p:tav>
                                        <p:tav tm="100000">
                                          <p:val>
                                            <p:strVal val="#ppt_w"/>
                                          </p:val>
                                        </p:tav>
                                      </p:tavLst>
                                    </p:anim>
                                    <p:anim calcmode="lin" valueType="num">
                                      <p:cBhvr>
                                        <p:cTn id="30" dur="1000" fill="hold"/>
                                        <p:tgtEl>
                                          <p:spTgt spid="28"/>
                                        </p:tgtEl>
                                        <p:attrNameLst>
                                          <p:attrName>ppt_h</p:attrName>
                                        </p:attrNameLst>
                                      </p:cBhvr>
                                      <p:tavLst>
                                        <p:tav tm="0">
                                          <p:val>
                                            <p:strVal val="4*#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 presetClass="exit" presetSubtype="2" fill="hold" nodeType="clickEffect">
                                  <p:stCondLst>
                                    <p:cond delay="0"/>
                                  </p:stCondLst>
                                  <p:childTnLst>
                                    <p:anim calcmode="lin" valueType="num">
                                      <p:cBhvr additive="base">
                                        <p:cTn id="34" dur="500"/>
                                        <p:tgtEl>
                                          <p:spTgt spid="32"/>
                                        </p:tgtEl>
                                        <p:attrNameLst>
                                          <p:attrName>ppt_x</p:attrName>
                                        </p:attrNameLst>
                                      </p:cBhvr>
                                      <p:tavLst>
                                        <p:tav tm="0">
                                          <p:val>
                                            <p:strVal val="ppt_x"/>
                                          </p:val>
                                        </p:tav>
                                        <p:tav tm="100000">
                                          <p:val>
                                            <p:strVal val="1+ppt_w/2"/>
                                          </p:val>
                                        </p:tav>
                                      </p:tavLst>
                                    </p:anim>
                                    <p:anim calcmode="lin" valueType="num">
                                      <p:cBhvr additive="base">
                                        <p:cTn id="35" dur="500"/>
                                        <p:tgtEl>
                                          <p:spTgt spid="32"/>
                                        </p:tgtEl>
                                        <p:attrNameLst>
                                          <p:attrName>ppt_y</p:attrName>
                                        </p:attrNameLst>
                                      </p:cBhvr>
                                      <p:tavLst>
                                        <p:tav tm="0">
                                          <p:val>
                                            <p:strVal val="ppt_y"/>
                                          </p:val>
                                        </p:tav>
                                        <p:tav tm="100000">
                                          <p:val>
                                            <p:strVal val="ppt_y"/>
                                          </p:val>
                                        </p:tav>
                                      </p:tavLst>
                                    </p:anim>
                                    <p:set>
                                      <p:cBhvr>
                                        <p:cTn id="36" dur="1" fill="hold">
                                          <p:stCondLst>
                                            <p:cond delay="499"/>
                                          </p:stCondLst>
                                        </p:cTn>
                                        <p:tgtEl>
                                          <p:spTgt spid="32"/>
                                        </p:tgtEl>
                                        <p:attrNameLst>
                                          <p:attrName>style.visibility</p:attrName>
                                        </p:attrNameLst>
                                      </p:cBhvr>
                                      <p:to>
                                        <p:strVal val="hidden"/>
                                      </p:to>
                                    </p:set>
                                  </p:childTnLst>
                                </p:cTn>
                              </p:par>
                              <p:par>
                                <p:cTn id="37" presetID="2" presetClass="exit" presetSubtype="8" fill="hold" nodeType="withEffect">
                                  <p:stCondLst>
                                    <p:cond delay="100"/>
                                  </p:stCondLst>
                                  <p:childTnLst>
                                    <p:anim calcmode="lin" valueType="num">
                                      <p:cBhvr additive="base">
                                        <p:cTn id="38" dur="500"/>
                                        <p:tgtEl>
                                          <p:spTgt spid="34"/>
                                        </p:tgtEl>
                                        <p:attrNameLst>
                                          <p:attrName>ppt_x</p:attrName>
                                        </p:attrNameLst>
                                      </p:cBhvr>
                                      <p:tavLst>
                                        <p:tav tm="0">
                                          <p:val>
                                            <p:strVal val="ppt_x"/>
                                          </p:val>
                                        </p:tav>
                                        <p:tav tm="100000">
                                          <p:val>
                                            <p:strVal val="0-ppt_w/2"/>
                                          </p:val>
                                        </p:tav>
                                      </p:tavLst>
                                    </p:anim>
                                    <p:anim calcmode="lin" valueType="num">
                                      <p:cBhvr additive="base">
                                        <p:cTn id="39" dur="500"/>
                                        <p:tgtEl>
                                          <p:spTgt spid="34"/>
                                        </p:tgtEl>
                                        <p:attrNameLst>
                                          <p:attrName>ppt_y</p:attrName>
                                        </p:attrNameLst>
                                      </p:cBhvr>
                                      <p:tavLst>
                                        <p:tav tm="0">
                                          <p:val>
                                            <p:strVal val="ppt_y"/>
                                          </p:val>
                                        </p:tav>
                                        <p:tav tm="100000">
                                          <p:val>
                                            <p:strVal val="ppt_y"/>
                                          </p:val>
                                        </p:tav>
                                      </p:tavLst>
                                    </p:anim>
                                    <p:set>
                                      <p:cBhvr>
                                        <p:cTn id="40" dur="1" fill="hold">
                                          <p:stCondLst>
                                            <p:cond delay="499"/>
                                          </p:stCondLst>
                                        </p:cTn>
                                        <p:tgtEl>
                                          <p:spTgt spid="34"/>
                                        </p:tgtEl>
                                        <p:attrNameLst>
                                          <p:attrName>style.visibility</p:attrName>
                                        </p:attrNameLst>
                                      </p:cBhvr>
                                      <p:to>
                                        <p:strVal val="hidden"/>
                                      </p:to>
                                    </p:set>
                                  </p:childTnLst>
                                </p:cTn>
                              </p:par>
                              <p:par>
                                <p:cTn id="41" presetID="2" presetClass="exit" presetSubtype="9" fill="hold" nodeType="withEffect">
                                  <p:stCondLst>
                                    <p:cond delay="100"/>
                                  </p:stCondLst>
                                  <p:childTnLst>
                                    <p:anim calcmode="lin" valueType="num">
                                      <p:cBhvr additive="base">
                                        <p:cTn id="42" dur="500"/>
                                        <p:tgtEl>
                                          <p:spTgt spid="28"/>
                                        </p:tgtEl>
                                        <p:attrNameLst>
                                          <p:attrName>ppt_x</p:attrName>
                                        </p:attrNameLst>
                                      </p:cBhvr>
                                      <p:tavLst>
                                        <p:tav tm="0">
                                          <p:val>
                                            <p:strVal val="ppt_x"/>
                                          </p:val>
                                        </p:tav>
                                        <p:tav tm="100000">
                                          <p:val>
                                            <p:strVal val="0-ppt_w/2"/>
                                          </p:val>
                                        </p:tav>
                                      </p:tavLst>
                                    </p:anim>
                                    <p:anim calcmode="lin" valueType="num">
                                      <p:cBhvr additive="base">
                                        <p:cTn id="43" dur="500"/>
                                        <p:tgtEl>
                                          <p:spTgt spid="28"/>
                                        </p:tgtEl>
                                        <p:attrNameLst>
                                          <p:attrName>ppt_y</p:attrName>
                                        </p:attrNameLst>
                                      </p:cBhvr>
                                      <p:tavLst>
                                        <p:tav tm="0">
                                          <p:val>
                                            <p:strVal val="ppt_y"/>
                                          </p:val>
                                        </p:tav>
                                        <p:tav tm="100000">
                                          <p:val>
                                            <p:strVal val="0-ppt_h/2"/>
                                          </p:val>
                                        </p:tav>
                                      </p:tavLst>
                                    </p:anim>
                                    <p:set>
                                      <p:cBhvr>
                                        <p:cTn id="44" dur="1" fill="hold">
                                          <p:stCondLst>
                                            <p:cond delay="499"/>
                                          </p:stCondLst>
                                        </p:cTn>
                                        <p:tgtEl>
                                          <p:spTgt spid="28"/>
                                        </p:tgtEl>
                                        <p:attrNameLst>
                                          <p:attrName>style.visibility</p:attrName>
                                        </p:attrNameLst>
                                      </p:cBhvr>
                                      <p:to>
                                        <p:strVal val="hidden"/>
                                      </p:to>
                                    </p:set>
                                  </p:childTnLst>
                                </p:cTn>
                              </p:par>
                              <p:par>
                                <p:cTn id="45" presetID="2" presetClass="exit" presetSubtype="8" fill="hold" nodeType="withEffect">
                                  <p:stCondLst>
                                    <p:cond delay="200"/>
                                  </p:stCondLst>
                                  <p:childTnLst>
                                    <p:anim calcmode="lin" valueType="num">
                                      <p:cBhvr additive="base">
                                        <p:cTn id="46" dur="500"/>
                                        <p:tgtEl>
                                          <p:spTgt spid="26"/>
                                        </p:tgtEl>
                                        <p:attrNameLst>
                                          <p:attrName>ppt_x</p:attrName>
                                        </p:attrNameLst>
                                      </p:cBhvr>
                                      <p:tavLst>
                                        <p:tav tm="0">
                                          <p:val>
                                            <p:strVal val="ppt_x"/>
                                          </p:val>
                                        </p:tav>
                                        <p:tav tm="100000">
                                          <p:val>
                                            <p:strVal val="0-ppt_w/2"/>
                                          </p:val>
                                        </p:tav>
                                      </p:tavLst>
                                    </p:anim>
                                    <p:anim calcmode="lin" valueType="num">
                                      <p:cBhvr additive="base">
                                        <p:cTn id="47" dur="500"/>
                                        <p:tgtEl>
                                          <p:spTgt spid="26"/>
                                        </p:tgtEl>
                                        <p:attrNameLst>
                                          <p:attrName>ppt_y</p:attrName>
                                        </p:attrNameLst>
                                      </p:cBhvr>
                                      <p:tavLst>
                                        <p:tav tm="0">
                                          <p:val>
                                            <p:strVal val="ppt_y"/>
                                          </p:val>
                                        </p:tav>
                                        <p:tav tm="100000">
                                          <p:val>
                                            <p:strVal val="ppt_y"/>
                                          </p:val>
                                        </p:tav>
                                      </p:tavLst>
                                    </p:anim>
                                    <p:set>
                                      <p:cBhvr>
                                        <p:cTn id="48" dur="1" fill="hold">
                                          <p:stCondLst>
                                            <p:cond delay="499"/>
                                          </p:stCondLst>
                                        </p:cTn>
                                        <p:tgtEl>
                                          <p:spTgt spid="26"/>
                                        </p:tgtEl>
                                        <p:attrNameLst>
                                          <p:attrName>style.visibility</p:attrName>
                                        </p:attrNameLst>
                                      </p:cBhvr>
                                      <p:to>
                                        <p:strVal val="hidden"/>
                                      </p:to>
                                    </p:set>
                                  </p:childTnLst>
                                </p:cTn>
                              </p:par>
                              <p:par>
                                <p:cTn id="49" presetID="2" presetClass="exit" presetSubtype="2" fill="hold" nodeType="withEffect">
                                  <p:stCondLst>
                                    <p:cond delay="200"/>
                                  </p:stCondLst>
                                  <p:childTnLst>
                                    <p:anim calcmode="lin" valueType="num">
                                      <p:cBhvr additive="base">
                                        <p:cTn id="50" dur="500"/>
                                        <p:tgtEl>
                                          <p:spTgt spid="24"/>
                                        </p:tgtEl>
                                        <p:attrNameLst>
                                          <p:attrName>ppt_x</p:attrName>
                                        </p:attrNameLst>
                                      </p:cBhvr>
                                      <p:tavLst>
                                        <p:tav tm="0">
                                          <p:val>
                                            <p:strVal val="ppt_x"/>
                                          </p:val>
                                        </p:tav>
                                        <p:tav tm="100000">
                                          <p:val>
                                            <p:strVal val="1+ppt_w/2"/>
                                          </p:val>
                                        </p:tav>
                                      </p:tavLst>
                                    </p:anim>
                                    <p:anim calcmode="lin" valueType="num">
                                      <p:cBhvr additive="base">
                                        <p:cTn id="51" dur="500"/>
                                        <p:tgtEl>
                                          <p:spTgt spid="24"/>
                                        </p:tgtEl>
                                        <p:attrNameLst>
                                          <p:attrName>ppt_y</p:attrName>
                                        </p:attrNameLst>
                                      </p:cBhvr>
                                      <p:tavLst>
                                        <p:tav tm="0">
                                          <p:val>
                                            <p:strVal val="ppt_y"/>
                                          </p:val>
                                        </p:tav>
                                        <p:tav tm="100000">
                                          <p:val>
                                            <p:strVal val="ppt_y"/>
                                          </p:val>
                                        </p:tav>
                                      </p:tavLst>
                                    </p:anim>
                                    <p:set>
                                      <p:cBhvr>
                                        <p:cTn id="52" dur="1" fill="hold">
                                          <p:stCondLst>
                                            <p:cond delay="499"/>
                                          </p:stCondLst>
                                        </p:cTn>
                                        <p:tgtEl>
                                          <p:spTgt spid="24"/>
                                        </p:tgtEl>
                                        <p:attrNameLst>
                                          <p:attrName>style.visibility</p:attrName>
                                        </p:attrNameLst>
                                      </p:cBhvr>
                                      <p:to>
                                        <p:strVal val="hidden"/>
                                      </p:to>
                                    </p:set>
                                  </p:childTnLst>
                                </p:cTn>
                              </p:par>
                              <p:par>
                                <p:cTn id="53" presetID="2" presetClass="exit" presetSubtype="8" fill="hold" grpId="0" nodeType="withEffect">
                                  <p:stCondLst>
                                    <p:cond delay="400"/>
                                  </p:stCondLst>
                                  <p:childTnLst>
                                    <p:anim calcmode="lin" valueType="num">
                                      <p:cBhvr additive="base">
                                        <p:cTn id="54" dur="500"/>
                                        <p:tgtEl>
                                          <p:spTgt spid="15"/>
                                        </p:tgtEl>
                                        <p:attrNameLst>
                                          <p:attrName>ppt_x</p:attrName>
                                        </p:attrNameLst>
                                      </p:cBhvr>
                                      <p:tavLst>
                                        <p:tav tm="0">
                                          <p:val>
                                            <p:strVal val="ppt_x"/>
                                          </p:val>
                                        </p:tav>
                                        <p:tav tm="100000">
                                          <p:val>
                                            <p:strVal val="0-ppt_w/2"/>
                                          </p:val>
                                        </p:tav>
                                      </p:tavLst>
                                    </p:anim>
                                    <p:anim calcmode="lin" valueType="num">
                                      <p:cBhvr additive="base">
                                        <p:cTn id="55" dur="500"/>
                                        <p:tgtEl>
                                          <p:spTgt spid="15"/>
                                        </p:tgtEl>
                                        <p:attrNameLst>
                                          <p:attrName>ppt_y</p:attrName>
                                        </p:attrNameLst>
                                      </p:cBhvr>
                                      <p:tavLst>
                                        <p:tav tm="0">
                                          <p:val>
                                            <p:strVal val="ppt_y"/>
                                          </p:val>
                                        </p:tav>
                                        <p:tav tm="100000">
                                          <p:val>
                                            <p:strVal val="ppt_y"/>
                                          </p:val>
                                        </p:tav>
                                      </p:tavLst>
                                    </p:anim>
                                    <p:set>
                                      <p:cBhvr>
                                        <p:cTn id="56" dur="1" fill="hold">
                                          <p:stCondLst>
                                            <p:cond delay="499"/>
                                          </p:stCondLst>
                                        </p:cTn>
                                        <p:tgtEl>
                                          <p:spTgt spid="15"/>
                                        </p:tgtEl>
                                        <p:attrNameLst>
                                          <p:attrName>style.visibility</p:attrName>
                                        </p:attrNameLst>
                                      </p:cBhvr>
                                      <p:to>
                                        <p:strVal val="hidden"/>
                                      </p:to>
                                    </p:set>
                                  </p:childTnLst>
                                </p:cTn>
                              </p:par>
                              <p:par>
                                <p:cTn id="57" presetID="2" presetClass="exit" presetSubtype="2" fill="hold" grpId="0" nodeType="withEffect">
                                  <p:stCondLst>
                                    <p:cond delay="400"/>
                                  </p:stCondLst>
                                  <p:childTnLst>
                                    <p:anim calcmode="lin" valueType="num">
                                      <p:cBhvr additive="base">
                                        <p:cTn id="58" dur="500"/>
                                        <p:tgtEl>
                                          <p:spTgt spid="3">
                                            <p:txEl>
                                              <p:pRg st="0" end="0"/>
                                            </p:txEl>
                                          </p:spTgt>
                                        </p:tgtEl>
                                        <p:attrNameLst>
                                          <p:attrName>ppt_x</p:attrName>
                                        </p:attrNameLst>
                                      </p:cBhvr>
                                      <p:tavLst>
                                        <p:tav tm="0">
                                          <p:val>
                                            <p:strVal val="ppt_x"/>
                                          </p:val>
                                        </p:tav>
                                        <p:tav tm="100000">
                                          <p:val>
                                            <p:strVal val="1+ppt_w/2"/>
                                          </p:val>
                                        </p:tav>
                                      </p:tavLst>
                                    </p:anim>
                                    <p:anim calcmode="lin" valueType="num">
                                      <p:cBhvr additive="base">
                                        <p:cTn id="59" dur="500"/>
                                        <p:tgtEl>
                                          <p:spTgt spid="3">
                                            <p:txEl>
                                              <p:pRg st="0" end="0"/>
                                            </p:txEl>
                                          </p:spTgt>
                                        </p:tgtEl>
                                        <p:attrNameLst>
                                          <p:attrName>ppt_y</p:attrName>
                                        </p:attrNameLst>
                                      </p:cBhvr>
                                      <p:tavLst>
                                        <p:tav tm="0">
                                          <p:val>
                                            <p:strVal val="ppt_y"/>
                                          </p:val>
                                        </p:tav>
                                        <p:tav tm="100000">
                                          <p:val>
                                            <p:strVal val="ppt_y"/>
                                          </p:val>
                                        </p:tav>
                                      </p:tavLst>
                                    </p:anim>
                                    <p:set>
                                      <p:cBhvr>
                                        <p:cTn id="60" dur="1" fill="hold">
                                          <p:stCondLst>
                                            <p:cond delay="499"/>
                                          </p:stCondLst>
                                        </p:cTn>
                                        <p:tgtEl>
                                          <p:spTgt spid="3">
                                            <p:txEl>
                                              <p:pRg st="0" end="0"/>
                                            </p:txEl>
                                          </p:spTgt>
                                        </p:tgtEl>
                                        <p:attrNameLst>
                                          <p:attrName>style.visibility</p:attrName>
                                        </p:attrNameLst>
                                      </p:cBhvr>
                                      <p:to>
                                        <p:strVal val="hidden"/>
                                      </p:to>
                                    </p:set>
                                  </p:childTnLst>
                                </p:cTn>
                              </p:par>
                            </p:childTnLst>
                          </p:cTn>
                        </p:par>
                        <p:par>
                          <p:cTn id="61" fill="hold">
                            <p:stCondLst>
                              <p:cond delay="900"/>
                            </p:stCondLst>
                            <p:childTnLst>
                              <p:par>
                                <p:cTn id="62" presetID="42" presetClass="entr" presetSubtype="0"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anim calcmode="lin" valueType="num">
                                      <p:cBhvr>
                                        <p:cTn id="65" dur="500" fill="hold"/>
                                        <p:tgtEl>
                                          <p:spTgt spid="37"/>
                                        </p:tgtEl>
                                        <p:attrNameLst>
                                          <p:attrName>ppt_x</p:attrName>
                                        </p:attrNameLst>
                                      </p:cBhvr>
                                      <p:tavLst>
                                        <p:tav tm="0">
                                          <p:val>
                                            <p:strVal val="#ppt_x"/>
                                          </p:val>
                                        </p:tav>
                                        <p:tav tm="100000">
                                          <p:val>
                                            <p:strVal val="#ppt_x"/>
                                          </p:val>
                                        </p:tav>
                                      </p:tavLst>
                                    </p:anim>
                                    <p:anim calcmode="lin" valueType="num">
                                      <p:cBhvr>
                                        <p:cTn id="66" dur="500" fill="hold"/>
                                        <p:tgtEl>
                                          <p:spTgt spid="37"/>
                                        </p:tgtEl>
                                        <p:attrNameLst>
                                          <p:attrName>ppt_y</p:attrName>
                                        </p:attrNameLst>
                                      </p:cBhvr>
                                      <p:tavLst>
                                        <p:tav tm="0">
                                          <p:val>
                                            <p:strVal val="#ppt_y+.1"/>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additive="base">
                                        <p:cTn id="69" dur="500" fill="hold"/>
                                        <p:tgtEl>
                                          <p:spTgt spid="40"/>
                                        </p:tgtEl>
                                        <p:attrNameLst>
                                          <p:attrName>ppt_x</p:attrName>
                                        </p:attrNameLst>
                                      </p:cBhvr>
                                      <p:tavLst>
                                        <p:tav tm="0">
                                          <p:val>
                                            <p:strVal val="0-#ppt_w/2"/>
                                          </p:val>
                                        </p:tav>
                                        <p:tav tm="100000">
                                          <p:val>
                                            <p:strVal val="#ppt_x"/>
                                          </p:val>
                                        </p:tav>
                                      </p:tavLst>
                                    </p:anim>
                                    <p:anim calcmode="lin" valueType="num">
                                      <p:cBhvr additive="base">
                                        <p:cTn id="70" dur="500" fill="hold"/>
                                        <p:tgtEl>
                                          <p:spTgt spid="40"/>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20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0-#ppt_w/2"/>
                                          </p:val>
                                        </p:tav>
                                        <p:tav tm="100000">
                                          <p:val>
                                            <p:strVal val="#ppt_x"/>
                                          </p:val>
                                        </p:tav>
                                      </p:tavLst>
                                    </p:anim>
                                    <p:anim calcmode="lin" valueType="num">
                                      <p:cBhvr additive="base">
                                        <p:cTn id="74" dur="500" fill="hold"/>
                                        <p:tgtEl>
                                          <p:spTgt spid="39"/>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30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fill="hold"/>
                                        <p:tgtEl>
                                          <p:spTgt spid="38"/>
                                        </p:tgtEl>
                                        <p:attrNameLst>
                                          <p:attrName>ppt_x</p:attrName>
                                        </p:attrNameLst>
                                      </p:cBhvr>
                                      <p:tavLst>
                                        <p:tav tm="0">
                                          <p:val>
                                            <p:strVal val="0-#ppt_w/2"/>
                                          </p:val>
                                        </p:tav>
                                        <p:tav tm="100000">
                                          <p:val>
                                            <p:strVal val="#ppt_x"/>
                                          </p:val>
                                        </p:tav>
                                      </p:tavLst>
                                    </p:anim>
                                    <p:anim calcmode="lin" valueType="num">
                                      <p:cBhvr additive="base">
                                        <p:cTn id="78"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7E53EE-6052-414A-BC3D-C285C7D3BC30}"/>
              </a:ext>
            </a:extLst>
          </p:cNvPr>
          <p:cNvSpPr>
            <a:spLocks noGrp="1"/>
          </p:cNvSpPr>
          <p:nvPr>
            <p:ph type="title"/>
          </p:nvPr>
        </p:nvSpPr>
        <p:spPr>
          <a:xfrm>
            <a:off x="749300" y="3492544"/>
            <a:ext cx="10905066" cy="938698"/>
          </a:xfrm>
        </p:spPr>
        <p:txBody>
          <a:bodyPr>
            <a:normAutofit/>
          </a:bodyPr>
          <a:lstStyle/>
          <a:p>
            <a:pPr algn="ctr"/>
            <a:r>
              <a:rPr lang="da-DK" sz="6000" b="1" spc="200"/>
              <a:t>PODCASTFORMATER</a:t>
            </a:r>
          </a:p>
        </p:txBody>
      </p:sp>
      <p:sp>
        <p:nvSpPr>
          <p:cNvPr id="4" name="Rektangel 3">
            <a:extLst>
              <a:ext uri="{FF2B5EF4-FFF2-40B4-BE49-F238E27FC236}">
                <a16:creationId xmlns:a16="http://schemas.microsoft.com/office/drawing/2014/main" id="{2D7C5164-CB5E-0345-817E-A461028D6242}"/>
              </a:ext>
            </a:extLst>
          </p:cNvPr>
          <p:cNvSpPr/>
          <p:nvPr/>
        </p:nvSpPr>
        <p:spPr>
          <a:xfrm>
            <a:off x="7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MONOLOG</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6" name="Rektangel 15">
            <a:extLst>
              <a:ext uri="{FF2B5EF4-FFF2-40B4-BE49-F238E27FC236}">
                <a16:creationId xmlns:a16="http://schemas.microsoft.com/office/drawing/2014/main" id="{F2DEACBE-2EE9-0147-998F-F7229C3FF7AF}"/>
              </a:ext>
            </a:extLst>
          </p:cNvPr>
          <p:cNvSpPr/>
          <p:nvPr/>
        </p:nvSpPr>
        <p:spPr>
          <a:xfrm>
            <a:off x="43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INTERVIEW</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7" name="Rektangel 16">
            <a:extLst>
              <a:ext uri="{FF2B5EF4-FFF2-40B4-BE49-F238E27FC236}">
                <a16:creationId xmlns:a16="http://schemas.microsoft.com/office/drawing/2014/main" id="{1BD3A4C7-641D-4E4E-A2EC-3DFE65132F91}"/>
              </a:ext>
            </a:extLst>
          </p:cNvPr>
          <p:cNvSpPr/>
          <p:nvPr/>
        </p:nvSpPr>
        <p:spPr>
          <a:xfrm>
            <a:off x="79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SAMTALE</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6" name="Rektangel 5">
            <a:extLst>
              <a:ext uri="{FF2B5EF4-FFF2-40B4-BE49-F238E27FC236}">
                <a16:creationId xmlns:a16="http://schemas.microsoft.com/office/drawing/2014/main" id="{E08E557D-BD66-5F46-A9A3-6141E6927B24}"/>
              </a:ext>
            </a:extLst>
          </p:cNvPr>
          <p:cNvSpPr/>
          <p:nvPr/>
        </p:nvSpPr>
        <p:spPr>
          <a:xfrm>
            <a:off x="377940" y="2289679"/>
            <a:ext cx="11430012" cy="2491920"/>
          </a:xfrm>
          <a:prstGeom prst="rect">
            <a:avLst/>
          </a:prstGeom>
          <a:solidFill>
            <a:srgbClr val="D0D72D"/>
          </a:solidFill>
          <a:ln>
            <a:solidFill>
              <a:srgbClr val="DBDD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tx1">
                  <a:lumMod val="65000"/>
                  <a:lumOff val="35000"/>
                </a:schemeClr>
              </a:solidFill>
            </a:endParaRPr>
          </a:p>
        </p:txBody>
      </p:sp>
      <p:sp>
        <p:nvSpPr>
          <p:cNvPr id="5" name="Tekstfelt 4">
            <a:extLst>
              <a:ext uri="{FF2B5EF4-FFF2-40B4-BE49-F238E27FC236}">
                <a16:creationId xmlns:a16="http://schemas.microsoft.com/office/drawing/2014/main" id="{FBAC46AF-57BF-5D43-A506-BAC7E0A9B60E}"/>
              </a:ext>
            </a:extLst>
          </p:cNvPr>
          <p:cNvSpPr txBox="1"/>
          <p:nvPr/>
        </p:nvSpPr>
        <p:spPr>
          <a:xfrm>
            <a:off x="912695" y="2596384"/>
            <a:ext cx="3271675" cy="1908215"/>
          </a:xfrm>
          <a:prstGeom prst="rect">
            <a:avLst/>
          </a:prstGeom>
          <a:noFill/>
        </p:spPr>
        <p:txBody>
          <a:bodyPr wrap="square" rtlCol="0">
            <a:spAutoFit/>
          </a:bodyPr>
          <a:lstStyle/>
          <a:p>
            <a:pPr algn="ctr">
              <a:spcAft>
                <a:spcPts val="600"/>
              </a:spcAft>
            </a:pPr>
            <a:r>
              <a:rPr lang="da-DK">
                <a:solidFill>
                  <a:schemeClr val="tx1">
                    <a:lumMod val="65000"/>
                    <a:lumOff val="35000"/>
                  </a:schemeClr>
                </a:solidFill>
              </a:rPr>
              <a:t>Én person deler viden, en idé eller holdning.</a:t>
            </a:r>
          </a:p>
          <a:p>
            <a:pPr algn="ctr">
              <a:spcAft>
                <a:spcPts val="600"/>
              </a:spcAft>
            </a:pPr>
            <a:r>
              <a:rPr lang="da-DK">
                <a:solidFill>
                  <a:schemeClr val="tx1">
                    <a:lumMod val="65000"/>
                    <a:lumOff val="35000"/>
                  </a:schemeClr>
                </a:solidFill>
              </a:rPr>
              <a:t>Taleren og budskabet er tydeligt i fokus.</a:t>
            </a:r>
          </a:p>
          <a:p>
            <a:pPr algn="ctr">
              <a:spcAft>
                <a:spcPts val="600"/>
              </a:spcAft>
            </a:pPr>
            <a:r>
              <a:rPr lang="da-DK">
                <a:solidFill>
                  <a:schemeClr val="tx1">
                    <a:lumMod val="65000"/>
                    <a:lumOff val="35000"/>
                  </a:schemeClr>
                </a:solidFill>
              </a:rPr>
              <a:t>Envejskommunikation, evt. med en </a:t>
            </a:r>
            <a:r>
              <a:rPr lang="da-DK" err="1">
                <a:solidFill>
                  <a:schemeClr val="tx1">
                    <a:lumMod val="65000"/>
                    <a:lumOff val="35000"/>
                  </a:schemeClr>
                </a:solidFill>
              </a:rPr>
              <a:t>moderator</a:t>
            </a:r>
            <a:r>
              <a:rPr lang="da-DK">
                <a:solidFill>
                  <a:schemeClr val="tx1">
                    <a:lumMod val="65000"/>
                    <a:lumOff val="35000"/>
                  </a:schemeClr>
                </a:solidFill>
              </a:rPr>
              <a:t>.</a:t>
            </a:r>
          </a:p>
        </p:txBody>
      </p:sp>
      <p:sp>
        <p:nvSpPr>
          <p:cNvPr id="14" name="Pladsholder til indhold 2">
            <a:extLst>
              <a:ext uri="{FF2B5EF4-FFF2-40B4-BE49-F238E27FC236}">
                <a16:creationId xmlns:a16="http://schemas.microsoft.com/office/drawing/2014/main" id="{F9B23188-B06F-2E48-8EC5-764591517FF3}"/>
              </a:ext>
            </a:extLst>
          </p:cNvPr>
          <p:cNvSpPr txBox="1">
            <a:spLocks/>
          </p:cNvSpPr>
          <p:nvPr/>
        </p:nvSpPr>
        <p:spPr>
          <a:xfrm>
            <a:off x="377940" y="0"/>
            <a:ext cx="11430012" cy="2125300"/>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Font typeface="Wingdings 2" pitchFamily="18" charset="2"/>
              <a:buNone/>
            </a:pPr>
            <a:r>
              <a:rPr lang="da-DK" sz="5000" b="1" spc="200">
                <a:solidFill>
                  <a:srgbClr val="D80E8C"/>
                </a:solidFill>
                <a:effectLst/>
              </a:rPr>
              <a:t>SNAKKEPODCASTS</a:t>
            </a:r>
          </a:p>
        </p:txBody>
      </p:sp>
      <p:sp>
        <p:nvSpPr>
          <p:cNvPr id="15" name="Pladsholder til indhold 2">
            <a:extLst>
              <a:ext uri="{FF2B5EF4-FFF2-40B4-BE49-F238E27FC236}">
                <a16:creationId xmlns:a16="http://schemas.microsoft.com/office/drawing/2014/main" id="{AB740038-7EF0-1148-84B9-F9DF33F1DD51}"/>
              </a:ext>
            </a:extLst>
          </p:cNvPr>
          <p:cNvSpPr txBox="1">
            <a:spLocks/>
          </p:cNvSpPr>
          <p:nvPr/>
        </p:nvSpPr>
        <p:spPr>
          <a:xfrm>
            <a:off x="-13637" y="5461357"/>
            <a:ext cx="12192000" cy="1131521"/>
          </a:xfrm>
          <a:prstGeom prst="rect">
            <a:avLst/>
          </a:prstGeom>
          <a:effectLst/>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lnSpc>
                <a:spcPct val="100000"/>
              </a:lnSpc>
              <a:spcBef>
                <a:spcPts val="0"/>
              </a:spcBef>
              <a:buFont typeface="Wingdings 2" pitchFamily="18" charset="2"/>
              <a:buNone/>
            </a:pPr>
            <a:r>
              <a:rPr lang="da-DK" sz="5000" b="1" spc="200">
                <a:solidFill>
                  <a:schemeClr val="bg1"/>
                </a:solidFill>
                <a:effectLst/>
              </a:rPr>
              <a:t>VESTEN MOD VESTEN</a:t>
            </a:r>
          </a:p>
          <a:p>
            <a:pPr marL="0" indent="0" algn="ctr">
              <a:lnSpc>
                <a:spcPct val="100000"/>
              </a:lnSpc>
              <a:spcBef>
                <a:spcPts val="0"/>
              </a:spcBef>
              <a:buFont typeface="Wingdings 2" pitchFamily="18" charset="2"/>
              <a:buNone/>
            </a:pPr>
            <a:r>
              <a:rPr lang="da-DK" sz="2400" b="1" spc="200">
                <a:solidFill>
                  <a:schemeClr val="bg1"/>
                </a:solidFill>
              </a:rPr>
              <a:t>FRA TRO PÅ FREMTIDEN TIL TRUMP &amp; BREXIT, 2019</a:t>
            </a:r>
            <a:endParaRPr lang="da-DK" sz="2400" b="1" spc="200">
              <a:solidFill>
                <a:schemeClr val="bg1"/>
              </a:solidFill>
              <a:effectLst/>
            </a:endParaRPr>
          </a:p>
        </p:txBody>
      </p:sp>
      <p:pic>
        <p:nvPicPr>
          <p:cNvPr id="1026" name="Picture 2">
            <a:extLst>
              <a:ext uri="{FF2B5EF4-FFF2-40B4-BE49-F238E27FC236}">
                <a16:creationId xmlns:a16="http://schemas.microsoft.com/office/drawing/2014/main" id="{4D0DE812-2CC3-E940-82CC-AF0208AD980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600" b="24678"/>
          <a:stretch/>
        </p:blipFill>
        <p:spPr bwMode="auto">
          <a:xfrm>
            <a:off x="371832" y="0"/>
            <a:ext cx="11430000" cy="4781599"/>
          </a:xfrm>
          <a:prstGeom prst="rect">
            <a:avLst/>
          </a:prstGeom>
          <a:noFill/>
          <a:extLst>
            <a:ext uri="{909E8E84-426E-40DD-AFC4-6F175D3DCCD1}">
              <a14:hiddenFill xmlns:a14="http://schemas.microsoft.com/office/drawing/2010/main">
                <a:solidFill>
                  <a:srgbClr val="FFFFFF"/>
                </a:solidFill>
              </a14:hiddenFill>
            </a:ext>
          </a:extLst>
        </p:spPr>
      </p:pic>
      <p:pic>
        <p:nvPicPr>
          <p:cNvPr id="3" name="Vesten mod vesten.mp3" descr="Vesten mod vesten.mp3">
            <a:hlinkClick r:id="" action="ppaction://media"/>
            <a:extLst>
              <a:ext uri="{FF2B5EF4-FFF2-40B4-BE49-F238E27FC236}">
                <a16:creationId xmlns:a16="http://schemas.microsoft.com/office/drawing/2014/main" id="{D8E3274A-9267-5E41-83FA-1A768B52A6A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48533" y="5461967"/>
            <a:ext cx="812800" cy="812800"/>
          </a:xfrm>
          <a:prstGeom prst="rect">
            <a:avLst/>
          </a:prstGeom>
        </p:spPr>
      </p:pic>
    </p:spTree>
    <p:extLst>
      <p:ext uri="{BB962C8B-B14F-4D97-AF65-F5344CB8AC3E}">
        <p14:creationId xmlns:p14="http://schemas.microsoft.com/office/powerpoint/2010/main" val="907312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anim calcmode="lin" valueType="num">
                                      <p:cBhvr>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500"/>
                                        <p:tgtEl>
                                          <p:spTgt spid="5">
                                            <p:txEl>
                                              <p:pRg st="1" end="1"/>
                                            </p:txEl>
                                          </p:spTgt>
                                        </p:tgtEl>
                                      </p:cBhvr>
                                    </p:animEffect>
                                    <p:anim calcmode="lin" valueType="num">
                                      <p:cBhvr>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0"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Effect transition="in" filter="fade">
                                      <p:cBhvr>
                                        <p:cTn id="24" dur="500"/>
                                        <p:tgtEl>
                                          <p:spTgt spid="5">
                                            <p:txEl>
                                              <p:pRg st="2" end="2"/>
                                            </p:txEl>
                                          </p:spTgt>
                                        </p:tgtEl>
                                      </p:cBhvr>
                                    </p:animEffect>
                                    <p:anim calcmode="lin" valueType="num">
                                      <p:cBhvr>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8" fill="hold" grpId="0" nodeType="clickEffect">
                                  <p:stCondLst>
                                    <p:cond delay="0"/>
                                  </p:stCondLst>
                                  <p:childTnLst>
                                    <p:anim calcmode="lin" valueType="num">
                                      <p:cBhvr additive="base">
                                        <p:cTn id="30" dur="500"/>
                                        <p:tgtEl>
                                          <p:spTgt spid="2"/>
                                        </p:tgtEl>
                                        <p:attrNameLst>
                                          <p:attrName>ppt_x</p:attrName>
                                        </p:attrNameLst>
                                      </p:cBhvr>
                                      <p:tavLst>
                                        <p:tav tm="0">
                                          <p:val>
                                            <p:strVal val="ppt_x"/>
                                          </p:val>
                                        </p:tav>
                                        <p:tav tm="100000">
                                          <p:val>
                                            <p:strVal val="0-ppt_w/2"/>
                                          </p:val>
                                        </p:tav>
                                      </p:tavLst>
                                    </p:anim>
                                    <p:anim calcmode="lin" valueType="num">
                                      <p:cBhvr additive="base">
                                        <p:cTn id="31" dur="500"/>
                                        <p:tgtEl>
                                          <p:spTgt spid="2"/>
                                        </p:tgtEl>
                                        <p:attrNameLst>
                                          <p:attrName>ppt_y</p:attrName>
                                        </p:attrNameLst>
                                      </p:cBhvr>
                                      <p:tavLst>
                                        <p:tav tm="0">
                                          <p:val>
                                            <p:strVal val="ppt_y"/>
                                          </p:val>
                                        </p:tav>
                                        <p:tav tm="100000">
                                          <p:val>
                                            <p:strVal val="ppt_y"/>
                                          </p:val>
                                        </p:tav>
                                      </p:tavLst>
                                    </p:anim>
                                    <p:set>
                                      <p:cBhvr>
                                        <p:cTn id="32" dur="1" fill="hold">
                                          <p:stCondLst>
                                            <p:cond delay="499"/>
                                          </p:stCondLst>
                                        </p:cTn>
                                        <p:tgtEl>
                                          <p:spTgt spid="2"/>
                                        </p:tgtEl>
                                        <p:attrNameLst>
                                          <p:attrName>style.visibility</p:attrName>
                                        </p:attrNameLst>
                                      </p:cBhvr>
                                      <p:to>
                                        <p:strVal val="hidden"/>
                                      </p:to>
                                    </p:set>
                                  </p:childTnLst>
                                </p:cTn>
                              </p:par>
                              <p:par>
                                <p:cTn id="33" presetID="42" presetClass="entr" presetSubtype="0" fill="hold" nodeType="with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fade">
                                      <p:cBhvr>
                                        <p:cTn id="35" dur="1000"/>
                                        <p:tgtEl>
                                          <p:spTgt spid="1026"/>
                                        </p:tgtEl>
                                      </p:cBhvr>
                                    </p:animEffect>
                                    <p:anim calcmode="lin" valueType="num">
                                      <p:cBhvr>
                                        <p:cTn id="36" dur="1000" fill="hold"/>
                                        <p:tgtEl>
                                          <p:spTgt spid="1026"/>
                                        </p:tgtEl>
                                        <p:attrNameLst>
                                          <p:attrName>ppt_x</p:attrName>
                                        </p:attrNameLst>
                                      </p:cBhvr>
                                      <p:tavLst>
                                        <p:tav tm="0">
                                          <p:val>
                                            <p:strVal val="#ppt_x"/>
                                          </p:val>
                                        </p:tav>
                                        <p:tav tm="100000">
                                          <p:val>
                                            <p:strVal val="#ppt_x"/>
                                          </p:val>
                                        </p:tav>
                                      </p:tavLst>
                                    </p:anim>
                                    <p:anim calcmode="lin" valueType="num">
                                      <p:cBhvr>
                                        <p:cTn id="37"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8" fill="hold" display="0">
                  <p:stCondLst>
                    <p:cond delay="indefinite"/>
                  </p:stCondLst>
                  <p:endCondLst>
                    <p:cond evt="onStopAudio" delay="0">
                      <p:tgtEl>
                        <p:sldTgt/>
                      </p:tgtEl>
                    </p:cond>
                  </p:endCondLst>
                </p:cTn>
                <p:tgtEl>
                  <p:spTgt spid="3"/>
                </p:tgtEl>
              </p:cMediaNode>
            </p:audio>
          </p:childTnLst>
        </p:cTn>
      </p:par>
    </p:tnLst>
    <p:bldLst>
      <p:bldP spid="2" grpId="0"/>
      <p:bldP spid="6" grpId="0" animBg="1"/>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D7C5164-CB5E-0345-817E-A461028D6242}"/>
              </a:ext>
            </a:extLst>
          </p:cNvPr>
          <p:cNvSpPr/>
          <p:nvPr/>
        </p:nvSpPr>
        <p:spPr>
          <a:xfrm>
            <a:off x="7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MONOLOG</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6" name="Rektangel 15">
            <a:extLst>
              <a:ext uri="{FF2B5EF4-FFF2-40B4-BE49-F238E27FC236}">
                <a16:creationId xmlns:a16="http://schemas.microsoft.com/office/drawing/2014/main" id="{F2DEACBE-2EE9-0147-998F-F7229C3FF7AF}"/>
              </a:ext>
            </a:extLst>
          </p:cNvPr>
          <p:cNvSpPr/>
          <p:nvPr/>
        </p:nvSpPr>
        <p:spPr>
          <a:xfrm>
            <a:off x="43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INTERVIEW</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7" name="Rektangel 16">
            <a:extLst>
              <a:ext uri="{FF2B5EF4-FFF2-40B4-BE49-F238E27FC236}">
                <a16:creationId xmlns:a16="http://schemas.microsoft.com/office/drawing/2014/main" id="{1BD3A4C7-641D-4E4E-A2EC-3DFE65132F91}"/>
              </a:ext>
            </a:extLst>
          </p:cNvPr>
          <p:cNvSpPr/>
          <p:nvPr/>
        </p:nvSpPr>
        <p:spPr>
          <a:xfrm>
            <a:off x="79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SAMTALE</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6" name="Rektangel 5">
            <a:extLst>
              <a:ext uri="{FF2B5EF4-FFF2-40B4-BE49-F238E27FC236}">
                <a16:creationId xmlns:a16="http://schemas.microsoft.com/office/drawing/2014/main" id="{E08E557D-BD66-5F46-A9A3-6141E6927B24}"/>
              </a:ext>
            </a:extLst>
          </p:cNvPr>
          <p:cNvSpPr/>
          <p:nvPr/>
        </p:nvSpPr>
        <p:spPr>
          <a:xfrm>
            <a:off x="377940" y="2289679"/>
            <a:ext cx="11430012" cy="2491920"/>
          </a:xfrm>
          <a:prstGeom prst="rect">
            <a:avLst/>
          </a:prstGeom>
          <a:solidFill>
            <a:srgbClr val="D0D72D"/>
          </a:solidFill>
          <a:ln>
            <a:solidFill>
              <a:srgbClr val="DBDD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endParaRPr>
          </a:p>
        </p:txBody>
      </p:sp>
      <p:sp>
        <p:nvSpPr>
          <p:cNvPr id="5" name="Tekstfelt 4">
            <a:extLst>
              <a:ext uri="{FF2B5EF4-FFF2-40B4-BE49-F238E27FC236}">
                <a16:creationId xmlns:a16="http://schemas.microsoft.com/office/drawing/2014/main" id="{FBAC46AF-57BF-5D43-A506-BAC7E0A9B60E}"/>
              </a:ext>
            </a:extLst>
          </p:cNvPr>
          <p:cNvSpPr txBox="1"/>
          <p:nvPr/>
        </p:nvSpPr>
        <p:spPr>
          <a:xfrm>
            <a:off x="912695" y="2596384"/>
            <a:ext cx="3271675" cy="190821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Én person deler viden, en idé eller holdning.</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Taleren og hans/hendes budskab er tydeligt i fokus.</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Envejskommunikation, evt. med en </a:t>
            </a:r>
            <a:r>
              <a:rPr kumimoji="0" lang="da-DK" sz="1800" b="0" i="0" u="none" strike="noStrike" kern="1200" cap="none" spc="0" normalizeH="0" baseline="0" noProof="0" err="1">
                <a:ln>
                  <a:noFill/>
                </a:ln>
                <a:solidFill>
                  <a:srgbClr val="000000">
                    <a:lumMod val="65000"/>
                    <a:lumOff val="35000"/>
                  </a:srgbClr>
                </a:solidFill>
                <a:effectLst/>
                <a:uLnTx/>
                <a:uFillTx/>
                <a:latin typeface="Trebuchet MS" panose="020B0603020202020204"/>
                <a:ea typeface="+mn-ea"/>
                <a:cs typeface="+mn-cs"/>
              </a:rPr>
              <a:t>moderator</a:t>
            </a: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a:t>
            </a:r>
          </a:p>
        </p:txBody>
      </p:sp>
      <p:sp>
        <p:nvSpPr>
          <p:cNvPr id="11" name="Tekstfelt 10">
            <a:extLst>
              <a:ext uri="{FF2B5EF4-FFF2-40B4-BE49-F238E27FC236}">
                <a16:creationId xmlns:a16="http://schemas.microsoft.com/office/drawing/2014/main" id="{9D4B4845-6554-3F4B-9C42-DB4CA45281CC}"/>
              </a:ext>
            </a:extLst>
          </p:cNvPr>
          <p:cNvSpPr txBox="1"/>
          <p:nvPr/>
        </p:nvSpPr>
        <p:spPr>
          <a:xfrm>
            <a:off x="4512695" y="2460449"/>
            <a:ext cx="3271675" cy="218521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Spørgsmål og svar.</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Intervieweren har holdning og deler verdenssyn via spørgsmål.</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Interviewpersonens svar er i fokus. De giver viden og fører interviewet videre.</a:t>
            </a:r>
          </a:p>
        </p:txBody>
      </p:sp>
      <p:sp>
        <p:nvSpPr>
          <p:cNvPr id="14" name="Pladsholder til indhold 2">
            <a:extLst>
              <a:ext uri="{FF2B5EF4-FFF2-40B4-BE49-F238E27FC236}">
                <a16:creationId xmlns:a16="http://schemas.microsoft.com/office/drawing/2014/main" id="{F9B23188-B06F-2E48-8EC5-764591517FF3}"/>
              </a:ext>
            </a:extLst>
          </p:cNvPr>
          <p:cNvSpPr txBox="1">
            <a:spLocks/>
          </p:cNvSpPr>
          <p:nvPr/>
        </p:nvSpPr>
        <p:spPr>
          <a:xfrm>
            <a:off x="377940" y="0"/>
            <a:ext cx="11430012" cy="2125300"/>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D80D8B"/>
              </a:buClr>
              <a:buSzTx/>
              <a:buFont typeface="Wingdings 2" pitchFamily="18" charset="2"/>
              <a:buNone/>
              <a:tabLst/>
              <a:defRPr/>
            </a:pPr>
            <a:r>
              <a:rPr kumimoji="0" lang="da-DK" sz="5000" b="1" i="0" u="none" strike="noStrike" kern="1200" cap="none" spc="200" normalizeH="0" baseline="0" noProof="0">
                <a:ln>
                  <a:noFill/>
                </a:ln>
                <a:solidFill>
                  <a:srgbClr val="D80E8C"/>
                </a:solidFill>
                <a:effectLst/>
                <a:uLnTx/>
                <a:uFillTx/>
                <a:latin typeface="Trebuchet MS" panose="020B0603020202020204"/>
                <a:ea typeface="+mn-ea"/>
                <a:cs typeface="+mn-cs"/>
              </a:rPr>
              <a:t>SNAKKEPODCASTS</a:t>
            </a:r>
          </a:p>
        </p:txBody>
      </p:sp>
      <p:sp>
        <p:nvSpPr>
          <p:cNvPr id="18" name="Pladsholder til indhold 2">
            <a:extLst>
              <a:ext uri="{FF2B5EF4-FFF2-40B4-BE49-F238E27FC236}">
                <a16:creationId xmlns:a16="http://schemas.microsoft.com/office/drawing/2014/main" id="{AF0AA72A-1CED-484E-B4F7-101ECC7D84B3}"/>
              </a:ext>
            </a:extLst>
          </p:cNvPr>
          <p:cNvSpPr txBox="1">
            <a:spLocks/>
          </p:cNvSpPr>
          <p:nvPr/>
        </p:nvSpPr>
        <p:spPr>
          <a:xfrm>
            <a:off x="0" y="3372448"/>
            <a:ext cx="12191999" cy="1131521"/>
          </a:xfrm>
          <a:prstGeom prst="rect">
            <a:avLst/>
          </a:prstGeom>
          <a:effectLst/>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lnSpc>
                <a:spcPct val="100000"/>
              </a:lnSpc>
              <a:spcBef>
                <a:spcPts val="0"/>
              </a:spcBef>
              <a:buFont typeface="Wingdings 2" pitchFamily="18" charset="2"/>
              <a:buNone/>
            </a:pPr>
            <a:r>
              <a:rPr lang="da-DK" sz="5000" b="1" spc="200">
                <a:solidFill>
                  <a:schemeClr val="bg1"/>
                </a:solidFill>
                <a:effectLst/>
              </a:rPr>
              <a:t>TITEL PÅ MONOLOGPODCAST</a:t>
            </a:r>
          </a:p>
          <a:p>
            <a:pPr marL="0" indent="0" algn="ctr">
              <a:lnSpc>
                <a:spcPct val="100000"/>
              </a:lnSpc>
              <a:spcBef>
                <a:spcPts val="0"/>
              </a:spcBef>
              <a:buFont typeface="Wingdings 2" pitchFamily="18" charset="2"/>
              <a:buNone/>
            </a:pPr>
            <a:r>
              <a:rPr lang="da-DK" sz="2400" b="1" spc="200">
                <a:solidFill>
                  <a:schemeClr val="bg1"/>
                </a:solidFill>
              </a:rPr>
              <a:t>EPISODE NR., ÅRSTAL</a:t>
            </a:r>
            <a:endParaRPr lang="da-DK" sz="2400" b="1" spc="200">
              <a:solidFill>
                <a:schemeClr val="bg1"/>
              </a:solidFill>
              <a:effectLst/>
            </a:endParaRPr>
          </a:p>
        </p:txBody>
      </p:sp>
      <p:sp>
        <p:nvSpPr>
          <p:cNvPr id="19" name="Pladsholder til indhold 2">
            <a:extLst>
              <a:ext uri="{FF2B5EF4-FFF2-40B4-BE49-F238E27FC236}">
                <a16:creationId xmlns:a16="http://schemas.microsoft.com/office/drawing/2014/main" id="{E7D467D8-1007-514D-B560-86187AE53CCD}"/>
              </a:ext>
            </a:extLst>
          </p:cNvPr>
          <p:cNvSpPr txBox="1">
            <a:spLocks/>
          </p:cNvSpPr>
          <p:nvPr/>
        </p:nvSpPr>
        <p:spPr>
          <a:xfrm>
            <a:off x="-13939" y="5424317"/>
            <a:ext cx="12191999" cy="1131521"/>
          </a:xfrm>
          <a:prstGeom prst="rect">
            <a:avLst/>
          </a:prstGeom>
          <a:effectLst/>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lnSpc>
                <a:spcPct val="100000"/>
              </a:lnSpc>
              <a:spcBef>
                <a:spcPts val="0"/>
              </a:spcBef>
              <a:buFont typeface="Wingdings 2" pitchFamily="18" charset="2"/>
              <a:buNone/>
            </a:pPr>
            <a:r>
              <a:rPr lang="da-DK" sz="5000" b="1" spc="200">
                <a:solidFill>
                  <a:schemeClr val="bg1"/>
                </a:solidFill>
                <a:effectLst/>
              </a:rPr>
              <a:t>BREINHOLT TALER MED...</a:t>
            </a:r>
          </a:p>
          <a:p>
            <a:pPr marL="0" indent="0" algn="ctr">
              <a:lnSpc>
                <a:spcPct val="100000"/>
              </a:lnSpc>
              <a:spcBef>
                <a:spcPts val="0"/>
              </a:spcBef>
              <a:buFont typeface="Wingdings 2" pitchFamily="18" charset="2"/>
              <a:buNone/>
            </a:pPr>
            <a:r>
              <a:rPr lang="da-DK" sz="2400" b="1" spc="200">
                <a:solidFill>
                  <a:schemeClr val="bg1"/>
                </a:solidFill>
              </a:rPr>
              <a:t>LINDA P., 2020</a:t>
            </a:r>
            <a:endParaRPr lang="da-DK" sz="2400" b="1" spc="200">
              <a:solidFill>
                <a:schemeClr val="bg1"/>
              </a:solidFill>
              <a:effectLst/>
            </a:endParaRPr>
          </a:p>
        </p:txBody>
      </p:sp>
      <p:pic>
        <p:nvPicPr>
          <p:cNvPr id="15" name="Picture 2">
            <a:extLst>
              <a:ext uri="{FF2B5EF4-FFF2-40B4-BE49-F238E27FC236}">
                <a16:creationId xmlns:a16="http://schemas.microsoft.com/office/drawing/2014/main" id="{0661EE61-6C85-6240-83A0-DF9B52E78D8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600" b="24678"/>
          <a:stretch/>
        </p:blipFill>
        <p:spPr bwMode="auto">
          <a:xfrm>
            <a:off x="371832" y="0"/>
            <a:ext cx="11430000" cy="478159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2E6A21BB-03A4-EA47-946B-76EC25A5496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4948"/>
          <a:stretch/>
        </p:blipFill>
        <p:spPr bwMode="auto">
          <a:xfrm>
            <a:off x="371832" y="-5355"/>
            <a:ext cx="11430000" cy="4792309"/>
          </a:xfrm>
          <a:prstGeom prst="rect">
            <a:avLst/>
          </a:prstGeom>
          <a:noFill/>
          <a:extLst>
            <a:ext uri="{909E8E84-426E-40DD-AFC4-6F175D3DCCD1}">
              <a14:hiddenFill xmlns:a14="http://schemas.microsoft.com/office/drawing/2010/main">
                <a:solidFill>
                  <a:srgbClr val="FFFFFF"/>
                </a:solidFill>
              </a14:hiddenFill>
            </a:ext>
          </a:extLst>
        </p:spPr>
      </p:pic>
      <p:pic>
        <p:nvPicPr>
          <p:cNvPr id="9" name="Breinholt taler med (2020).mp3" descr="Breinholt taler med (2020).mp3">
            <a:hlinkClick r:id="" action="ppaction://media"/>
            <a:extLst>
              <a:ext uri="{FF2B5EF4-FFF2-40B4-BE49-F238E27FC236}">
                <a16:creationId xmlns:a16="http://schemas.microsoft.com/office/drawing/2014/main" id="{AA77455C-9944-1F4D-9D9F-4B5AEE99B5B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2695" y="5276867"/>
            <a:ext cx="812800" cy="812800"/>
          </a:xfrm>
          <a:prstGeom prst="rect">
            <a:avLst/>
          </a:prstGeom>
        </p:spPr>
      </p:pic>
    </p:spTree>
    <p:extLst>
      <p:ext uri="{BB962C8B-B14F-4D97-AF65-F5344CB8AC3E}">
        <p14:creationId xmlns:p14="http://schemas.microsoft.com/office/powerpoint/2010/main" val="296906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withEffect">
                                  <p:stCondLst>
                                    <p:cond delay="0"/>
                                  </p:stCondLst>
                                  <p:childTnLst>
                                    <p:anim calcmode="lin" valueType="num">
                                      <p:cBhvr additive="base">
                                        <p:cTn id="6" dur="500"/>
                                        <p:tgtEl>
                                          <p:spTgt spid="15"/>
                                        </p:tgtEl>
                                        <p:attrNameLst>
                                          <p:attrName>ppt_x</p:attrName>
                                        </p:attrNameLst>
                                      </p:cBhvr>
                                      <p:tavLst>
                                        <p:tav tm="0">
                                          <p:val>
                                            <p:strVal val="ppt_x"/>
                                          </p:val>
                                        </p:tav>
                                        <p:tav tm="100000">
                                          <p:val>
                                            <p:strVal val="1+ppt_w/2"/>
                                          </p:val>
                                        </p:tav>
                                      </p:tavLst>
                                    </p:anim>
                                    <p:anim calcmode="lin" valueType="num">
                                      <p:cBhvr additive="base">
                                        <p:cTn id="7" dur="500"/>
                                        <p:tgtEl>
                                          <p:spTgt spid="15"/>
                                        </p:tgtEl>
                                        <p:attrNameLst>
                                          <p:attrName>ppt_y</p:attrName>
                                        </p:attrNameLst>
                                      </p:cBhvr>
                                      <p:tavLst>
                                        <p:tav tm="0">
                                          <p:val>
                                            <p:strVal val="ppt_y"/>
                                          </p:val>
                                        </p:tav>
                                        <p:tav tm="100000">
                                          <p:val>
                                            <p:strVal val="ppt_y"/>
                                          </p:val>
                                        </p:tav>
                                      </p:tavLst>
                                    </p:anim>
                                    <p:set>
                                      <p:cBhvr>
                                        <p:cTn id="8" dur="1" fill="hold">
                                          <p:stCondLst>
                                            <p:cond delay="499"/>
                                          </p:stCondLst>
                                        </p:cTn>
                                        <p:tgtEl>
                                          <p:spTgt spid="15"/>
                                        </p:tgtEl>
                                        <p:attrNameLst>
                                          <p:attrName>style.visibility</p:attrName>
                                        </p:attrNameLst>
                                      </p:cBhvr>
                                      <p:to>
                                        <p:strVal val="hidden"/>
                                      </p:to>
                                    </p:set>
                                  </p:childTnLst>
                                </p:cTn>
                              </p:par>
                              <p:par>
                                <p:cTn id="9" presetID="2" presetClass="exit" presetSubtype="8" fill="hold" grpId="0" nodeType="withEffect">
                                  <p:stCondLst>
                                    <p:cond delay="0"/>
                                  </p:stCondLst>
                                  <p:childTnLst>
                                    <p:anim calcmode="lin" valueType="num">
                                      <p:cBhvr additive="base">
                                        <p:cTn id="10" dur="500"/>
                                        <p:tgtEl>
                                          <p:spTgt spid="18"/>
                                        </p:tgtEl>
                                        <p:attrNameLst>
                                          <p:attrName>ppt_x</p:attrName>
                                        </p:attrNameLst>
                                      </p:cBhvr>
                                      <p:tavLst>
                                        <p:tav tm="0">
                                          <p:val>
                                            <p:strVal val="ppt_x"/>
                                          </p:val>
                                        </p:tav>
                                        <p:tav tm="100000">
                                          <p:val>
                                            <p:strVal val="0-ppt_w/2"/>
                                          </p:val>
                                        </p:tav>
                                      </p:tavLst>
                                    </p:anim>
                                    <p:anim calcmode="lin" valueType="num">
                                      <p:cBhvr additive="base">
                                        <p:cTn id="11" dur="500"/>
                                        <p:tgtEl>
                                          <p:spTgt spid="18"/>
                                        </p:tgtEl>
                                        <p:attrNameLst>
                                          <p:attrName>ppt_y</p:attrName>
                                        </p:attrNameLst>
                                      </p:cBhvr>
                                      <p:tavLst>
                                        <p:tav tm="0">
                                          <p:val>
                                            <p:strVal val="ppt_y"/>
                                          </p:val>
                                        </p:tav>
                                        <p:tav tm="100000">
                                          <p:val>
                                            <p:strVal val="ppt_y"/>
                                          </p:val>
                                        </p:tav>
                                      </p:tavLst>
                                    </p:anim>
                                    <p:set>
                                      <p:cBhvr>
                                        <p:cTn id="12" dur="1" fill="hold">
                                          <p:stCondLst>
                                            <p:cond delay="499"/>
                                          </p:stCondLst>
                                        </p:cTn>
                                        <p:tgtEl>
                                          <p:spTgt spid="18"/>
                                        </p:tgtEl>
                                        <p:attrNameLst>
                                          <p:attrName>style.visibility</p:attrName>
                                        </p:attrNameLst>
                                      </p:cBhvr>
                                      <p:to>
                                        <p:strVal val="hidden"/>
                                      </p:to>
                                    </p:set>
                                  </p:childTnLst>
                                </p:cTn>
                              </p:par>
                              <p:par>
                                <p:cTn id="13" presetID="42" presetClass="entr" presetSubtype="0" fill="hold" grpId="0" nodeType="with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500"/>
                                        <p:tgtEl>
                                          <p:spTgt spid="11">
                                            <p:txEl>
                                              <p:pRg st="0" end="0"/>
                                            </p:txEl>
                                          </p:spTgt>
                                        </p:tgtEl>
                                      </p:cBhvr>
                                    </p:animEffect>
                                    <p:anim calcmode="lin" valueType="num">
                                      <p:cBhvr>
                                        <p:cTn id="16"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42" presetClass="entr" presetSubtype="0" fill="hold" grpId="0" nodeType="after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500"/>
                                        <p:tgtEl>
                                          <p:spTgt spid="11">
                                            <p:txEl>
                                              <p:pRg st="1" end="1"/>
                                            </p:txEl>
                                          </p:spTgt>
                                        </p:tgtEl>
                                      </p:cBhvr>
                                    </p:animEffect>
                                    <p:anim calcmode="lin" valueType="num">
                                      <p:cBhvr>
                                        <p:cTn id="22"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Effect transition="in" filter="fade">
                                      <p:cBhvr>
                                        <p:cTn id="27" dur="500"/>
                                        <p:tgtEl>
                                          <p:spTgt spid="11">
                                            <p:txEl>
                                              <p:pRg st="2" end="2"/>
                                            </p:txEl>
                                          </p:spTgt>
                                        </p:tgtEl>
                                      </p:cBhvr>
                                    </p:animEffect>
                                    <p:anim calcmode="lin" valueType="num">
                                      <p:cBhvr>
                                        <p:cTn id="28"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9" dur="5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1+#ppt_w/2"/>
                                          </p:val>
                                        </p:tav>
                                        <p:tav tm="100000">
                                          <p:val>
                                            <p:strVal val="#ppt_x"/>
                                          </p:val>
                                        </p:tav>
                                      </p:tavLst>
                                    </p:anim>
                                    <p:anim calcmode="lin" valueType="num">
                                      <p:cBhvr additive="base">
                                        <p:cTn id="35" dur="500" fill="hold"/>
                                        <p:tgtEl>
                                          <p:spTgt spid="19"/>
                                        </p:tgtEl>
                                        <p:attrNameLst>
                                          <p:attrName>ppt_y</p:attrName>
                                        </p:attrNameLst>
                                      </p:cBhvr>
                                      <p:tavLst>
                                        <p:tav tm="0">
                                          <p:val>
                                            <p:strVal val="#ppt_y"/>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054"/>
                                        </p:tgtEl>
                                        <p:attrNameLst>
                                          <p:attrName>style.visibility</p:attrName>
                                        </p:attrNameLst>
                                      </p:cBhvr>
                                      <p:to>
                                        <p:strVal val="visible"/>
                                      </p:to>
                                    </p:set>
                                    <p:animEffect transition="in" filter="fade">
                                      <p:cBhvr>
                                        <p:cTn id="38" dur="1000"/>
                                        <p:tgtEl>
                                          <p:spTgt spid="2054"/>
                                        </p:tgtEl>
                                      </p:cBhvr>
                                    </p:animEffect>
                                    <p:anim calcmode="lin" valueType="num">
                                      <p:cBhvr>
                                        <p:cTn id="39" dur="1000" fill="hold"/>
                                        <p:tgtEl>
                                          <p:spTgt spid="2054"/>
                                        </p:tgtEl>
                                        <p:attrNameLst>
                                          <p:attrName>ppt_x</p:attrName>
                                        </p:attrNameLst>
                                      </p:cBhvr>
                                      <p:tavLst>
                                        <p:tav tm="0">
                                          <p:val>
                                            <p:strVal val="#ppt_x"/>
                                          </p:val>
                                        </p:tav>
                                        <p:tav tm="100000">
                                          <p:val>
                                            <p:strVal val="#ppt_x"/>
                                          </p:val>
                                        </p:tav>
                                      </p:tavLst>
                                    </p:anim>
                                    <p:anim calcmode="lin" valueType="num">
                                      <p:cBhvr>
                                        <p:cTn id="40" dur="1000" fill="hold"/>
                                        <p:tgtEl>
                                          <p:spTgt spid="205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12335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5" fill="hold" display="0">
                  <p:stCondLst>
                    <p:cond delay="indefinite"/>
                  </p:stCondLst>
                  <p:endCondLst>
                    <p:cond evt="onStopAudio" delay="0">
                      <p:tgtEl>
                        <p:sldTgt/>
                      </p:tgtEl>
                    </p:cond>
                  </p:endCondLst>
                </p:cTn>
                <p:tgtEl>
                  <p:spTgt spid="9"/>
                </p:tgtEl>
              </p:cMediaNode>
            </p:audio>
          </p:childTnLst>
        </p:cTn>
      </p:par>
    </p:tnLst>
    <p:bldLst>
      <p:bldP spid="11" grpId="0" uiExpand="1" build="p"/>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D7C5164-CB5E-0345-817E-A461028D6242}"/>
              </a:ext>
            </a:extLst>
          </p:cNvPr>
          <p:cNvSpPr/>
          <p:nvPr/>
        </p:nvSpPr>
        <p:spPr>
          <a:xfrm>
            <a:off x="7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MONOLOG</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6" name="Rektangel 15">
            <a:extLst>
              <a:ext uri="{FF2B5EF4-FFF2-40B4-BE49-F238E27FC236}">
                <a16:creationId xmlns:a16="http://schemas.microsoft.com/office/drawing/2014/main" id="{F2DEACBE-2EE9-0147-998F-F7229C3FF7AF}"/>
              </a:ext>
            </a:extLst>
          </p:cNvPr>
          <p:cNvSpPr/>
          <p:nvPr/>
        </p:nvSpPr>
        <p:spPr>
          <a:xfrm>
            <a:off x="43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INTERVIEW</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7" name="Rektangel 16">
            <a:extLst>
              <a:ext uri="{FF2B5EF4-FFF2-40B4-BE49-F238E27FC236}">
                <a16:creationId xmlns:a16="http://schemas.microsoft.com/office/drawing/2014/main" id="{1BD3A4C7-641D-4E4E-A2EC-3DFE65132F91}"/>
              </a:ext>
            </a:extLst>
          </p:cNvPr>
          <p:cNvSpPr/>
          <p:nvPr/>
        </p:nvSpPr>
        <p:spPr>
          <a:xfrm>
            <a:off x="79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SAMTALE</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6" name="Rektangel 5">
            <a:extLst>
              <a:ext uri="{FF2B5EF4-FFF2-40B4-BE49-F238E27FC236}">
                <a16:creationId xmlns:a16="http://schemas.microsoft.com/office/drawing/2014/main" id="{E08E557D-BD66-5F46-A9A3-6141E6927B24}"/>
              </a:ext>
            </a:extLst>
          </p:cNvPr>
          <p:cNvSpPr/>
          <p:nvPr/>
        </p:nvSpPr>
        <p:spPr>
          <a:xfrm>
            <a:off x="377940" y="2289679"/>
            <a:ext cx="11430012" cy="2491920"/>
          </a:xfrm>
          <a:prstGeom prst="rect">
            <a:avLst/>
          </a:prstGeom>
          <a:solidFill>
            <a:srgbClr val="D0D72D"/>
          </a:solidFill>
          <a:ln>
            <a:solidFill>
              <a:srgbClr val="DBDD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endParaRPr>
          </a:p>
        </p:txBody>
      </p:sp>
      <p:sp>
        <p:nvSpPr>
          <p:cNvPr id="5" name="Tekstfelt 4">
            <a:extLst>
              <a:ext uri="{FF2B5EF4-FFF2-40B4-BE49-F238E27FC236}">
                <a16:creationId xmlns:a16="http://schemas.microsoft.com/office/drawing/2014/main" id="{FBAC46AF-57BF-5D43-A506-BAC7E0A9B60E}"/>
              </a:ext>
            </a:extLst>
          </p:cNvPr>
          <p:cNvSpPr txBox="1"/>
          <p:nvPr/>
        </p:nvSpPr>
        <p:spPr>
          <a:xfrm>
            <a:off x="912695" y="2596384"/>
            <a:ext cx="3271675" cy="190821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Én person deler viden, en idé eller holdning.</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Taleren og hans/hendes budskab er tydeligt i fokus.</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Envejskommunikation, evt. med en </a:t>
            </a:r>
            <a:r>
              <a:rPr kumimoji="0" lang="da-DK" sz="1800" b="0" i="0" u="none" strike="noStrike" kern="1200" cap="none" spc="0" normalizeH="0" baseline="0" noProof="0" err="1">
                <a:ln>
                  <a:noFill/>
                </a:ln>
                <a:solidFill>
                  <a:srgbClr val="000000">
                    <a:lumMod val="65000"/>
                    <a:lumOff val="35000"/>
                  </a:srgbClr>
                </a:solidFill>
                <a:effectLst/>
                <a:uLnTx/>
                <a:uFillTx/>
                <a:latin typeface="Trebuchet MS" panose="020B0603020202020204"/>
                <a:ea typeface="+mn-ea"/>
                <a:cs typeface="+mn-cs"/>
              </a:rPr>
              <a:t>moderator</a:t>
            </a: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a:t>
            </a:r>
          </a:p>
        </p:txBody>
      </p:sp>
      <p:sp>
        <p:nvSpPr>
          <p:cNvPr id="11" name="Tekstfelt 10">
            <a:extLst>
              <a:ext uri="{FF2B5EF4-FFF2-40B4-BE49-F238E27FC236}">
                <a16:creationId xmlns:a16="http://schemas.microsoft.com/office/drawing/2014/main" id="{9D4B4845-6554-3F4B-9C42-DB4CA45281CC}"/>
              </a:ext>
            </a:extLst>
          </p:cNvPr>
          <p:cNvSpPr txBox="1"/>
          <p:nvPr/>
        </p:nvSpPr>
        <p:spPr>
          <a:xfrm>
            <a:off x="4512695" y="2460449"/>
            <a:ext cx="3271675" cy="218521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Spørgsmål og svar.</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Intervieweren har holdning og deler verdenssyn via spørgsmål.</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Interviewpersonens svar er i fokus. De giver viden og fører interviewet videre.</a:t>
            </a:r>
          </a:p>
        </p:txBody>
      </p:sp>
      <p:sp>
        <p:nvSpPr>
          <p:cNvPr id="13" name="Tekstfelt 12">
            <a:extLst>
              <a:ext uri="{FF2B5EF4-FFF2-40B4-BE49-F238E27FC236}">
                <a16:creationId xmlns:a16="http://schemas.microsoft.com/office/drawing/2014/main" id="{165F76D0-4F31-F348-AA3C-6677E062B364}"/>
              </a:ext>
            </a:extLst>
          </p:cNvPr>
          <p:cNvSpPr txBox="1"/>
          <p:nvPr/>
        </p:nvSpPr>
        <p:spPr>
          <a:xfrm>
            <a:off x="8112695" y="2460449"/>
            <a:ext cx="3271675" cy="218521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Deltagerne i samtalen er ligeværdige. De bidrager med eget perspektiv på emnet.</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Værten kan evt. være den primære personlighed.</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Samtalen er livlig og engagerende.</a:t>
            </a:r>
          </a:p>
        </p:txBody>
      </p:sp>
      <p:sp>
        <p:nvSpPr>
          <p:cNvPr id="14" name="Pladsholder til indhold 2">
            <a:extLst>
              <a:ext uri="{FF2B5EF4-FFF2-40B4-BE49-F238E27FC236}">
                <a16:creationId xmlns:a16="http://schemas.microsoft.com/office/drawing/2014/main" id="{F9B23188-B06F-2E48-8EC5-764591517FF3}"/>
              </a:ext>
            </a:extLst>
          </p:cNvPr>
          <p:cNvSpPr txBox="1">
            <a:spLocks/>
          </p:cNvSpPr>
          <p:nvPr/>
        </p:nvSpPr>
        <p:spPr>
          <a:xfrm>
            <a:off x="377940" y="0"/>
            <a:ext cx="11430012" cy="2125300"/>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D80D8B"/>
              </a:buClr>
              <a:buSzTx/>
              <a:buFont typeface="Wingdings 2" pitchFamily="18" charset="2"/>
              <a:buNone/>
              <a:tabLst/>
              <a:defRPr/>
            </a:pPr>
            <a:r>
              <a:rPr kumimoji="0" lang="da-DK" sz="5000" b="1" i="0" u="none" strike="noStrike" kern="1200" cap="none" spc="200" normalizeH="0" baseline="0" noProof="0">
                <a:ln>
                  <a:noFill/>
                </a:ln>
                <a:solidFill>
                  <a:srgbClr val="D80E8C"/>
                </a:solidFill>
                <a:effectLst/>
                <a:uLnTx/>
                <a:uFillTx/>
                <a:latin typeface="Trebuchet MS" panose="020B0603020202020204"/>
                <a:ea typeface="+mn-ea"/>
                <a:cs typeface="+mn-cs"/>
              </a:rPr>
              <a:t>SNAKKEPODCASTS</a:t>
            </a:r>
          </a:p>
        </p:txBody>
      </p:sp>
      <p:sp>
        <p:nvSpPr>
          <p:cNvPr id="19" name="Pladsholder til indhold 2">
            <a:extLst>
              <a:ext uri="{FF2B5EF4-FFF2-40B4-BE49-F238E27FC236}">
                <a16:creationId xmlns:a16="http://schemas.microsoft.com/office/drawing/2014/main" id="{AB6D97FF-D230-2643-B2F2-2B7CA6E1DAA0}"/>
              </a:ext>
            </a:extLst>
          </p:cNvPr>
          <p:cNvSpPr txBox="1">
            <a:spLocks/>
          </p:cNvSpPr>
          <p:nvPr/>
        </p:nvSpPr>
        <p:spPr>
          <a:xfrm>
            <a:off x="682746" y="5364531"/>
            <a:ext cx="12191999" cy="1131521"/>
          </a:xfrm>
          <a:prstGeom prst="rect">
            <a:avLst/>
          </a:prstGeom>
          <a:effectLst/>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lnSpc>
                <a:spcPct val="100000"/>
              </a:lnSpc>
              <a:spcBef>
                <a:spcPts val="0"/>
              </a:spcBef>
              <a:buFont typeface="Wingdings 2" pitchFamily="18" charset="2"/>
              <a:buNone/>
            </a:pPr>
            <a:r>
              <a:rPr lang="da-DK" sz="5000" b="1" spc="200">
                <a:solidFill>
                  <a:schemeClr val="bg1"/>
                </a:solidFill>
                <a:effectLst/>
              </a:rPr>
              <a:t>HER GÅR DET GODT</a:t>
            </a:r>
          </a:p>
          <a:p>
            <a:pPr marL="0" indent="0" algn="ctr">
              <a:lnSpc>
                <a:spcPct val="100000"/>
              </a:lnSpc>
              <a:spcBef>
                <a:spcPts val="0"/>
              </a:spcBef>
              <a:buFont typeface="Wingdings 2" pitchFamily="18" charset="2"/>
              <a:buNone/>
            </a:pPr>
            <a:r>
              <a:rPr lang="da-DK" sz="2400" b="1" spc="200">
                <a:solidFill>
                  <a:schemeClr val="bg1"/>
                </a:solidFill>
              </a:rPr>
              <a:t>JULESPECIAL, 2020</a:t>
            </a:r>
            <a:endParaRPr lang="da-DK" sz="2400" b="1" spc="200">
              <a:solidFill>
                <a:schemeClr val="bg1"/>
              </a:solidFill>
              <a:effectLst/>
            </a:endParaRPr>
          </a:p>
        </p:txBody>
      </p:sp>
      <p:pic>
        <p:nvPicPr>
          <p:cNvPr id="9" name="Her går det godt (julespecial 2020).mp3" descr="Her går det godt (julespecial 2020).mp3">
            <a:hlinkClick r:id="" action="ppaction://media"/>
            <a:extLst>
              <a:ext uri="{FF2B5EF4-FFF2-40B4-BE49-F238E27FC236}">
                <a16:creationId xmlns:a16="http://schemas.microsoft.com/office/drawing/2014/main" id="{8BB5A86F-9FB5-2948-AF1F-8507487800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35732" y="5299216"/>
            <a:ext cx="812800" cy="812800"/>
          </a:xfrm>
          <a:prstGeom prst="rect">
            <a:avLst/>
          </a:prstGeom>
        </p:spPr>
      </p:pic>
      <p:pic>
        <p:nvPicPr>
          <p:cNvPr id="20" name="Picture 6">
            <a:extLst>
              <a:ext uri="{FF2B5EF4-FFF2-40B4-BE49-F238E27FC236}">
                <a16:creationId xmlns:a16="http://schemas.microsoft.com/office/drawing/2014/main" id="{1F44FA5F-025E-9847-9F85-9D1ED63ACAE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4948"/>
          <a:stretch/>
        </p:blipFill>
        <p:spPr bwMode="auto">
          <a:xfrm>
            <a:off x="371832" y="-5355"/>
            <a:ext cx="11430000" cy="4792309"/>
          </a:xfrm>
          <a:prstGeom prst="rect">
            <a:avLst/>
          </a:prstGeom>
          <a:noFill/>
          <a:extLst>
            <a:ext uri="{909E8E84-426E-40DD-AFC4-6F175D3DCCD1}">
              <a14:hiddenFill xmlns:a14="http://schemas.microsoft.com/office/drawing/2010/main">
                <a:solidFill>
                  <a:srgbClr val="FFFFFF"/>
                </a:solidFill>
              </a14:hiddenFill>
            </a:ext>
          </a:extLst>
        </p:spPr>
      </p:pic>
      <p:pic>
        <p:nvPicPr>
          <p:cNvPr id="15" name="Billede 14" descr="Et billede, der indeholder person, indendørs, gulv, gardin&#10;&#10;Automatisk genereret beskrivelse">
            <a:extLst>
              <a:ext uri="{FF2B5EF4-FFF2-40B4-BE49-F238E27FC236}">
                <a16:creationId xmlns:a16="http://schemas.microsoft.com/office/drawing/2014/main" id="{B6AA2AEC-628F-744B-A3C4-F4CF6D5ED458}"/>
              </a:ext>
            </a:extLst>
          </p:cNvPr>
          <p:cNvPicPr>
            <a:picLocks noChangeAspect="1"/>
          </p:cNvPicPr>
          <p:nvPr/>
        </p:nvPicPr>
        <p:blipFill rotWithShape="1">
          <a:blip r:embed="rId7"/>
          <a:srcRect t="25116" b="11895"/>
          <a:stretch/>
        </p:blipFill>
        <p:spPr>
          <a:xfrm>
            <a:off x="359604" y="0"/>
            <a:ext cx="11436121" cy="4792309"/>
          </a:xfrm>
          <a:prstGeom prst="rect">
            <a:avLst/>
          </a:prstGeom>
        </p:spPr>
      </p:pic>
    </p:spTree>
    <p:extLst>
      <p:ext uri="{BB962C8B-B14F-4D97-AF65-F5344CB8AC3E}">
        <p14:creationId xmlns:p14="http://schemas.microsoft.com/office/powerpoint/2010/main" val="3879238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withEffect">
                                  <p:stCondLst>
                                    <p:cond delay="0"/>
                                  </p:stCondLst>
                                  <p:childTnLst>
                                    <p:anim calcmode="lin" valueType="num">
                                      <p:cBhvr additive="base">
                                        <p:cTn id="6" dur="500"/>
                                        <p:tgtEl>
                                          <p:spTgt spid="20"/>
                                        </p:tgtEl>
                                        <p:attrNameLst>
                                          <p:attrName>ppt_x</p:attrName>
                                        </p:attrNameLst>
                                      </p:cBhvr>
                                      <p:tavLst>
                                        <p:tav tm="0">
                                          <p:val>
                                            <p:strVal val="ppt_x"/>
                                          </p:val>
                                        </p:tav>
                                        <p:tav tm="100000">
                                          <p:val>
                                            <p:strVal val="1+ppt_w/2"/>
                                          </p:val>
                                        </p:tav>
                                      </p:tavLst>
                                    </p:anim>
                                    <p:anim calcmode="lin" valueType="num">
                                      <p:cBhvr additive="base">
                                        <p:cTn id="7" dur="500"/>
                                        <p:tgtEl>
                                          <p:spTgt spid="20"/>
                                        </p:tgtEl>
                                        <p:attrNameLst>
                                          <p:attrName>ppt_y</p:attrName>
                                        </p:attrNameLst>
                                      </p:cBhvr>
                                      <p:tavLst>
                                        <p:tav tm="0">
                                          <p:val>
                                            <p:strVal val="ppt_y"/>
                                          </p:val>
                                        </p:tav>
                                        <p:tav tm="100000">
                                          <p:val>
                                            <p:strVal val="ppt_y"/>
                                          </p:val>
                                        </p:tav>
                                      </p:tavLst>
                                    </p:anim>
                                    <p:set>
                                      <p:cBhvr>
                                        <p:cTn id="8" dur="1" fill="hold">
                                          <p:stCondLst>
                                            <p:cond delay="499"/>
                                          </p:stCondLst>
                                        </p:cTn>
                                        <p:tgtEl>
                                          <p:spTgt spid="20"/>
                                        </p:tgtEl>
                                        <p:attrNameLst>
                                          <p:attrName>style.visibility</p:attrName>
                                        </p:attrNameLst>
                                      </p:cBhvr>
                                      <p:to>
                                        <p:strVal val="hidden"/>
                                      </p:to>
                                    </p:set>
                                  </p:childTnLst>
                                </p:cTn>
                              </p:par>
                              <p:par>
                                <p:cTn id="9" presetID="42" presetClass="entr" presetSubtype="0" fill="hold" grpId="0" nodeType="with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anim calcmode="lin" valueType="num">
                                      <p:cBhvr>
                                        <p:cTn id="12"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fade">
                                      <p:cBhvr>
                                        <p:cTn id="17" dur="500"/>
                                        <p:tgtEl>
                                          <p:spTgt spid="13">
                                            <p:txEl>
                                              <p:pRg st="1" end="1"/>
                                            </p:txEl>
                                          </p:spTgt>
                                        </p:tgtEl>
                                      </p:cBhvr>
                                    </p:animEffect>
                                    <p:anim calcmode="lin" valueType="num">
                                      <p:cBhvr>
                                        <p:cTn id="18"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animEffect transition="in" filter="fade">
                                      <p:cBhvr>
                                        <p:cTn id="23" dur="500"/>
                                        <p:tgtEl>
                                          <p:spTgt spid="13">
                                            <p:txEl>
                                              <p:pRg st="2" end="2"/>
                                            </p:txEl>
                                          </p:spTgt>
                                        </p:tgtEl>
                                      </p:cBhvr>
                                    </p:animEffect>
                                    <p:anim calcmode="lin" valueType="num">
                                      <p:cBhvr>
                                        <p:cTn id="24"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5"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1+#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12784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1" fill="hold" display="0">
                  <p:stCondLst>
                    <p:cond delay="indefinite"/>
                  </p:stCondLst>
                  <p:endCondLst>
                    <p:cond evt="onStopAudio" delay="0">
                      <p:tgtEl>
                        <p:sldTgt/>
                      </p:tgtEl>
                    </p:cond>
                  </p:endCondLst>
                </p:cTn>
                <p:tgtEl>
                  <p:spTgt spid="9"/>
                </p:tgtEl>
              </p:cMediaNode>
            </p:audio>
          </p:childTnLst>
        </p:cTn>
      </p:par>
    </p:tnLst>
    <p:bldLst>
      <p:bldP spid="13" grpId="0" uiExpand="1" build="p"/>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D7C5164-CB5E-0345-817E-A461028D6242}"/>
              </a:ext>
            </a:extLst>
          </p:cNvPr>
          <p:cNvSpPr/>
          <p:nvPr/>
        </p:nvSpPr>
        <p:spPr>
          <a:xfrm>
            <a:off x="7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MONOLOG</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6" name="Rektangel 15">
            <a:extLst>
              <a:ext uri="{FF2B5EF4-FFF2-40B4-BE49-F238E27FC236}">
                <a16:creationId xmlns:a16="http://schemas.microsoft.com/office/drawing/2014/main" id="{F2DEACBE-2EE9-0147-998F-F7229C3FF7AF}"/>
              </a:ext>
            </a:extLst>
          </p:cNvPr>
          <p:cNvSpPr/>
          <p:nvPr/>
        </p:nvSpPr>
        <p:spPr>
          <a:xfrm>
            <a:off x="43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INTERVIEW</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7" name="Rektangel 16">
            <a:extLst>
              <a:ext uri="{FF2B5EF4-FFF2-40B4-BE49-F238E27FC236}">
                <a16:creationId xmlns:a16="http://schemas.microsoft.com/office/drawing/2014/main" id="{1BD3A4C7-641D-4E4E-A2EC-3DFE65132F91}"/>
              </a:ext>
            </a:extLst>
          </p:cNvPr>
          <p:cNvSpPr/>
          <p:nvPr/>
        </p:nvSpPr>
        <p:spPr>
          <a:xfrm>
            <a:off x="7948533" y="1676291"/>
            <a:ext cx="360000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SAMTALE</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6" name="Rektangel 5">
            <a:extLst>
              <a:ext uri="{FF2B5EF4-FFF2-40B4-BE49-F238E27FC236}">
                <a16:creationId xmlns:a16="http://schemas.microsoft.com/office/drawing/2014/main" id="{E08E557D-BD66-5F46-A9A3-6141E6927B24}"/>
              </a:ext>
            </a:extLst>
          </p:cNvPr>
          <p:cNvSpPr/>
          <p:nvPr/>
        </p:nvSpPr>
        <p:spPr>
          <a:xfrm>
            <a:off x="-4957" y="0"/>
            <a:ext cx="12182837" cy="6858000"/>
          </a:xfrm>
          <a:prstGeom prst="rect">
            <a:avLst/>
          </a:prstGeom>
          <a:solidFill>
            <a:srgbClr val="D0D72D"/>
          </a:solidFill>
          <a:ln>
            <a:solidFill>
              <a:srgbClr val="DBDD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endParaRPr>
          </a:p>
        </p:txBody>
      </p:sp>
      <p:sp>
        <p:nvSpPr>
          <p:cNvPr id="14" name="Pladsholder til indhold 2">
            <a:extLst>
              <a:ext uri="{FF2B5EF4-FFF2-40B4-BE49-F238E27FC236}">
                <a16:creationId xmlns:a16="http://schemas.microsoft.com/office/drawing/2014/main" id="{F9B23188-B06F-2E48-8EC5-764591517FF3}"/>
              </a:ext>
            </a:extLst>
          </p:cNvPr>
          <p:cNvSpPr txBox="1">
            <a:spLocks/>
          </p:cNvSpPr>
          <p:nvPr/>
        </p:nvSpPr>
        <p:spPr>
          <a:xfrm>
            <a:off x="377940" y="0"/>
            <a:ext cx="11430012" cy="2125300"/>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D80D8B"/>
              </a:buClr>
              <a:buSzTx/>
              <a:buFont typeface="Wingdings 2" pitchFamily="18" charset="2"/>
              <a:buNone/>
              <a:tabLst/>
              <a:defRPr/>
            </a:pPr>
            <a:r>
              <a:rPr kumimoji="0" lang="da-DK" sz="5000" b="1" i="0" u="none" strike="noStrike" kern="1200" cap="none" spc="200" normalizeH="0" baseline="0" noProof="0">
                <a:ln>
                  <a:noFill/>
                </a:ln>
                <a:solidFill>
                  <a:srgbClr val="D80E8C"/>
                </a:solidFill>
                <a:effectLst/>
                <a:uLnTx/>
                <a:uFillTx/>
                <a:latin typeface="Trebuchet MS" panose="020B0603020202020204"/>
                <a:ea typeface="+mn-ea"/>
                <a:cs typeface="+mn-cs"/>
              </a:rPr>
              <a:t>SNAKKEPODCASTS</a:t>
            </a:r>
          </a:p>
        </p:txBody>
      </p:sp>
      <p:sp>
        <p:nvSpPr>
          <p:cNvPr id="19" name="Pladsholder til indhold 2">
            <a:extLst>
              <a:ext uri="{FF2B5EF4-FFF2-40B4-BE49-F238E27FC236}">
                <a16:creationId xmlns:a16="http://schemas.microsoft.com/office/drawing/2014/main" id="{AB6D97FF-D230-2643-B2F2-2B7CA6E1DAA0}"/>
              </a:ext>
            </a:extLst>
          </p:cNvPr>
          <p:cNvSpPr txBox="1">
            <a:spLocks/>
          </p:cNvSpPr>
          <p:nvPr/>
        </p:nvSpPr>
        <p:spPr>
          <a:xfrm>
            <a:off x="52532" y="5303930"/>
            <a:ext cx="12191999" cy="1131521"/>
          </a:xfrm>
          <a:prstGeom prst="rect">
            <a:avLst/>
          </a:prstGeom>
          <a:effectLst/>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kumimoji="0" lang="da-DK" sz="5000" b="1" i="0" u="none" strike="noStrike" kern="1200" cap="none" spc="200" normalizeH="0" baseline="0" noProof="0">
                <a:ln>
                  <a:noFill/>
                </a:ln>
                <a:solidFill>
                  <a:srgbClr val="FFFFFF"/>
                </a:solidFill>
                <a:effectLst/>
                <a:uLnTx/>
                <a:uFillTx/>
                <a:latin typeface="Trebuchet MS" panose="020B0603020202020204"/>
                <a:ea typeface="+mn-ea"/>
                <a:cs typeface="+mn-cs"/>
              </a:rPr>
              <a:t>HER GÅR DET GODT</a:t>
            </a:r>
          </a:p>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kumimoji="0" lang="da-DK" sz="2400" b="1" i="0" u="none" strike="noStrike" kern="1200" cap="none" spc="200" normalizeH="0" baseline="0" noProof="0">
                <a:ln>
                  <a:noFill/>
                </a:ln>
                <a:solidFill>
                  <a:srgbClr val="FFFFFF"/>
                </a:solidFill>
                <a:effectLst/>
                <a:uLnTx/>
                <a:uFillTx/>
                <a:latin typeface="Trebuchet MS" panose="020B0603020202020204"/>
                <a:ea typeface="+mn-ea"/>
                <a:cs typeface="+mn-cs"/>
              </a:rPr>
              <a:t>JULESPECIAL, 2020</a:t>
            </a:r>
          </a:p>
        </p:txBody>
      </p:sp>
    </p:spTree>
    <p:extLst>
      <p:ext uri="{BB962C8B-B14F-4D97-AF65-F5344CB8AC3E}">
        <p14:creationId xmlns:p14="http://schemas.microsoft.com/office/powerpoint/2010/main" val="2816890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grpId="0" nodeType="withEffect">
                                  <p:stCondLst>
                                    <p:cond delay="0"/>
                                  </p:stCondLst>
                                  <p:childTnLst>
                                    <p:anim calcmode="lin" valueType="num">
                                      <p:cBhvr additive="base">
                                        <p:cTn id="6" dur="1000"/>
                                        <p:tgtEl>
                                          <p:spTgt spid="14"/>
                                        </p:tgtEl>
                                        <p:attrNameLst>
                                          <p:attrName>ppt_x</p:attrName>
                                        </p:attrNameLst>
                                      </p:cBhvr>
                                      <p:tavLst>
                                        <p:tav tm="0">
                                          <p:val>
                                            <p:strVal val="ppt_x"/>
                                          </p:val>
                                        </p:tav>
                                        <p:tav tm="100000">
                                          <p:val>
                                            <p:strVal val="0-ppt_w/2"/>
                                          </p:val>
                                        </p:tav>
                                      </p:tavLst>
                                    </p:anim>
                                    <p:anim calcmode="lin" valueType="num">
                                      <p:cBhvr additive="base">
                                        <p:cTn id="7" dur="1000"/>
                                        <p:tgtEl>
                                          <p:spTgt spid="14"/>
                                        </p:tgtEl>
                                        <p:attrNameLst>
                                          <p:attrName>ppt_y</p:attrName>
                                        </p:attrNameLst>
                                      </p:cBhvr>
                                      <p:tavLst>
                                        <p:tav tm="0">
                                          <p:val>
                                            <p:strVal val="ppt_y"/>
                                          </p:val>
                                        </p:tav>
                                        <p:tav tm="100000">
                                          <p:val>
                                            <p:strVal val="ppt_y"/>
                                          </p:val>
                                        </p:tav>
                                      </p:tavLst>
                                    </p:anim>
                                    <p:set>
                                      <p:cBhvr>
                                        <p:cTn id="8" dur="1" fill="hold">
                                          <p:stCondLst>
                                            <p:cond delay="999"/>
                                          </p:stCondLst>
                                        </p:cTn>
                                        <p:tgtEl>
                                          <p:spTgt spid="14"/>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2" presetClass="exit" presetSubtype="2" fill="hold" grpId="0" nodeType="withEffect">
                                  <p:stCondLst>
                                    <p:cond delay="0"/>
                                  </p:stCondLst>
                                  <p:childTnLst>
                                    <p:anim calcmode="lin" valueType="num">
                                      <p:cBhvr additive="base">
                                        <p:cTn id="16" dur="500"/>
                                        <p:tgtEl>
                                          <p:spTgt spid="19"/>
                                        </p:tgtEl>
                                        <p:attrNameLst>
                                          <p:attrName>ppt_x</p:attrName>
                                        </p:attrNameLst>
                                      </p:cBhvr>
                                      <p:tavLst>
                                        <p:tav tm="0">
                                          <p:val>
                                            <p:strVal val="ppt_x"/>
                                          </p:val>
                                        </p:tav>
                                        <p:tav tm="100000">
                                          <p:val>
                                            <p:strVal val="1+ppt_w/2"/>
                                          </p:val>
                                        </p:tav>
                                      </p:tavLst>
                                    </p:anim>
                                    <p:anim calcmode="lin" valueType="num">
                                      <p:cBhvr additive="base">
                                        <p:cTn id="17" dur="500"/>
                                        <p:tgtEl>
                                          <p:spTgt spid="19"/>
                                        </p:tgtEl>
                                        <p:attrNameLst>
                                          <p:attrName>ppt_y</p:attrName>
                                        </p:attrNameLst>
                                      </p:cBhvr>
                                      <p:tavLst>
                                        <p:tav tm="0">
                                          <p:val>
                                            <p:strVal val="ppt_y"/>
                                          </p:val>
                                        </p:tav>
                                        <p:tav tm="100000">
                                          <p:val>
                                            <p:strVal val="ppt_y"/>
                                          </p:val>
                                        </p:tav>
                                      </p:tavLst>
                                    </p:anim>
                                    <p:set>
                                      <p:cBhvr>
                                        <p:cTn id="18" dur="1" fill="hold">
                                          <p:stCondLst>
                                            <p:cond delay="499"/>
                                          </p:stCondLst>
                                        </p:cTn>
                                        <p:tgtEl>
                                          <p:spTgt spid="19"/>
                                        </p:tgtEl>
                                        <p:attrNameLst>
                                          <p:attrName>style.visibility</p:attrName>
                                        </p:attrNameLst>
                                      </p:cBhvr>
                                      <p:to>
                                        <p:strVal val="hidden"/>
                                      </p:to>
                                    </p:set>
                                  </p:childTnLst>
                                </p:cTn>
                              </p:par>
                              <p:par>
                                <p:cTn id="19" presetID="21" presetClass="exit" presetSubtype="1" fill="hold" grpId="0" nodeType="withEffect">
                                  <p:stCondLst>
                                    <p:cond delay="500"/>
                                  </p:stCondLst>
                                  <p:childTnLst>
                                    <p:animEffect transition="out" filter="wheel(1)">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7" grpId="0"/>
      <p:bldP spid="6" grpId="0" animBg="1"/>
      <p:bldP spid="14"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7E53EE-6052-414A-BC3D-C285C7D3BC30}"/>
              </a:ext>
            </a:extLst>
          </p:cNvPr>
          <p:cNvSpPr>
            <a:spLocks noGrp="1"/>
          </p:cNvSpPr>
          <p:nvPr>
            <p:ph type="title"/>
          </p:nvPr>
        </p:nvSpPr>
        <p:spPr>
          <a:xfrm>
            <a:off x="382210" y="2418184"/>
            <a:ext cx="10905066" cy="938698"/>
          </a:xfrm>
        </p:spPr>
        <p:txBody>
          <a:bodyPr>
            <a:normAutofit/>
          </a:bodyPr>
          <a:lstStyle/>
          <a:p>
            <a:pPr algn="ctr"/>
            <a:r>
              <a:rPr lang="da-DK" sz="6000" b="1" spc="200"/>
              <a:t>PODCASTFORMATER</a:t>
            </a:r>
          </a:p>
        </p:txBody>
      </p:sp>
      <p:sp>
        <p:nvSpPr>
          <p:cNvPr id="4" name="Rektangel 3">
            <a:extLst>
              <a:ext uri="{FF2B5EF4-FFF2-40B4-BE49-F238E27FC236}">
                <a16:creationId xmlns:a16="http://schemas.microsoft.com/office/drawing/2014/main" id="{2D7C5164-CB5E-0345-817E-A461028D6242}"/>
              </a:ext>
            </a:extLst>
          </p:cNvPr>
          <p:cNvSpPr/>
          <p:nvPr/>
        </p:nvSpPr>
        <p:spPr>
          <a:xfrm>
            <a:off x="2621585" y="1671273"/>
            <a:ext cx="144142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3000" b="1">
                <a:solidFill>
                  <a:srgbClr val="000000">
                    <a:lumMod val="50000"/>
                    <a:lumOff val="50000"/>
                  </a:srgbClr>
                </a:solidFill>
                <a:latin typeface="Trebuchet MS" panose="020B0603020202020204"/>
              </a:rPr>
              <a:t>DRAMA</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7" name="Rektangel 16">
            <a:extLst>
              <a:ext uri="{FF2B5EF4-FFF2-40B4-BE49-F238E27FC236}">
                <a16:creationId xmlns:a16="http://schemas.microsoft.com/office/drawing/2014/main" id="{1BD3A4C7-641D-4E4E-A2EC-3DFE65132F91}"/>
              </a:ext>
            </a:extLst>
          </p:cNvPr>
          <p:cNvSpPr/>
          <p:nvPr/>
        </p:nvSpPr>
        <p:spPr>
          <a:xfrm>
            <a:off x="7760426" y="1671273"/>
            <a:ext cx="2642518"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DOKUMENTAR</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6" name="Rektangel 5">
            <a:extLst>
              <a:ext uri="{FF2B5EF4-FFF2-40B4-BE49-F238E27FC236}">
                <a16:creationId xmlns:a16="http://schemas.microsoft.com/office/drawing/2014/main" id="{E08E557D-BD66-5F46-A9A3-6141E6927B24}"/>
              </a:ext>
            </a:extLst>
          </p:cNvPr>
          <p:cNvSpPr/>
          <p:nvPr/>
        </p:nvSpPr>
        <p:spPr>
          <a:xfrm>
            <a:off x="377940" y="2289679"/>
            <a:ext cx="11430012" cy="2491920"/>
          </a:xfrm>
          <a:prstGeom prst="rect">
            <a:avLst/>
          </a:prstGeom>
          <a:solidFill>
            <a:srgbClr val="D0D72D"/>
          </a:solidFill>
          <a:ln>
            <a:solidFill>
              <a:srgbClr val="DBDD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endParaRPr>
          </a:p>
        </p:txBody>
      </p:sp>
      <p:sp>
        <p:nvSpPr>
          <p:cNvPr id="14" name="Pladsholder til indhold 2">
            <a:extLst>
              <a:ext uri="{FF2B5EF4-FFF2-40B4-BE49-F238E27FC236}">
                <a16:creationId xmlns:a16="http://schemas.microsoft.com/office/drawing/2014/main" id="{F9B23188-B06F-2E48-8EC5-764591517FF3}"/>
              </a:ext>
            </a:extLst>
          </p:cNvPr>
          <p:cNvSpPr txBox="1">
            <a:spLocks/>
          </p:cNvSpPr>
          <p:nvPr/>
        </p:nvSpPr>
        <p:spPr>
          <a:xfrm>
            <a:off x="377940" y="0"/>
            <a:ext cx="11430012" cy="2125300"/>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D80D8B"/>
              </a:buClr>
              <a:buSzTx/>
              <a:buFont typeface="Wingdings 2" pitchFamily="18" charset="2"/>
              <a:buNone/>
              <a:tabLst/>
              <a:defRPr/>
            </a:pPr>
            <a:r>
              <a:rPr kumimoji="0" lang="da-DK" sz="5000" b="1" i="0" u="none" strike="noStrike" kern="1200" cap="none" spc="200" normalizeH="0" baseline="0" noProof="0">
                <a:ln>
                  <a:noFill/>
                </a:ln>
                <a:solidFill>
                  <a:srgbClr val="D80E8C"/>
                </a:solidFill>
                <a:effectLst/>
                <a:uLnTx/>
                <a:uFillTx/>
                <a:latin typeface="Trebuchet MS" panose="020B0603020202020204"/>
                <a:ea typeface="+mn-ea"/>
                <a:cs typeface="+mn-cs"/>
              </a:rPr>
              <a:t>STORYTELLING-PODCASTS</a:t>
            </a:r>
          </a:p>
        </p:txBody>
      </p:sp>
      <p:sp>
        <p:nvSpPr>
          <p:cNvPr id="11" name="Tekstfelt 10">
            <a:extLst>
              <a:ext uri="{FF2B5EF4-FFF2-40B4-BE49-F238E27FC236}">
                <a16:creationId xmlns:a16="http://schemas.microsoft.com/office/drawing/2014/main" id="{05DA4333-8A9D-9046-B39B-4DD7FE5AF126}"/>
              </a:ext>
            </a:extLst>
          </p:cNvPr>
          <p:cNvSpPr txBox="1"/>
          <p:nvPr/>
        </p:nvSpPr>
        <p:spPr>
          <a:xfrm>
            <a:off x="616029" y="2420326"/>
            <a:ext cx="5452533" cy="226215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Opdigtede historier.</a:t>
            </a:r>
          </a:p>
          <a:p>
            <a:pPr marL="0" marR="0" lvl="0" indent="0" algn="ctr" defTabSz="457200" rtl="0" eaLnBrk="1" fontAlgn="auto" latinLnBrk="0" hangingPunct="1">
              <a:lnSpc>
                <a:spcPct val="100000"/>
              </a:lnSpc>
              <a:spcBef>
                <a:spcPts val="0"/>
              </a:spcBef>
              <a:spcAft>
                <a:spcPts val="600"/>
              </a:spcAft>
              <a:buClrTx/>
              <a:buSzTx/>
              <a:buFontTx/>
              <a:buNone/>
              <a:tabLst/>
              <a:defRPr/>
            </a:pPr>
            <a:r>
              <a:rPr lang="da-DK">
                <a:solidFill>
                  <a:srgbClr val="000000">
                    <a:lumMod val="65000"/>
                    <a:lumOff val="35000"/>
                  </a:srgbClr>
                </a:solidFill>
                <a:latin typeface="Trebuchet MS" panose="020B0603020202020204"/>
              </a:rPr>
              <a:t>Skabes af replikker, reallyde, underlægningsmusik og redigering af lydbilledet.</a:t>
            </a:r>
          </a:p>
          <a:p>
            <a:pPr marL="0" marR="0" lvl="0" indent="0" algn="ctr" defTabSz="457200" rtl="0" eaLnBrk="1" fontAlgn="auto" latinLnBrk="0" hangingPunct="1">
              <a:lnSpc>
                <a:spcPct val="100000"/>
              </a:lnSpc>
              <a:spcBef>
                <a:spcPts val="0"/>
              </a:spcBef>
              <a:spcAft>
                <a:spcPts val="600"/>
              </a:spcAft>
              <a:buClrTx/>
              <a:buSzTx/>
              <a:buFontTx/>
              <a:buNone/>
              <a:tabLst/>
              <a:defRPr/>
            </a:pPr>
            <a:r>
              <a:rPr lang="da-DK">
                <a:solidFill>
                  <a:srgbClr val="000000">
                    <a:lumMod val="65000"/>
                    <a:lumOff val="35000"/>
                  </a:srgbClr>
                </a:solidFill>
                <a:latin typeface="Trebuchet MS" panose="020B0603020202020204"/>
              </a:rPr>
              <a:t>Kan inddrage autenticitetsmarkører som </a:t>
            </a:r>
            <a:r>
              <a:rPr lang="da-DK" err="1">
                <a:solidFill>
                  <a:srgbClr val="000000">
                    <a:lumMod val="65000"/>
                    <a:lumOff val="35000"/>
                  </a:srgbClr>
                </a:solidFill>
                <a:latin typeface="Trebuchet MS" panose="020B0603020202020204"/>
              </a:rPr>
              <a:t>speaks</a:t>
            </a:r>
            <a:r>
              <a:rPr lang="da-DK">
                <a:solidFill>
                  <a:srgbClr val="000000">
                    <a:lumMod val="65000"/>
                    <a:lumOff val="35000"/>
                  </a:srgbClr>
                </a:solidFill>
                <a:latin typeface="Trebuchet MS" panose="020B0603020202020204"/>
              </a:rPr>
              <a:t>, arkivmateriale og rekonstruktioner.</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Ofte genrefortællinger: Fx gys, krimi, komedie</a:t>
            </a:r>
            <a:r>
              <a:rPr kumimoji="0" lang="da-DK" sz="1800" b="0" i="0" u="none" strike="noStrike" kern="1200" cap="none" spc="0" normalizeH="0" noProof="0">
                <a:ln>
                  <a:noFill/>
                </a:ln>
                <a:solidFill>
                  <a:srgbClr val="000000">
                    <a:lumMod val="65000"/>
                    <a:lumOff val="35000"/>
                  </a:srgbClr>
                </a:solidFill>
                <a:effectLst/>
                <a:uLnTx/>
                <a:uFillTx/>
                <a:latin typeface="Trebuchet MS" panose="020B0603020202020204"/>
                <a:ea typeface="+mn-ea"/>
                <a:cs typeface="+mn-cs"/>
              </a:rPr>
              <a:t> </a:t>
            </a:r>
            <a:br>
              <a:rPr kumimoji="0" lang="da-DK" sz="1800" b="0" i="0" u="none" strike="noStrike" kern="1200" cap="none" spc="0" normalizeH="0" noProof="0">
                <a:ln>
                  <a:noFill/>
                </a:ln>
                <a:solidFill>
                  <a:srgbClr val="000000">
                    <a:lumMod val="65000"/>
                    <a:lumOff val="35000"/>
                  </a:srgbClr>
                </a:solidFill>
                <a:effectLst/>
                <a:uLnTx/>
                <a:uFillTx/>
                <a:latin typeface="Trebuchet MS" panose="020B0603020202020204"/>
                <a:ea typeface="+mn-ea"/>
                <a:cs typeface="+mn-cs"/>
              </a:rPr>
            </a:br>
            <a:r>
              <a:rPr kumimoji="0" lang="da-DK" sz="1800" b="0" i="0" u="none" strike="noStrike" kern="1200" cap="none" spc="0" normalizeH="0" noProof="0">
                <a:ln>
                  <a:noFill/>
                </a:ln>
                <a:solidFill>
                  <a:srgbClr val="000000">
                    <a:lumMod val="65000"/>
                    <a:lumOff val="35000"/>
                  </a:srgbClr>
                </a:solidFill>
                <a:effectLst/>
                <a:uLnTx/>
                <a:uFillTx/>
                <a:latin typeface="Trebuchet MS" panose="020B0603020202020204"/>
                <a:ea typeface="+mn-ea"/>
                <a:cs typeface="+mn-cs"/>
              </a:rPr>
              <a:t>og </a:t>
            </a: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kærlighedsdrama.</a:t>
            </a:r>
          </a:p>
        </p:txBody>
      </p:sp>
      <p:sp>
        <p:nvSpPr>
          <p:cNvPr id="13" name="Pladsholder til indhold 2">
            <a:extLst>
              <a:ext uri="{FF2B5EF4-FFF2-40B4-BE49-F238E27FC236}">
                <a16:creationId xmlns:a16="http://schemas.microsoft.com/office/drawing/2014/main" id="{BC8062EC-B9ED-4F4F-B851-42A4D06B06F5}"/>
              </a:ext>
            </a:extLst>
          </p:cNvPr>
          <p:cNvSpPr txBox="1">
            <a:spLocks/>
          </p:cNvSpPr>
          <p:nvPr/>
        </p:nvSpPr>
        <p:spPr>
          <a:xfrm>
            <a:off x="85190" y="5303930"/>
            <a:ext cx="12191999" cy="1131521"/>
          </a:xfrm>
          <a:prstGeom prst="rect">
            <a:avLst/>
          </a:prstGeom>
          <a:effectLst/>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lang="da-DK" sz="5000" b="1" spc="200">
                <a:solidFill>
                  <a:srgbClr val="FFFFFF"/>
                </a:solidFill>
                <a:latin typeface="Trebuchet MS" panose="020B0603020202020204"/>
              </a:rPr>
              <a:t>EQUINOX 1985</a:t>
            </a:r>
            <a:endParaRPr kumimoji="0" lang="da-DK" sz="5000" b="1" i="0" u="none" strike="noStrike" kern="1200" cap="none" spc="200" normalizeH="0" baseline="0" noProof="0">
              <a:ln>
                <a:noFill/>
              </a:ln>
              <a:solidFill>
                <a:srgbClr val="FFFFFF"/>
              </a:solidFill>
              <a:effectLst/>
              <a:uLnTx/>
              <a:uFillTx/>
              <a:latin typeface="Trebuchet MS" panose="020B0603020202020204"/>
              <a:ea typeface="+mn-ea"/>
              <a:cs typeface="+mn-cs"/>
            </a:endParaRPr>
          </a:p>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kumimoji="0" lang="da-DK" sz="2400" b="1" i="0" u="none" strike="noStrike" kern="1200" cap="none" spc="200" normalizeH="0" baseline="0" noProof="0">
                <a:ln>
                  <a:noFill/>
                </a:ln>
                <a:solidFill>
                  <a:srgbClr val="FFFFFF"/>
                </a:solidFill>
                <a:effectLst/>
                <a:uLnTx/>
                <a:uFillTx/>
                <a:latin typeface="Trebuchet MS" panose="020B0603020202020204"/>
                <a:ea typeface="+mn-ea"/>
                <a:cs typeface="+mn-cs"/>
              </a:rPr>
              <a:t>EP. 3 “HENRIK MALMSTRÖM”, 2017</a:t>
            </a:r>
          </a:p>
        </p:txBody>
      </p:sp>
      <p:pic>
        <p:nvPicPr>
          <p:cNvPr id="3" name="Billede 2">
            <a:extLst>
              <a:ext uri="{FF2B5EF4-FFF2-40B4-BE49-F238E27FC236}">
                <a16:creationId xmlns:a16="http://schemas.microsoft.com/office/drawing/2014/main" id="{B2FBDA9F-F4AF-F345-957F-8D94240129AE}"/>
              </a:ext>
            </a:extLst>
          </p:cNvPr>
          <p:cNvPicPr>
            <a:picLocks noChangeAspect="1"/>
          </p:cNvPicPr>
          <p:nvPr/>
        </p:nvPicPr>
        <p:blipFill rotWithShape="1">
          <a:blip r:embed="rId5"/>
          <a:srcRect t="12014" b="6392"/>
          <a:stretch/>
        </p:blipFill>
        <p:spPr>
          <a:xfrm>
            <a:off x="375351" y="-465315"/>
            <a:ext cx="11437200" cy="5250214"/>
          </a:xfrm>
          <a:prstGeom prst="rect">
            <a:avLst/>
          </a:prstGeom>
        </p:spPr>
      </p:pic>
      <p:pic>
        <p:nvPicPr>
          <p:cNvPr id="5" name="Equinox 1985 (ep. 3).mp3" descr="Equinox 1985 (ep. 3).mp3">
            <a:hlinkClick r:id="" action="ppaction://media"/>
            <a:extLst>
              <a:ext uri="{FF2B5EF4-FFF2-40B4-BE49-F238E27FC236}">
                <a16:creationId xmlns:a16="http://schemas.microsoft.com/office/drawing/2014/main" id="{132E8CFF-F6E0-5E45-80BF-F49780FD74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1143" y="5303930"/>
            <a:ext cx="812800" cy="812800"/>
          </a:xfrm>
          <a:prstGeom prst="rect">
            <a:avLst/>
          </a:prstGeom>
        </p:spPr>
      </p:pic>
    </p:spTree>
    <p:extLst>
      <p:ext uri="{BB962C8B-B14F-4D97-AF65-F5344CB8AC3E}">
        <p14:creationId xmlns:p14="http://schemas.microsoft.com/office/powerpoint/2010/main" val="7886326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0-#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fade">
                                      <p:cBhvr>
                                        <p:cTn id="31" dur="500"/>
                                        <p:tgtEl>
                                          <p:spTgt spid="11">
                                            <p:txEl>
                                              <p:pRg st="0" end="0"/>
                                            </p:txEl>
                                          </p:spTgt>
                                        </p:tgtEl>
                                      </p:cBhvr>
                                    </p:animEffect>
                                    <p:anim calcmode="lin" valueType="num">
                                      <p:cBhvr>
                                        <p:cTn id="3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
                            </p:stCondLst>
                            <p:childTnLst>
                              <p:par>
                                <p:cTn id="35" presetID="42" presetClass="entr" presetSubtype="0" fill="hold" nodeType="after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animEffect transition="in" filter="fade">
                                      <p:cBhvr>
                                        <p:cTn id="37" dur="500"/>
                                        <p:tgtEl>
                                          <p:spTgt spid="11">
                                            <p:txEl>
                                              <p:pRg st="1" end="1"/>
                                            </p:txEl>
                                          </p:spTgt>
                                        </p:tgtEl>
                                      </p:cBhvr>
                                    </p:animEffect>
                                    <p:anim calcmode="lin" valueType="num">
                                      <p:cBhvr>
                                        <p:cTn id="38"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39" dur="5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42" presetClass="entr" presetSubtype="0" fill="hold" nodeType="afterEffect">
                                  <p:stCondLst>
                                    <p:cond delay="0"/>
                                  </p:stCondLst>
                                  <p:childTnLst>
                                    <p:set>
                                      <p:cBhvr>
                                        <p:cTn id="42" dur="1" fill="hold">
                                          <p:stCondLst>
                                            <p:cond delay="0"/>
                                          </p:stCondLst>
                                        </p:cTn>
                                        <p:tgtEl>
                                          <p:spTgt spid="11">
                                            <p:txEl>
                                              <p:pRg st="2" end="2"/>
                                            </p:txEl>
                                          </p:spTgt>
                                        </p:tgtEl>
                                        <p:attrNameLst>
                                          <p:attrName>style.visibility</p:attrName>
                                        </p:attrNameLst>
                                      </p:cBhvr>
                                      <p:to>
                                        <p:strVal val="visible"/>
                                      </p:to>
                                    </p:set>
                                    <p:animEffect transition="in" filter="fade">
                                      <p:cBhvr>
                                        <p:cTn id="43" dur="500"/>
                                        <p:tgtEl>
                                          <p:spTgt spid="11">
                                            <p:txEl>
                                              <p:pRg st="2" end="2"/>
                                            </p:txEl>
                                          </p:spTgt>
                                        </p:tgtEl>
                                      </p:cBhvr>
                                    </p:animEffect>
                                    <p:anim calcmode="lin" valueType="num">
                                      <p:cBhvr>
                                        <p:cTn id="44"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45" dur="5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46" fill="hold">
                            <p:stCondLst>
                              <p:cond delay="1500"/>
                            </p:stCondLst>
                            <p:childTnLst>
                              <p:par>
                                <p:cTn id="47" presetID="42" presetClass="entr" presetSubtype="0" fill="hold" nodeType="afterEffect">
                                  <p:stCondLst>
                                    <p:cond delay="0"/>
                                  </p:stCondLst>
                                  <p:childTnLst>
                                    <p:set>
                                      <p:cBhvr>
                                        <p:cTn id="48" dur="1" fill="hold">
                                          <p:stCondLst>
                                            <p:cond delay="0"/>
                                          </p:stCondLst>
                                        </p:cTn>
                                        <p:tgtEl>
                                          <p:spTgt spid="11">
                                            <p:txEl>
                                              <p:pRg st="3" end="3"/>
                                            </p:txEl>
                                          </p:spTgt>
                                        </p:tgtEl>
                                        <p:attrNameLst>
                                          <p:attrName>style.visibility</p:attrName>
                                        </p:attrNameLst>
                                      </p:cBhvr>
                                      <p:to>
                                        <p:strVal val="visible"/>
                                      </p:to>
                                    </p:set>
                                    <p:animEffect transition="in" filter="fade">
                                      <p:cBhvr>
                                        <p:cTn id="49" dur="500"/>
                                        <p:tgtEl>
                                          <p:spTgt spid="11">
                                            <p:txEl>
                                              <p:pRg st="3" end="3"/>
                                            </p:txEl>
                                          </p:spTgt>
                                        </p:tgtEl>
                                      </p:cBhvr>
                                    </p:animEffect>
                                    <p:anim calcmode="lin" valueType="num">
                                      <p:cBhvr>
                                        <p:cTn id="50"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51" dur="5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xit" presetSubtype="8" fill="hold" grpId="1" nodeType="clickEffect">
                                  <p:stCondLst>
                                    <p:cond delay="0"/>
                                  </p:stCondLst>
                                  <p:childTnLst>
                                    <p:anim calcmode="lin" valueType="num">
                                      <p:cBhvr additive="base">
                                        <p:cTn id="55" dur="500"/>
                                        <p:tgtEl>
                                          <p:spTgt spid="2"/>
                                        </p:tgtEl>
                                        <p:attrNameLst>
                                          <p:attrName>ppt_x</p:attrName>
                                        </p:attrNameLst>
                                      </p:cBhvr>
                                      <p:tavLst>
                                        <p:tav tm="0">
                                          <p:val>
                                            <p:strVal val="ppt_x"/>
                                          </p:val>
                                        </p:tav>
                                        <p:tav tm="100000">
                                          <p:val>
                                            <p:strVal val="0-ppt_w/2"/>
                                          </p:val>
                                        </p:tav>
                                      </p:tavLst>
                                    </p:anim>
                                    <p:anim calcmode="lin" valueType="num">
                                      <p:cBhvr additive="base">
                                        <p:cTn id="56" dur="500"/>
                                        <p:tgtEl>
                                          <p:spTgt spid="2"/>
                                        </p:tgtEl>
                                        <p:attrNameLst>
                                          <p:attrName>ppt_y</p:attrName>
                                        </p:attrNameLst>
                                      </p:cBhvr>
                                      <p:tavLst>
                                        <p:tav tm="0">
                                          <p:val>
                                            <p:strVal val="ppt_y"/>
                                          </p:val>
                                        </p:tav>
                                        <p:tav tm="100000">
                                          <p:val>
                                            <p:strVal val="ppt_y"/>
                                          </p:val>
                                        </p:tav>
                                      </p:tavLst>
                                    </p:anim>
                                    <p:set>
                                      <p:cBhvr>
                                        <p:cTn id="57" dur="1" fill="hold">
                                          <p:stCondLst>
                                            <p:cond delay="499"/>
                                          </p:stCondLst>
                                        </p:cTn>
                                        <p:tgtEl>
                                          <p:spTgt spid="2"/>
                                        </p:tgtEl>
                                        <p:attrNameLst>
                                          <p:attrName>style.visibility</p:attrName>
                                        </p:attrNameLst>
                                      </p:cBhvr>
                                      <p:to>
                                        <p:strVal val="hidden"/>
                                      </p:to>
                                    </p:set>
                                  </p:childTnLst>
                                </p:cTn>
                              </p:par>
                              <p:par>
                                <p:cTn id="58" presetID="2" presetClass="entr" presetSubtype="2"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1+#ppt_w/2"/>
                                          </p:val>
                                        </p:tav>
                                        <p:tav tm="100000">
                                          <p:val>
                                            <p:strVal val="#ppt_x"/>
                                          </p:val>
                                        </p:tav>
                                      </p:tavLst>
                                    </p:anim>
                                    <p:anim calcmode="lin" valueType="num">
                                      <p:cBhvr additive="base">
                                        <p:cTn id="61" dur="500" fill="hold"/>
                                        <p:tgtEl>
                                          <p:spTgt spid="13"/>
                                        </p:tgtEl>
                                        <p:attrNameLst>
                                          <p:attrName>ppt_y</p:attrName>
                                        </p:attrNameLst>
                                      </p:cBhvr>
                                      <p:tavLst>
                                        <p:tav tm="0">
                                          <p:val>
                                            <p:strVal val="#ppt_y"/>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1000"/>
                                        <p:tgtEl>
                                          <p:spTgt spid="3"/>
                                        </p:tgtEl>
                                      </p:cBhvr>
                                    </p:animEffect>
                                    <p:anim calcmode="lin" valueType="num">
                                      <p:cBhvr>
                                        <p:cTn id="65" dur="1000" fill="hold"/>
                                        <p:tgtEl>
                                          <p:spTgt spid="3"/>
                                        </p:tgtEl>
                                        <p:attrNameLst>
                                          <p:attrName>ppt_x</p:attrName>
                                        </p:attrNameLst>
                                      </p:cBhvr>
                                      <p:tavLst>
                                        <p:tav tm="0">
                                          <p:val>
                                            <p:strVal val="#ppt_x"/>
                                          </p:val>
                                        </p:tav>
                                        <p:tav tm="100000">
                                          <p:val>
                                            <p:strVal val="#ppt_x"/>
                                          </p:val>
                                        </p:tav>
                                      </p:tavLst>
                                    </p:anim>
                                    <p:anim calcmode="lin" valueType="num">
                                      <p:cBhvr>
                                        <p:cTn id="6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11449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1" fill="hold" display="0">
                  <p:stCondLst>
                    <p:cond delay="indefinite"/>
                  </p:stCondLst>
                  <p:endCondLst>
                    <p:cond evt="onStopAudio" delay="0">
                      <p:tgtEl>
                        <p:sldTgt/>
                      </p:tgtEl>
                    </p:cond>
                  </p:endCondLst>
                </p:cTn>
                <p:tgtEl>
                  <p:spTgt spid="5"/>
                </p:tgtEl>
              </p:cMediaNode>
            </p:audio>
          </p:childTnLst>
        </p:cTn>
      </p:par>
    </p:tnLst>
    <p:bldLst>
      <p:bldP spid="2" grpId="0"/>
      <p:bldP spid="2" grpId="1"/>
      <p:bldP spid="4" grpId="0"/>
      <p:bldP spid="17" grpId="0"/>
      <p:bldP spid="6" grpId="0" animBg="1"/>
      <p:bldP spid="14"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D7C5164-CB5E-0345-817E-A461028D6242}"/>
              </a:ext>
            </a:extLst>
          </p:cNvPr>
          <p:cNvSpPr/>
          <p:nvPr/>
        </p:nvSpPr>
        <p:spPr>
          <a:xfrm>
            <a:off x="2621585" y="1671273"/>
            <a:ext cx="144142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DRAMA</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7" name="Rektangel 16">
            <a:extLst>
              <a:ext uri="{FF2B5EF4-FFF2-40B4-BE49-F238E27FC236}">
                <a16:creationId xmlns:a16="http://schemas.microsoft.com/office/drawing/2014/main" id="{1BD3A4C7-641D-4E4E-A2EC-3DFE65132F91}"/>
              </a:ext>
            </a:extLst>
          </p:cNvPr>
          <p:cNvSpPr/>
          <p:nvPr/>
        </p:nvSpPr>
        <p:spPr>
          <a:xfrm>
            <a:off x="7760426" y="1671273"/>
            <a:ext cx="2642518"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DOKUMENTAR</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6" name="Rektangel 5">
            <a:extLst>
              <a:ext uri="{FF2B5EF4-FFF2-40B4-BE49-F238E27FC236}">
                <a16:creationId xmlns:a16="http://schemas.microsoft.com/office/drawing/2014/main" id="{E08E557D-BD66-5F46-A9A3-6141E6927B24}"/>
              </a:ext>
            </a:extLst>
          </p:cNvPr>
          <p:cNvSpPr/>
          <p:nvPr/>
        </p:nvSpPr>
        <p:spPr>
          <a:xfrm>
            <a:off x="377940" y="2289679"/>
            <a:ext cx="11430012" cy="2491920"/>
          </a:xfrm>
          <a:prstGeom prst="rect">
            <a:avLst/>
          </a:prstGeom>
          <a:solidFill>
            <a:srgbClr val="D0D72D"/>
          </a:solidFill>
          <a:ln>
            <a:solidFill>
              <a:srgbClr val="DBDD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endParaRPr>
          </a:p>
        </p:txBody>
      </p:sp>
      <p:sp>
        <p:nvSpPr>
          <p:cNvPr id="14" name="Pladsholder til indhold 2">
            <a:extLst>
              <a:ext uri="{FF2B5EF4-FFF2-40B4-BE49-F238E27FC236}">
                <a16:creationId xmlns:a16="http://schemas.microsoft.com/office/drawing/2014/main" id="{F9B23188-B06F-2E48-8EC5-764591517FF3}"/>
              </a:ext>
            </a:extLst>
          </p:cNvPr>
          <p:cNvSpPr txBox="1">
            <a:spLocks/>
          </p:cNvSpPr>
          <p:nvPr/>
        </p:nvSpPr>
        <p:spPr>
          <a:xfrm>
            <a:off x="377940" y="0"/>
            <a:ext cx="11430012" cy="2125300"/>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D80D8B"/>
              </a:buClr>
              <a:buSzTx/>
              <a:buFont typeface="Wingdings 2" pitchFamily="18" charset="2"/>
              <a:buNone/>
              <a:tabLst/>
              <a:defRPr/>
            </a:pPr>
            <a:r>
              <a:rPr kumimoji="0" lang="da-DK" sz="5000" b="1" i="0" u="none" strike="noStrike" kern="1200" cap="none" spc="200" normalizeH="0" baseline="0" noProof="0">
                <a:ln>
                  <a:noFill/>
                </a:ln>
                <a:solidFill>
                  <a:srgbClr val="D80E8C"/>
                </a:solidFill>
                <a:effectLst/>
                <a:uLnTx/>
                <a:uFillTx/>
                <a:latin typeface="Trebuchet MS" panose="020B0603020202020204"/>
                <a:ea typeface="+mn-ea"/>
                <a:cs typeface="+mn-cs"/>
              </a:rPr>
              <a:t>STORYTELLING-PODCASTS</a:t>
            </a:r>
          </a:p>
        </p:txBody>
      </p:sp>
      <p:sp>
        <p:nvSpPr>
          <p:cNvPr id="11" name="Tekstfelt 10">
            <a:extLst>
              <a:ext uri="{FF2B5EF4-FFF2-40B4-BE49-F238E27FC236}">
                <a16:creationId xmlns:a16="http://schemas.microsoft.com/office/drawing/2014/main" id="{05DA4333-8A9D-9046-B39B-4DD7FE5AF126}"/>
              </a:ext>
            </a:extLst>
          </p:cNvPr>
          <p:cNvSpPr txBox="1"/>
          <p:nvPr/>
        </p:nvSpPr>
        <p:spPr>
          <a:xfrm>
            <a:off x="616029" y="2420326"/>
            <a:ext cx="5452533" cy="2262158"/>
          </a:xfrm>
          <a:prstGeom prst="rect">
            <a:avLst/>
          </a:prstGeom>
          <a:noFill/>
        </p:spPr>
        <p:txBody>
          <a:bodyPr wrap="square" rtlCol="0">
            <a:spAutoFit/>
          </a:bodyPr>
          <a:lstStyle/>
          <a:p>
            <a:pPr lvl="0" algn="ctr">
              <a:spcAft>
                <a:spcPts val="600"/>
              </a:spcAft>
              <a:defRPr/>
            </a:pPr>
            <a:r>
              <a:rPr lang="da-DK">
                <a:solidFill>
                  <a:srgbClr val="000000">
                    <a:lumMod val="65000"/>
                    <a:lumOff val="35000"/>
                  </a:srgbClr>
                </a:solidFill>
              </a:rPr>
              <a:t>Opdigtede historier.</a:t>
            </a:r>
          </a:p>
          <a:p>
            <a:pPr lvl="0" algn="ctr">
              <a:spcAft>
                <a:spcPts val="600"/>
              </a:spcAft>
              <a:defRPr/>
            </a:pPr>
            <a:r>
              <a:rPr lang="da-DK">
                <a:solidFill>
                  <a:srgbClr val="000000">
                    <a:lumMod val="65000"/>
                    <a:lumOff val="35000"/>
                  </a:srgbClr>
                </a:solidFill>
              </a:rPr>
              <a:t>Skabes af replikker, reallyde, underlægningsmusik og redigering af lydbilledet.</a:t>
            </a:r>
          </a:p>
          <a:p>
            <a:pPr lvl="0" algn="ctr">
              <a:spcAft>
                <a:spcPts val="600"/>
              </a:spcAft>
              <a:defRPr/>
            </a:pPr>
            <a:r>
              <a:rPr lang="da-DK">
                <a:solidFill>
                  <a:srgbClr val="000000">
                    <a:lumMod val="65000"/>
                    <a:lumOff val="35000"/>
                  </a:srgbClr>
                </a:solidFill>
              </a:rPr>
              <a:t>Kan inddrage autenticitetsmarkører som </a:t>
            </a:r>
            <a:r>
              <a:rPr lang="da-DK" err="1">
                <a:solidFill>
                  <a:srgbClr val="000000">
                    <a:lumMod val="65000"/>
                    <a:lumOff val="35000"/>
                  </a:srgbClr>
                </a:solidFill>
              </a:rPr>
              <a:t>speaks</a:t>
            </a:r>
            <a:r>
              <a:rPr lang="da-DK">
                <a:solidFill>
                  <a:srgbClr val="000000">
                    <a:lumMod val="65000"/>
                    <a:lumOff val="35000"/>
                  </a:srgbClr>
                </a:solidFill>
              </a:rPr>
              <a:t>, arkivmateriale og rekonstruktioner.</a:t>
            </a:r>
          </a:p>
          <a:p>
            <a:pPr lvl="0" algn="ctr">
              <a:spcAft>
                <a:spcPts val="600"/>
              </a:spcAft>
              <a:defRPr/>
            </a:pPr>
            <a:r>
              <a:rPr lang="da-DK">
                <a:solidFill>
                  <a:srgbClr val="000000">
                    <a:lumMod val="65000"/>
                    <a:lumOff val="35000"/>
                  </a:srgbClr>
                </a:solidFill>
              </a:rPr>
              <a:t>Ofte genrefortællinger: Fx gys, krimi, komedie </a:t>
            </a:r>
            <a:br>
              <a:rPr lang="da-DK">
                <a:solidFill>
                  <a:srgbClr val="000000">
                    <a:lumMod val="65000"/>
                    <a:lumOff val="35000"/>
                  </a:srgbClr>
                </a:solidFill>
              </a:rPr>
            </a:br>
            <a:r>
              <a:rPr lang="da-DK">
                <a:solidFill>
                  <a:srgbClr val="000000">
                    <a:lumMod val="65000"/>
                    <a:lumOff val="35000"/>
                  </a:srgbClr>
                </a:solidFill>
              </a:rPr>
              <a:t>og kærlighedsdrama.</a:t>
            </a:r>
          </a:p>
        </p:txBody>
      </p:sp>
      <p:sp>
        <p:nvSpPr>
          <p:cNvPr id="13" name="Tekstfelt 12">
            <a:extLst>
              <a:ext uri="{FF2B5EF4-FFF2-40B4-BE49-F238E27FC236}">
                <a16:creationId xmlns:a16="http://schemas.microsoft.com/office/drawing/2014/main" id="{0AC75D7F-0D36-1842-85E3-D87B31F90D79}"/>
              </a:ext>
            </a:extLst>
          </p:cNvPr>
          <p:cNvSpPr txBox="1"/>
          <p:nvPr/>
        </p:nvSpPr>
        <p:spPr>
          <a:xfrm>
            <a:off x="6355419" y="2420326"/>
            <a:ext cx="5452533" cy="226215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Virkelighedsbaserede historier.</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Skabes af autentisk lydmateriale: Fx interviews, reportage, reallyde og arkivmateriale.</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Desuden iscenesættelse: Fx </a:t>
            </a:r>
            <a:r>
              <a:rPr kumimoji="0" lang="da-DK" sz="1800" b="0" i="0" u="none" strike="noStrike" kern="1200" cap="none" spc="0" normalizeH="0" baseline="0" noProof="0" err="1">
                <a:ln>
                  <a:noFill/>
                </a:ln>
                <a:solidFill>
                  <a:srgbClr val="000000">
                    <a:lumMod val="65000"/>
                    <a:lumOff val="35000"/>
                  </a:srgbClr>
                </a:solidFill>
                <a:effectLst/>
                <a:uLnTx/>
                <a:uFillTx/>
                <a:latin typeface="Trebuchet MS" panose="020B0603020202020204"/>
                <a:ea typeface="+mn-ea"/>
                <a:cs typeface="+mn-cs"/>
              </a:rPr>
              <a:t>speaks</a:t>
            </a: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 underlægningsmusik, rekonstruktioner </a:t>
            </a:r>
            <a:b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b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og redigering af lydbilledet.</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Journalisten er tit hovedpersonen. </a:t>
            </a:r>
          </a:p>
        </p:txBody>
      </p:sp>
      <p:sp>
        <p:nvSpPr>
          <p:cNvPr id="18" name="Pladsholder til indhold 2">
            <a:extLst>
              <a:ext uri="{FF2B5EF4-FFF2-40B4-BE49-F238E27FC236}">
                <a16:creationId xmlns:a16="http://schemas.microsoft.com/office/drawing/2014/main" id="{DFB7CF48-629F-CA46-8F13-A7EC240925C4}"/>
              </a:ext>
            </a:extLst>
          </p:cNvPr>
          <p:cNvSpPr txBox="1">
            <a:spLocks/>
          </p:cNvSpPr>
          <p:nvPr/>
        </p:nvSpPr>
        <p:spPr>
          <a:xfrm>
            <a:off x="19618" y="5420665"/>
            <a:ext cx="12191999" cy="1131521"/>
          </a:xfrm>
          <a:prstGeom prst="rect">
            <a:avLst/>
          </a:prstGeom>
          <a:effectLst/>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lang="da-DK" sz="5000" b="1" spc="200">
                <a:solidFill>
                  <a:srgbClr val="FFFFFF"/>
                </a:solidFill>
                <a:latin typeface="Trebuchet MS" panose="020B0603020202020204"/>
              </a:rPr>
              <a:t>ET LANGSOMT MORD</a:t>
            </a:r>
            <a:endParaRPr kumimoji="0" lang="da-DK" sz="5000" b="1" i="0" u="none" strike="noStrike" kern="1200" cap="none" spc="200" normalizeH="0" baseline="0" noProof="0">
              <a:ln>
                <a:noFill/>
              </a:ln>
              <a:solidFill>
                <a:srgbClr val="FFFFFF"/>
              </a:solidFill>
              <a:effectLst/>
              <a:uLnTx/>
              <a:uFillTx/>
              <a:latin typeface="Trebuchet MS" panose="020B0603020202020204"/>
              <a:ea typeface="+mn-ea"/>
              <a:cs typeface="+mn-cs"/>
            </a:endParaRPr>
          </a:p>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kumimoji="0" lang="da-DK" sz="2400" b="1" i="0" u="none" strike="noStrike" kern="1200" cap="none" spc="200" normalizeH="0" baseline="0" noProof="0">
                <a:ln>
                  <a:noFill/>
                </a:ln>
                <a:solidFill>
                  <a:srgbClr val="FFFFFF"/>
                </a:solidFill>
                <a:effectLst/>
                <a:uLnTx/>
                <a:uFillTx/>
                <a:latin typeface="Trebuchet MS" panose="020B0603020202020204"/>
                <a:ea typeface="+mn-ea"/>
                <a:cs typeface="+mn-cs"/>
              </a:rPr>
              <a:t>EP. 1 “KAN MAN HØRE RØRENE</a:t>
            </a:r>
            <a:r>
              <a:rPr kumimoji="0" lang="da-DK" sz="2400" b="1" i="0" u="none" strike="noStrike" kern="1200" cap="none" spc="200" normalizeH="0" noProof="0">
                <a:ln>
                  <a:noFill/>
                </a:ln>
                <a:solidFill>
                  <a:srgbClr val="FFFFFF"/>
                </a:solidFill>
                <a:effectLst/>
                <a:uLnTx/>
                <a:uFillTx/>
                <a:latin typeface="Trebuchet MS" panose="020B0603020202020204"/>
                <a:ea typeface="+mn-ea"/>
                <a:cs typeface="+mn-cs"/>
              </a:rPr>
              <a:t> OP GENNEM BYGNINGEN?</a:t>
            </a:r>
            <a:r>
              <a:rPr kumimoji="0" lang="da-DK" sz="2400" b="1" i="0" u="none" strike="noStrike" kern="1200" cap="none" spc="200" normalizeH="0" baseline="0" noProof="0">
                <a:ln>
                  <a:noFill/>
                </a:ln>
                <a:solidFill>
                  <a:srgbClr val="FFFFFF"/>
                </a:solidFill>
                <a:effectLst/>
                <a:uLnTx/>
                <a:uFillTx/>
                <a:latin typeface="Trebuchet MS" panose="020B0603020202020204"/>
                <a:ea typeface="+mn-ea"/>
                <a:cs typeface="+mn-cs"/>
              </a:rPr>
              <a:t>”, 2018</a:t>
            </a:r>
          </a:p>
        </p:txBody>
      </p:sp>
      <p:pic>
        <p:nvPicPr>
          <p:cNvPr id="2" name="Billede 1">
            <a:extLst>
              <a:ext uri="{FF2B5EF4-FFF2-40B4-BE49-F238E27FC236}">
                <a16:creationId xmlns:a16="http://schemas.microsoft.com/office/drawing/2014/main" id="{34CD2096-AFE2-B04A-8684-450EE737B8B5}"/>
              </a:ext>
            </a:extLst>
          </p:cNvPr>
          <p:cNvPicPr>
            <a:picLocks noChangeAspect="1"/>
          </p:cNvPicPr>
          <p:nvPr/>
        </p:nvPicPr>
        <p:blipFill rotWithShape="1">
          <a:blip r:embed="rId5"/>
          <a:srcRect b="6264"/>
          <a:stretch/>
        </p:blipFill>
        <p:spPr>
          <a:xfrm>
            <a:off x="12210325" y="-4349632"/>
            <a:ext cx="11437200" cy="5628405"/>
          </a:xfrm>
          <a:prstGeom prst="rect">
            <a:avLst/>
          </a:prstGeom>
        </p:spPr>
      </p:pic>
      <p:pic>
        <p:nvPicPr>
          <p:cNvPr id="3" name="Et langsomt mord (ep. 1).mp3" descr="Et langsomt mord (ep. 1).mp3">
            <a:hlinkClick r:id="" action="ppaction://media"/>
            <a:extLst>
              <a:ext uri="{FF2B5EF4-FFF2-40B4-BE49-F238E27FC236}">
                <a16:creationId xmlns:a16="http://schemas.microsoft.com/office/drawing/2014/main" id="{3B0028B6-3583-614C-8195-8E004DC8CD4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6973" y="5222005"/>
            <a:ext cx="812800" cy="812800"/>
          </a:xfrm>
          <a:prstGeom prst="rect">
            <a:avLst/>
          </a:prstGeom>
        </p:spPr>
      </p:pic>
    </p:spTree>
    <p:extLst>
      <p:ext uri="{BB962C8B-B14F-4D97-AF65-F5344CB8AC3E}">
        <p14:creationId xmlns:p14="http://schemas.microsoft.com/office/powerpoint/2010/main" val="33187073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500"/>
                                        <p:tgtEl>
                                          <p:spTgt spid="13">
                                            <p:txEl>
                                              <p:pRg st="1" end="1"/>
                                            </p:txEl>
                                          </p:spTgt>
                                        </p:tgtEl>
                                      </p:cBhvr>
                                    </p:animEffect>
                                    <p:anim calcmode="lin" valueType="num">
                                      <p:cBhvr>
                                        <p:cTn id="14"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500"/>
                                        <p:tgtEl>
                                          <p:spTgt spid="13">
                                            <p:txEl>
                                              <p:pRg st="2" end="2"/>
                                            </p:txEl>
                                          </p:spTgt>
                                        </p:tgtEl>
                                      </p:cBhvr>
                                    </p:animEffect>
                                    <p:anim calcmode="lin" valueType="num">
                                      <p:cBhvr>
                                        <p:cTn id="20"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500"/>
                                        <p:tgtEl>
                                          <p:spTgt spid="13">
                                            <p:txEl>
                                              <p:pRg st="3" end="3"/>
                                            </p:txEl>
                                          </p:spTgt>
                                        </p:tgtEl>
                                      </p:cBhvr>
                                    </p:animEffect>
                                    <p:anim calcmode="lin" valueType="num">
                                      <p:cBhvr>
                                        <p:cTn id="26"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293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3" fill="hold" display="0">
                  <p:stCondLst>
                    <p:cond delay="indefinite"/>
                  </p:stCondLst>
                  <p:endCondLst>
                    <p:cond evt="onStopAudio" delay="0">
                      <p:tgtEl>
                        <p:sldTgt/>
                      </p:tgtEl>
                    </p:cond>
                  </p:endCondLst>
                </p:cTn>
                <p:tgtEl>
                  <p:spTgt spid="3"/>
                </p:tgtEl>
              </p:cMediaNode>
            </p:audio>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D7C5164-CB5E-0345-817E-A461028D6242}"/>
              </a:ext>
            </a:extLst>
          </p:cNvPr>
          <p:cNvSpPr/>
          <p:nvPr/>
        </p:nvSpPr>
        <p:spPr>
          <a:xfrm>
            <a:off x="2621585" y="1671273"/>
            <a:ext cx="1441420"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DRAMA</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7" name="Rektangel 16">
            <a:extLst>
              <a:ext uri="{FF2B5EF4-FFF2-40B4-BE49-F238E27FC236}">
                <a16:creationId xmlns:a16="http://schemas.microsoft.com/office/drawing/2014/main" id="{1BD3A4C7-641D-4E4E-A2EC-3DFE65132F91}"/>
              </a:ext>
            </a:extLst>
          </p:cNvPr>
          <p:cNvSpPr/>
          <p:nvPr/>
        </p:nvSpPr>
        <p:spPr>
          <a:xfrm>
            <a:off x="7760426" y="1671273"/>
            <a:ext cx="2642518" cy="553998"/>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DOKUMENTAR</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6" name="Rektangel 5">
            <a:extLst>
              <a:ext uri="{FF2B5EF4-FFF2-40B4-BE49-F238E27FC236}">
                <a16:creationId xmlns:a16="http://schemas.microsoft.com/office/drawing/2014/main" id="{E08E557D-BD66-5F46-A9A3-6141E6927B24}"/>
              </a:ext>
            </a:extLst>
          </p:cNvPr>
          <p:cNvSpPr/>
          <p:nvPr/>
        </p:nvSpPr>
        <p:spPr>
          <a:xfrm>
            <a:off x="377940" y="2289679"/>
            <a:ext cx="11430012" cy="2491920"/>
          </a:xfrm>
          <a:prstGeom prst="rect">
            <a:avLst/>
          </a:prstGeom>
          <a:solidFill>
            <a:srgbClr val="D0D72D"/>
          </a:solidFill>
          <a:ln>
            <a:solidFill>
              <a:srgbClr val="DBDD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endParaRPr>
          </a:p>
        </p:txBody>
      </p:sp>
      <p:sp>
        <p:nvSpPr>
          <p:cNvPr id="14" name="Pladsholder til indhold 2">
            <a:extLst>
              <a:ext uri="{FF2B5EF4-FFF2-40B4-BE49-F238E27FC236}">
                <a16:creationId xmlns:a16="http://schemas.microsoft.com/office/drawing/2014/main" id="{F9B23188-B06F-2E48-8EC5-764591517FF3}"/>
              </a:ext>
            </a:extLst>
          </p:cNvPr>
          <p:cNvSpPr txBox="1">
            <a:spLocks/>
          </p:cNvSpPr>
          <p:nvPr/>
        </p:nvSpPr>
        <p:spPr>
          <a:xfrm>
            <a:off x="377940" y="0"/>
            <a:ext cx="11430012" cy="2125300"/>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D80D8B"/>
              </a:buClr>
              <a:buSzTx/>
              <a:buFont typeface="Wingdings 2" pitchFamily="18" charset="2"/>
              <a:buNone/>
              <a:tabLst/>
              <a:defRPr/>
            </a:pPr>
            <a:r>
              <a:rPr kumimoji="0" lang="da-DK" sz="5000" b="1" i="0" u="none" strike="noStrike" kern="1200" cap="none" spc="200" normalizeH="0" baseline="0" noProof="0">
                <a:ln>
                  <a:noFill/>
                </a:ln>
                <a:solidFill>
                  <a:srgbClr val="D80E8C"/>
                </a:solidFill>
                <a:effectLst/>
                <a:uLnTx/>
                <a:uFillTx/>
                <a:latin typeface="Trebuchet MS" panose="020B0603020202020204"/>
                <a:ea typeface="+mn-ea"/>
                <a:cs typeface="+mn-cs"/>
              </a:rPr>
              <a:t>STORYTELLING-PODCASTS</a:t>
            </a:r>
          </a:p>
        </p:txBody>
      </p:sp>
      <p:sp>
        <p:nvSpPr>
          <p:cNvPr id="11" name="Tekstfelt 10">
            <a:extLst>
              <a:ext uri="{FF2B5EF4-FFF2-40B4-BE49-F238E27FC236}">
                <a16:creationId xmlns:a16="http://schemas.microsoft.com/office/drawing/2014/main" id="{05DA4333-8A9D-9046-B39B-4DD7FE5AF126}"/>
              </a:ext>
            </a:extLst>
          </p:cNvPr>
          <p:cNvSpPr txBox="1"/>
          <p:nvPr/>
        </p:nvSpPr>
        <p:spPr>
          <a:xfrm>
            <a:off x="616029" y="2420326"/>
            <a:ext cx="5452533" cy="2262158"/>
          </a:xfrm>
          <a:prstGeom prst="rect">
            <a:avLst/>
          </a:prstGeom>
          <a:noFill/>
        </p:spPr>
        <p:txBody>
          <a:bodyPr wrap="square" rtlCol="0">
            <a:spAutoFit/>
          </a:bodyPr>
          <a:lstStyle/>
          <a:p>
            <a:pPr lvl="0" algn="ctr">
              <a:spcAft>
                <a:spcPts val="600"/>
              </a:spcAft>
              <a:defRPr/>
            </a:pPr>
            <a:r>
              <a:rPr lang="da-DK">
                <a:solidFill>
                  <a:srgbClr val="000000">
                    <a:lumMod val="65000"/>
                    <a:lumOff val="35000"/>
                  </a:srgbClr>
                </a:solidFill>
              </a:rPr>
              <a:t>Opdigtede historier.</a:t>
            </a:r>
          </a:p>
          <a:p>
            <a:pPr lvl="0" algn="ctr">
              <a:spcAft>
                <a:spcPts val="600"/>
              </a:spcAft>
              <a:defRPr/>
            </a:pPr>
            <a:r>
              <a:rPr lang="da-DK">
                <a:solidFill>
                  <a:srgbClr val="000000">
                    <a:lumMod val="65000"/>
                    <a:lumOff val="35000"/>
                  </a:srgbClr>
                </a:solidFill>
              </a:rPr>
              <a:t>Skabes af replikker, reallyde, underlægningsmusik og redigering af lydbilledet.</a:t>
            </a:r>
          </a:p>
          <a:p>
            <a:pPr lvl="0" algn="ctr">
              <a:spcAft>
                <a:spcPts val="600"/>
              </a:spcAft>
              <a:defRPr/>
            </a:pPr>
            <a:r>
              <a:rPr lang="da-DK">
                <a:solidFill>
                  <a:srgbClr val="000000">
                    <a:lumMod val="65000"/>
                    <a:lumOff val="35000"/>
                  </a:srgbClr>
                </a:solidFill>
              </a:rPr>
              <a:t>Kan inddrage autenticitetsmarkører som </a:t>
            </a:r>
            <a:r>
              <a:rPr lang="da-DK" err="1">
                <a:solidFill>
                  <a:srgbClr val="000000">
                    <a:lumMod val="65000"/>
                    <a:lumOff val="35000"/>
                  </a:srgbClr>
                </a:solidFill>
              </a:rPr>
              <a:t>speaks</a:t>
            </a:r>
            <a:r>
              <a:rPr lang="da-DK">
                <a:solidFill>
                  <a:srgbClr val="000000">
                    <a:lumMod val="65000"/>
                    <a:lumOff val="35000"/>
                  </a:srgbClr>
                </a:solidFill>
              </a:rPr>
              <a:t>, arkivmateriale og rekonstruktioner.</a:t>
            </a:r>
          </a:p>
          <a:p>
            <a:pPr lvl="0" algn="ctr">
              <a:spcAft>
                <a:spcPts val="600"/>
              </a:spcAft>
              <a:defRPr/>
            </a:pPr>
            <a:r>
              <a:rPr lang="da-DK">
                <a:solidFill>
                  <a:srgbClr val="000000">
                    <a:lumMod val="65000"/>
                    <a:lumOff val="35000"/>
                  </a:srgbClr>
                </a:solidFill>
              </a:rPr>
              <a:t>Ofte genrefortællinger: Fx gys, krimi, komedie </a:t>
            </a:r>
            <a:br>
              <a:rPr lang="da-DK">
                <a:solidFill>
                  <a:srgbClr val="000000">
                    <a:lumMod val="65000"/>
                    <a:lumOff val="35000"/>
                  </a:srgbClr>
                </a:solidFill>
              </a:rPr>
            </a:br>
            <a:r>
              <a:rPr lang="da-DK">
                <a:solidFill>
                  <a:srgbClr val="000000">
                    <a:lumMod val="65000"/>
                    <a:lumOff val="35000"/>
                  </a:srgbClr>
                </a:solidFill>
              </a:rPr>
              <a:t>og kærlighedsdrama.</a:t>
            </a:r>
          </a:p>
        </p:txBody>
      </p:sp>
      <p:sp>
        <p:nvSpPr>
          <p:cNvPr id="13" name="Tekstfelt 12">
            <a:extLst>
              <a:ext uri="{FF2B5EF4-FFF2-40B4-BE49-F238E27FC236}">
                <a16:creationId xmlns:a16="http://schemas.microsoft.com/office/drawing/2014/main" id="{0AC75D7F-0D36-1842-85E3-D87B31F90D79}"/>
              </a:ext>
            </a:extLst>
          </p:cNvPr>
          <p:cNvSpPr txBox="1"/>
          <p:nvPr/>
        </p:nvSpPr>
        <p:spPr>
          <a:xfrm>
            <a:off x="6355419" y="2420326"/>
            <a:ext cx="5452533" cy="226215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Virkelighedsbaserede historier.</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Skabes af autentisk lydmateriale: Fx interviews, reportage, reallyde og arkivmateriale.</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Desuden iscenesættelse: Fx </a:t>
            </a:r>
            <a:r>
              <a:rPr kumimoji="0" lang="da-DK" sz="1800" b="0" i="0" u="none" strike="noStrike" kern="1200" cap="none" spc="0" normalizeH="0" baseline="0" noProof="0" err="1">
                <a:ln>
                  <a:noFill/>
                </a:ln>
                <a:solidFill>
                  <a:srgbClr val="000000">
                    <a:lumMod val="65000"/>
                    <a:lumOff val="35000"/>
                  </a:srgbClr>
                </a:solidFill>
                <a:effectLst/>
                <a:uLnTx/>
                <a:uFillTx/>
                <a:latin typeface="Trebuchet MS" panose="020B0603020202020204"/>
                <a:ea typeface="+mn-ea"/>
                <a:cs typeface="+mn-cs"/>
              </a:rPr>
              <a:t>speaks</a:t>
            </a: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 underlægningsmusik, rekonstruktioner </a:t>
            </a:r>
            <a:b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b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og redigering af lydbilledet.</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rPr>
              <a:t>Journalisten er tit hovedpersonen. </a:t>
            </a:r>
          </a:p>
        </p:txBody>
      </p:sp>
      <p:sp>
        <p:nvSpPr>
          <p:cNvPr id="18" name="Pladsholder til indhold 2">
            <a:extLst>
              <a:ext uri="{FF2B5EF4-FFF2-40B4-BE49-F238E27FC236}">
                <a16:creationId xmlns:a16="http://schemas.microsoft.com/office/drawing/2014/main" id="{DFB7CF48-629F-CA46-8F13-A7EC240925C4}"/>
              </a:ext>
            </a:extLst>
          </p:cNvPr>
          <p:cNvSpPr txBox="1">
            <a:spLocks/>
          </p:cNvSpPr>
          <p:nvPr/>
        </p:nvSpPr>
        <p:spPr>
          <a:xfrm>
            <a:off x="19618" y="5420665"/>
            <a:ext cx="12191999" cy="1131521"/>
          </a:xfrm>
          <a:prstGeom prst="rect">
            <a:avLst/>
          </a:prstGeom>
          <a:effectLst/>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lang="da-DK" sz="5000" b="1" spc="200">
                <a:solidFill>
                  <a:srgbClr val="FFFFFF"/>
                </a:solidFill>
                <a:latin typeface="Trebuchet MS" panose="020B0603020202020204"/>
              </a:rPr>
              <a:t>ET LANGSOMT MORD</a:t>
            </a:r>
            <a:endParaRPr kumimoji="0" lang="da-DK" sz="5000" b="1" i="0" u="none" strike="noStrike" kern="1200" cap="none" spc="200" normalizeH="0" baseline="0" noProof="0">
              <a:ln>
                <a:noFill/>
              </a:ln>
              <a:solidFill>
                <a:srgbClr val="FFFFFF"/>
              </a:solidFill>
              <a:effectLst/>
              <a:uLnTx/>
              <a:uFillTx/>
              <a:latin typeface="Trebuchet MS" panose="020B0603020202020204"/>
              <a:ea typeface="+mn-ea"/>
              <a:cs typeface="+mn-cs"/>
            </a:endParaRPr>
          </a:p>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kumimoji="0" lang="da-DK" sz="2400" b="1" i="0" u="none" strike="noStrike" kern="1200" cap="none" spc="200" normalizeH="0" baseline="0" noProof="0">
                <a:ln>
                  <a:noFill/>
                </a:ln>
                <a:solidFill>
                  <a:srgbClr val="FFFFFF"/>
                </a:solidFill>
                <a:effectLst/>
                <a:uLnTx/>
                <a:uFillTx/>
                <a:latin typeface="Trebuchet MS" panose="020B0603020202020204"/>
                <a:ea typeface="+mn-ea"/>
                <a:cs typeface="+mn-cs"/>
              </a:rPr>
              <a:t>EP. 1 “KAN MAN HØRE RØRENE</a:t>
            </a:r>
            <a:r>
              <a:rPr kumimoji="0" lang="da-DK" sz="2400" b="1" i="0" u="none" strike="noStrike" kern="1200" cap="none" spc="200" normalizeH="0" noProof="0">
                <a:ln>
                  <a:noFill/>
                </a:ln>
                <a:solidFill>
                  <a:srgbClr val="FFFFFF"/>
                </a:solidFill>
                <a:effectLst/>
                <a:uLnTx/>
                <a:uFillTx/>
                <a:latin typeface="Trebuchet MS" panose="020B0603020202020204"/>
                <a:ea typeface="+mn-ea"/>
                <a:cs typeface="+mn-cs"/>
              </a:rPr>
              <a:t> OP GENNEM BYGNINGEN?</a:t>
            </a:r>
            <a:r>
              <a:rPr kumimoji="0" lang="da-DK" sz="2400" b="1" i="0" u="none" strike="noStrike" kern="1200" cap="none" spc="200" normalizeH="0" baseline="0" noProof="0">
                <a:ln>
                  <a:noFill/>
                </a:ln>
                <a:solidFill>
                  <a:srgbClr val="FFFFFF"/>
                </a:solidFill>
                <a:effectLst/>
                <a:uLnTx/>
                <a:uFillTx/>
                <a:latin typeface="Trebuchet MS" panose="020B0603020202020204"/>
                <a:ea typeface="+mn-ea"/>
                <a:cs typeface="+mn-cs"/>
              </a:rPr>
              <a:t>”, 2018</a:t>
            </a:r>
          </a:p>
        </p:txBody>
      </p:sp>
      <p:pic>
        <p:nvPicPr>
          <p:cNvPr id="2" name="Billede 1">
            <a:extLst>
              <a:ext uri="{FF2B5EF4-FFF2-40B4-BE49-F238E27FC236}">
                <a16:creationId xmlns:a16="http://schemas.microsoft.com/office/drawing/2014/main" id="{34CD2096-AFE2-B04A-8684-450EE737B8B5}"/>
              </a:ext>
            </a:extLst>
          </p:cNvPr>
          <p:cNvPicPr>
            <a:picLocks noChangeAspect="1"/>
          </p:cNvPicPr>
          <p:nvPr/>
        </p:nvPicPr>
        <p:blipFill rotWithShape="1">
          <a:blip r:embed="rId5"/>
          <a:srcRect b="6264"/>
          <a:stretch/>
        </p:blipFill>
        <p:spPr>
          <a:xfrm>
            <a:off x="9645380" y="-128349"/>
            <a:ext cx="11437200" cy="5628405"/>
          </a:xfrm>
          <a:prstGeom prst="rect">
            <a:avLst/>
          </a:prstGeom>
        </p:spPr>
      </p:pic>
      <p:pic>
        <p:nvPicPr>
          <p:cNvPr id="3" name="Et langsomt mord (ep. 1).mp3" descr="Et langsomt mord (ep. 1).mp3">
            <a:hlinkClick r:id="" action="ppaction://media"/>
            <a:extLst>
              <a:ext uri="{FF2B5EF4-FFF2-40B4-BE49-F238E27FC236}">
                <a16:creationId xmlns:a16="http://schemas.microsoft.com/office/drawing/2014/main" id="{3B0028B6-3583-614C-8195-8E004DC8CD4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6973" y="5222005"/>
            <a:ext cx="812800" cy="812800"/>
          </a:xfrm>
          <a:prstGeom prst="rect">
            <a:avLst/>
          </a:prstGeom>
        </p:spPr>
      </p:pic>
    </p:spTree>
    <p:extLst>
      <p:ext uri="{BB962C8B-B14F-4D97-AF65-F5344CB8AC3E}">
        <p14:creationId xmlns:p14="http://schemas.microsoft.com/office/powerpoint/2010/main" val="28823293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500"/>
                                        <p:tgtEl>
                                          <p:spTgt spid="13">
                                            <p:txEl>
                                              <p:pRg st="1" end="1"/>
                                            </p:txEl>
                                          </p:spTgt>
                                        </p:tgtEl>
                                      </p:cBhvr>
                                    </p:animEffect>
                                    <p:anim calcmode="lin" valueType="num">
                                      <p:cBhvr>
                                        <p:cTn id="14"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500"/>
                                        <p:tgtEl>
                                          <p:spTgt spid="13">
                                            <p:txEl>
                                              <p:pRg st="2" end="2"/>
                                            </p:txEl>
                                          </p:spTgt>
                                        </p:tgtEl>
                                      </p:cBhvr>
                                    </p:animEffect>
                                    <p:anim calcmode="lin" valueType="num">
                                      <p:cBhvr>
                                        <p:cTn id="20"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500"/>
                                        <p:tgtEl>
                                          <p:spTgt spid="13">
                                            <p:txEl>
                                              <p:pRg st="3" end="3"/>
                                            </p:txEl>
                                          </p:spTgt>
                                        </p:tgtEl>
                                      </p:cBhvr>
                                    </p:animEffect>
                                    <p:anim calcmode="lin" valueType="num">
                                      <p:cBhvr>
                                        <p:cTn id="26"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293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3" fill="hold" display="0">
                  <p:stCondLst>
                    <p:cond delay="indefinite"/>
                  </p:stCondLst>
                  <p:endCondLst>
                    <p:cond evt="onStopAudio" delay="0">
                      <p:tgtEl>
                        <p:sldTgt/>
                      </p:tgtEl>
                    </p:cond>
                  </p:endCondLst>
                </p:cTn>
                <p:tgtEl>
                  <p:spTgt spid="3"/>
                </p:tgtEl>
              </p:cMediaNode>
            </p:audio>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D7C5164-CB5E-0345-817E-A461028D6242}"/>
              </a:ext>
            </a:extLst>
          </p:cNvPr>
          <p:cNvSpPr/>
          <p:nvPr/>
        </p:nvSpPr>
        <p:spPr>
          <a:xfrm>
            <a:off x="19618" y="1671273"/>
            <a:ext cx="12166273" cy="55399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MONOLOG </a:t>
            </a:r>
            <a:r>
              <a:rPr kumimoji="0" lang="da-DK" sz="3000" b="1" i="0" u="none" strike="noStrike" kern="1200" cap="none" spc="0" normalizeH="0" noProof="0">
                <a:ln>
                  <a:noFill/>
                </a:ln>
                <a:solidFill>
                  <a:srgbClr val="000000">
                    <a:lumMod val="50000"/>
                    <a:lumOff val="50000"/>
                  </a:srgbClr>
                </a:solidFill>
                <a:effectLst/>
                <a:uLnTx/>
                <a:uFillTx/>
                <a:latin typeface="Trebuchet MS" panose="020B0603020202020204"/>
                <a:ea typeface="+mn-ea"/>
                <a:cs typeface="+mn-cs"/>
              </a:rPr>
              <a:t> </a:t>
            </a:r>
            <a:r>
              <a:rPr kumimoji="0" lang="da-DK" sz="3000" b="1" i="0" u="none" strike="noStrike" kern="1200" cap="none" spc="0" normalizeH="0" baseline="0" noProof="0">
                <a:ln>
                  <a:noFill/>
                </a:ln>
                <a:solidFill>
                  <a:srgbClr val="000000">
                    <a:lumMod val="50000"/>
                    <a:lumOff val="50000"/>
                  </a:srgbClr>
                </a:solidFill>
                <a:effectLst/>
                <a:uLnTx/>
                <a:uFillTx/>
                <a:latin typeface="Trebuchet MS" panose="020B0603020202020204"/>
                <a:ea typeface="+mn-ea"/>
                <a:cs typeface="+mn-cs"/>
              </a:rPr>
              <a:t> INTERVIEW   SAMTALE   DRAMA   DOKUMENTAR</a:t>
            </a:r>
            <a:endParaRPr kumimoji="0" lang="da-DK" sz="30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6" name="Rektangel 5">
            <a:extLst>
              <a:ext uri="{FF2B5EF4-FFF2-40B4-BE49-F238E27FC236}">
                <a16:creationId xmlns:a16="http://schemas.microsoft.com/office/drawing/2014/main" id="{E08E557D-BD66-5F46-A9A3-6141E6927B24}"/>
              </a:ext>
            </a:extLst>
          </p:cNvPr>
          <p:cNvSpPr/>
          <p:nvPr/>
        </p:nvSpPr>
        <p:spPr>
          <a:xfrm>
            <a:off x="377940" y="2289679"/>
            <a:ext cx="11430012" cy="2491920"/>
          </a:xfrm>
          <a:prstGeom prst="rect">
            <a:avLst/>
          </a:prstGeom>
          <a:solidFill>
            <a:srgbClr val="D0D72D"/>
          </a:solidFill>
          <a:ln>
            <a:solidFill>
              <a:srgbClr val="DBDD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000000">
                  <a:lumMod val="65000"/>
                  <a:lumOff val="35000"/>
                </a:srgbClr>
              </a:solidFill>
              <a:effectLst/>
              <a:uLnTx/>
              <a:uFillTx/>
              <a:latin typeface="Trebuchet MS" panose="020B0603020202020204"/>
              <a:ea typeface="+mn-ea"/>
              <a:cs typeface="+mn-cs"/>
            </a:endParaRPr>
          </a:p>
        </p:txBody>
      </p:sp>
      <p:sp>
        <p:nvSpPr>
          <p:cNvPr id="14" name="Pladsholder til indhold 2">
            <a:extLst>
              <a:ext uri="{FF2B5EF4-FFF2-40B4-BE49-F238E27FC236}">
                <a16:creationId xmlns:a16="http://schemas.microsoft.com/office/drawing/2014/main" id="{F9B23188-B06F-2E48-8EC5-764591517FF3}"/>
              </a:ext>
            </a:extLst>
          </p:cNvPr>
          <p:cNvSpPr txBox="1">
            <a:spLocks/>
          </p:cNvSpPr>
          <p:nvPr/>
        </p:nvSpPr>
        <p:spPr>
          <a:xfrm>
            <a:off x="377940" y="0"/>
            <a:ext cx="11430012" cy="2125300"/>
          </a:xfrm>
          <a:prstGeom prst="rect">
            <a:avLst/>
          </a:prstGeom>
          <a:effectLst/>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D80D8B"/>
              </a:buClr>
              <a:buSzTx/>
              <a:buFont typeface="Wingdings 2" pitchFamily="18" charset="2"/>
              <a:buNone/>
              <a:tabLst/>
              <a:defRPr/>
            </a:pPr>
            <a:r>
              <a:rPr kumimoji="0" lang="da-DK" sz="5000" b="1" i="0" u="none" strike="noStrike" kern="1200" cap="none" spc="200" normalizeH="0" baseline="0" noProof="0">
                <a:ln>
                  <a:noFill/>
                </a:ln>
                <a:solidFill>
                  <a:srgbClr val="D80E8C"/>
                </a:solidFill>
                <a:effectLst/>
                <a:uLnTx/>
                <a:uFillTx/>
                <a:latin typeface="Trebuchet MS" panose="020B0603020202020204"/>
                <a:ea typeface="+mn-ea"/>
                <a:cs typeface="+mn-cs"/>
              </a:rPr>
              <a:t>SNAK &amp; STORYTELLING</a:t>
            </a:r>
          </a:p>
        </p:txBody>
      </p:sp>
      <p:sp>
        <p:nvSpPr>
          <p:cNvPr id="18" name="Pladsholder til indhold 2">
            <a:extLst>
              <a:ext uri="{FF2B5EF4-FFF2-40B4-BE49-F238E27FC236}">
                <a16:creationId xmlns:a16="http://schemas.microsoft.com/office/drawing/2014/main" id="{4CB483C0-6745-AB44-89E9-7A88759BAF3F}"/>
              </a:ext>
            </a:extLst>
          </p:cNvPr>
          <p:cNvSpPr txBox="1">
            <a:spLocks/>
          </p:cNvSpPr>
          <p:nvPr/>
        </p:nvSpPr>
        <p:spPr>
          <a:xfrm>
            <a:off x="19618" y="5300922"/>
            <a:ext cx="12191999" cy="1131521"/>
          </a:xfrm>
          <a:prstGeom prst="rect">
            <a:avLst/>
          </a:prstGeom>
          <a:effectLst/>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lang="da-DK" sz="5000" b="1" spc="200">
                <a:solidFill>
                  <a:srgbClr val="FFFFFF"/>
                </a:solidFill>
                <a:latin typeface="Trebuchet MS" panose="020B0603020202020204"/>
              </a:rPr>
              <a:t>ET LANGSOMT MORD</a:t>
            </a:r>
            <a:endParaRPr kumimoji="0" lang="da-DK" sz="5000" b="1" i="0" u="none" strike="noStrike" kern="1200" cap="none" spc="200" normalizeH="0" baseline="0" noProof="0">
              <a:ln>
                <a:noFill/>
              </a:ln>
              <a:solidFill>
                <a:srgbClr val="FFFFFF"/>
              </a:solidFill>
              <a:effectLst/>
              <a:uLnTx/>
              <a:uFillTx/>
              <a:latin typeface="Trebuchet MS" panose="020B0603020202020204"/>
              <a:ea typeface="+mn-ea"/>
              <a:cs typeface="+mn-cs"/>
            </a:endParaRPr>
          </a:p>
          <a:p>
            <a:pPr marL="0" marR="0" lvl="0" indent="0" algn="ctr" defTabSz="914400" rtl="0" eaLnBrk="1" fontAlgn="auto" latinLnBrk="0" hangingPunct="1">
              <a:lnSpc>
                <a:spcPct val="100000"/>
              </a:lnSpc>
              <a:spcBef>
                <a:spcPts val="0"/>
              </a:spcBef>
              <a:spcAft>
                <a:spcPts val="0"/>
              </a:spcAft>
              <a:buClr>
                <a:srgbClr val="D80D8B"/>
              </a:buClr>
              <a:buSzTx/>
              <a:buFont typeface="Wingdings 2" pitchFamily="18" charset="2"/>
              <a:buNone/>
              <a:tabLst/>
              <a:defRPr/>
            </a:pPr>
            <a:r>
              <a:rPr kumimoji="0" lang="da-DK" sz="2400" b="1" i="0" u="none" strike="noStrike" kern="1200" cap="none" spc="200" normalizeH="0" baseline="0" noProof="0">
                <a:ln>
                  <a:noFill/>
                </a:ln>
                <a:solidFill>
                  <a:srgbClr val="FFFFFF"/>
                </a:solidFill>
                <a:effectLst/>
                <a:uLnTx/>
                <a:uFillTx/>
                <a:latin typeface="Trebuchet MS" panose="020B0603020202020204"/>
                <a:ea typeface="+mn-ea"/>
                <a:cs typeface="+mn-cs"/>
              </a:rPr>
              <a:t>EP. 1 “KAN MAN HØRE RØRENE</a:t>
            </a:r>
            <a:r>
              <a:rPr kumimoji="0" lang="da-DK" sz="2400" b="1" i="0" u="none" strike="noStrike" kern="1200" cap="none" spc="200" normalizeH="0" noProof="0">
                <a:ln>
                  <a:noFill/>
                </a:ln>
                <a:solidFill>
                  <a:srgbClr val="FFFFFF"/>
                </a:solidFill>
                <a:effectLst/>
                <a:uLnTx/>
                <a:uFillTx/>
                <a:latin typeface="Trebuchet MS" panose="020B0603020202020204"/>
                <a:ea typeface="+mn-ea"/>
                <a:cs typeface="+mn-cs"/>
              </a:rPr>
              <a:t> OP GENNEM BYGNINGEN?</a:t>
            </a:r>
            <a:r>
              <a:rPr kumimoji="0" lang="da-DK" sz="2400" b="1" i="0" u="none" strike="noStrike" kern="1200" cap="none" spc="200" normalizeH="0" baseline="0" noProof="0">
                <a:ln>
                  <a:noFill/>
                </a:ln>
                <a:solidFill>
                  <a:srgbClr val="FFFFFF"/>
                </a:solidFill>
                <a:effectLst/>
                <a:uLnTx/>
                <a:uFillTx/>
                <a:latin typeface="Trebuchet MS" panose="020B0603020202020204"/>
                <a:ea typeface="+mn-ea"/>
                <a:cs typeface="+mn-cs"/>
              </a:rPr>
              <a:t>”, 2018</a:t>
            </a:r>
          </a:p>
        </p:txBody>
      </p:sp>
      <p:sp>
        <p:nvSpPr>
          <p:cNvPr id="20" name="Titel 1">
            <a:extLst>
              <a:ext uri="{FF2B5EF4-FFF2-40B4-BE49-F238E27FC236}">
                <a16:creationId xmlns:a16="http://schemas.microsoft.com/office/drawing/2014/main" id="{3CD91A1A-3DEF-D84E-9FFE-52CA807AC49B}"/>
              </a:ext>
            </a:extLst>
          </p:cNvPr>
          <p:cNvSpPr>
            <a:spLocks noGrp="1"/>
          </p:cNvSpPr>
          <p:nvPr>
            <p:ph type="title"/>
          </p:nvPr>
        </p:nvSpPr>
        <p:spPr>
          <a:xfrm>
            <a:off x="2102153" y="5052527"/>
            <a:ext cx="10905066" cy="938698"/>
          </a:xfrm>
        </p:spPr>
        <p:txBody>
          <a:bodyPr>
            <a:normAutofit/>
          </a:bodyPr>
          <a:lstStyle/>
          <a:p>
            <a:pPr algn="ctr"/>
            <a:r>
              <a:rPr lang="da-DK" sz="6000" b="1" spc="200"/>
              <a:t>MIX AF FORMATER</a:t>
            </a:r>
          </a:p>
        </p:txBody>
      </p:sp>
      <p:sp>
        <p:nvSpPr>
          <p:cNvPr id="21" name="Tekstfelt 20">
            <a:extLst>
              <a:ext uri="{FF2B5EF4-FFF2-40B4-BE49-F238E27FC236}">
                <a16:creationId xmlns:a16="http://schemas.microsoft.com/office/drawing/2014/main" id="{DE952FC4-AEB1-1F4B-BC05-E342C9052C06}"/>
              </a:ext>
            </a:extLst>
          </p:cNvPr>
          <p:cNvSpPr txBox="1"/>
          <p:nvPr/>
        </p:nvSpPr>
        <p:spPr>
          <a:xfrm>
            <a:off x="1120977" y="2466115"/>
            <a:ext cx="9989279" cy="2139047"/>
          </a:xfrm>
          <a:prstGeom prst="rect">
            <a:avLst/>
          </a:prstGeom>
          <a:noFill/>
        </p:spPr>
        <p:txBody>
          <a:bodyPr wrap="square" rtlCol="0">
            <a:spAutoFit/>
          </a:bodyPr>
          <a:lstStyle/>
          <a:p>
            <a:pPr lvl="0" algn="ctr">
              <a:spcAft>
                <a:spcPts val="600"/>
              </a:spcAft>
              <a:defRPr/>
            </a:pPr>
            <a:r>
              <a:rPr lang="da-DK">
                <a:solidFill>
                  <a:srgbClr val="000000">
                    <a:lumMod val="65000"/>
                    <a:lumOff val="35000"/>
                  </a:srgbClr>
                </a:solidFill>
              </a:rPr>
              <a:t>Et komplekst lydbillede, der blander formaterne.</a:t>
            </a:r>
          </a:p>
          <a:p>
            <a:pPr lvl="0" algn="ctr">
              <a:spcAft>
                <a:spcPts val="600"/>
              </a:spcAft>
              <a:defRPr/>
            </a:pPr>
            <a:r>
              <a:rPr lang="da-DK">
                <a:solidFill>
                  <a:srgbClr val="000000">
                    <a:lumMod val="65000"/>
                    <a:lumOff val="35000"/>
                  </a:srgbClr>
                </a:solidFill>
              </a:rPr>
              <a:t>Fortællinger kan fint indgå i </a:t>
            </a:r>
            <a:r>
              <a:rPr lang="da-DK" b="1" err="1">
                <a:solidFill>
                  <a:srgbClr val="000000">
                    <a:lumMod val="65000"/>
                    <a:lumOff val="35000"/>
                  </a:srgbClr>
                </a:solidFill>
              </a:rPr>
              <a:t>snakkepodcasts</a:t>
            </a:r>
            <a:r>
              <a:rPr lang="da-DK">
                <a:solidFill>
                  <a:srgbClr val="000000">
                    <a:lumMod val="65000"/>
                    <a:lumOff val="35000"/>
                  </a:srgbClr>
                </a:solidFill>
              </a:rPr>
              <a:t>.</a:t>
            </a:r>
          </a:p>
          <a:p>
            <a:pPr lvl="0" algn="ctr">
              <a:spcAft>
                <a:spcPts val="600"/>
              </a:spcAft>
              <a:defRPr/>
            </a:pPr>
            <a:r>
              <a:rPr lang="da-DK" b="1">
                <a:solidFill>
                  <a:srgbClr val="000000">
                    <a:lumMod val="65000"/>
                    <a:lumOff val="35000"/>
                  </a:srgbClr>
                </a:solidFill>
              </a:rPr>
              <a:t>Podcastdramaet</a:t>
            </a:r>
            <a:r>
              <a:rPr lang="da-DK">
                <a:solidFill>
                  <a:srgbClr val="000000">
                    <a:lumMod val="65000"/>
                    <a:lumOff val="35000"/>
                  </a:srgbClr>
                </a:solidFill>
              </a:rPr>
              <a:t> bruger autenticitetsmarkører til at give en virkelighedsnær </a:t>
            </a:r>
            <a:r>
              <a:rPr lang="da-DK" err="1">
                <a:solidFill>
                  <a:srgbClr val="000000">
                    <a:lumMod val="65000"/>
                    <a:lumOff val="35000"/>
                  </a:srgbClr>
                </a:solidFill>
              </a:rPr>
              <a:t>lytteoplevelse</a:t>
            </a:r>
            <a:r>
              <a:rPr lang="da-DK">
                <a:solidFill>
                  <a:srgbClr val="000000">
                    <a:lumMod val="65000"/>
                    <a:lumOff val="35000"/>
                  </a:srgbClr>
                </a:solidFill>
              </a:rPr>
              <a:t>.</a:t>
            </a:r>
          </a:p>
          <a:p>
            <a:pPr lvl="0" algn="ctr">
              <a:spcAft>
                <a:spcPts val="600"/>
              </a:spcAft>
              <a:defRPr/>
            </a:pPr>
            <a:r>
              <a:rPr lang="da-DK" b="1">
                <a:solidFill>
                  <a:srgbClr val="000000">
                    <a:lumMod val="65000"/>
                    <a:lumOff val="35000"/>
                  </a:srgbClr>
                </a:solidFill>
              </a:rPr>
              <a:t>Podcastdokumentaren</a:t>
            </a:r>
            <a:r>
              <a:rPr lang="da-DK">
                <a:solidFill>
                  <a:srgbClr val="000000">
                    <a:lumMod val="65000"/>
                    <a:lumOff val="35000"/>
                  </a:srgbClr>
                </a:solidFill>
              </a:rPr>
              <a:t> bruger iscenesættelse til at skabe en spændende </a:t>
            </a:r>
            <a:r>
              <a:rPr lang="da-DK" err="1">
                <a:solidFill>
                  <a:srgbClr val="000000">
                    <a:lumMod val="65000"/>
                    <a:lumOff val="35000"/>
                  </a:srgbClr>
                </a:solidFill>
              </a:rPr>
              <a:t>lytteoplevelse</a:t>
            </a:r>
            <a:r>
              <a:rPr lang="da-DK">
                <a:solidFill>
                  <a:srgbClr val="000000">
                    <a:lumMod val="65000"/>
                    <a:lumOff val="35000"/>
                  </a:srgbClr>
                </a:solidFill>
              </a:rPr>
              <a:t>.</a:t>
            </a:r>
          </a:p>
          <a:p>
            <a:pPr lvl="0" algn="ctr">
              <a:spcAft>
                <a:spcPts val="600"/>
              </a:spcAft>
              <a:defRPr/>
            </a:pPr>
            <a:r>
              <a:rPr lang="da-DK">
                <a:solidFill>
                  <a:srgbClr val="000000">
                    <a:lumMod val="65000"/>
                    <a:lumOff val="35000"/>
                  </a:srgbClr>
                </a:solidFill>
              </a:rPr>
              <a:t>Blandingen af flere formater giver ofte en </a:t>
            </a:r>
            <a:r>
              <a:rPr lang="da-DK" b="1">
                <a:solidFill>
                  <a:srgbClr val="000000">
                    <a:lumMod val="65000"/>
                    <a:lumOff val="35000"/>
                  </a:srgbClr>
                </a:solidFill>
              </a:rPr>
              <a:t>metavinkel</a:t>
            </a:r>
            <a:r>
              <a:rPr lang="da-DK">
                <a:solidFill>
                  <a:srgbClr val="000000">
                    <a:lumMod val="65000"/>
                    <a:lumOff val="35000"/>
                  </a:srgbClr>
                </a:solidFill>
              </a:rPr>
              <a:t>.</a:t>
            </a:r>
          </a:p>
          <a:p>
            <a:pPr lvl="0" algn="ctr">
              <a:spcAft>
                <a:spcPts val="600"/>
              </a:spcAft>
              <a:defRPr/>
            </a:pPr>
            <a:r>
              <a:rPr lang="da-DK">
                <a:solidFill>
                  <a:srgbClr val="000000">
                    <a:lumMod val="65000"/>
                    <a:lumOff val="35000"/>
                  </a:srgbClr>
                </a:solidFill>
              </a:rPr>
              <a:t>Lydbilledets kompleksitet kræver, at vi lytter opmærksomt, og </a:t>
            </a:r>
            <a:r>
              <a:rPr lang="da-DK" b="1">
                <a:solidFill>
                  <a:srgbClr val="000000">
                    <a:lumMod val="65000"/>
                    <a:lumOff val="35000"/>
                  </a:srgbClr>
                </a:solidFill>
              </a:rPr>
              <a:t>forholder os til det, vi hører</a:t>
            </a:r>
            <a:r>
              <a:rPr lang="da-DK">
                <a:solidFill>
                  <a:srgbClr val="000000">
                    <a:lumMod val="65000"/>
                    <a:lumOff val="35000"/>
                  </a:srgbClr>
                </a:solidFill>
              </a:rPr>
              <a:t>.</a:t>
            </a:r>
          </a:p>
        </p:txBody>
      </p:sp>
      <p:pic>
        <p:nvPicPr>
          <p:cNvPr id="22" name="Billede 21">
            <a:extLst>
              <a:ext uri="{FF2B5EF4-FFF2-40B4-BE49-F238E27FC236}">
                <a16:creationId xmlns:a16="http://schemas.microsoft.com/office/drawing/2014/main" id="{E02FE5FC-CE07-6749-B6F5-6419006E663D}"/>
              </a:ext>
            </a:extLst>
          </p:cNvPr>
          <p:cNvPicPr>
            <a:picLocks noChangeAspect="1"/>
          </p:cNvPicPr>
          <p:nvPr/>
        </p:nvPicPr>
        <p:blipFill rotWithShape="1">
          <a:blip r:embed="rId3"/>
          <a:srcRect b="6264"/>
          <a:stretch/>
        </p:blipFill>
        <p:spPr>
          <a:xfrm>
            <a:off x="9373286" y="-3230777"/>
            <a:ext cx="11437200" cy="5628405"/>
          </a:xfrm>
          <a:prstGeom prst="rect">
            <a:avLst/>
          </a:prstGeom>
        </p:spPr>
      </p:pic>
    </p:spTree>
    <p:extLst>
      <p:ext uri="{BB962C8B-B14F-4D97-AF65-F5344CB8AC3E}">
        <p14:creationId xmlns:p14="http://schemas.microsoft.com/office/powerpoint/2010/main" val="37977858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withEffect">
                                  <p:stCondLst>
                                    <p:cond delay="0"/>
                                  </p:stCondLst>
                                  <p:childTnLst>
                                    <p:anim calcmode="lin" valueType="num">
                                      <p:cBhvr additive="base">
                                        <p:cTn id="6" dur="500"/>
                                        <p:tgtEl>
                                          <p:spTgt spid="22"/>
                                        </p:tgtEl>
                                        <p:attrNameLst>
                                          <p:attrName>ppt_x</p:attrName>
                                        </p:attrNameLst>
                                      </p:cBhvr>
                                      <p:tavLst>
                                        <p:tav tm="0">
                                          <p:val>
                                            <p:strVal val="ppt_x"/>
                                          </p:val>
                                        </p:tav>
                                        <p:tav tm="100000">
                                          <p:val>
                                            <p:strVal val="1+ppt_w/2"/>
                                          </p:val>
                                        </p:tav>
                                      </p:tavLst>
                                    </p:anim>
                                    <p:anim calcmode="lin" valueType="num">
                                      <p:cBhvr additive="base">
                                        <p:cTn id="7" dur="500"/>
                                        <p:tgtEl>
                                          <p:spTgt spid="22"/>
                                        </p:tgtEl>
                                        <p:attrNameLst>
                                          <p:attrName>ppt_y</p:attrName>
                                        </p:attrNameLst>
                                      </p:cBhvr>
                                      <p:tavLst>
                                        <p:tav tm="0">
                                          <p:val>
                                            <p:strVal val="ppt_y"/>
                                          </p:val>
                                        </p:tav>
                                        <p:tav tm="100000">
                                          <p:val>
                                            <p:strVal val="ppt_y"/>
                                          </p:val>
                                        </p:tav>
                                      </p:tavLst>
                                    </p:anim>
                                    <p:set>
                                      <p:cBhvr>
                                        <p:cTn id="8" dur="1" fill="hold">
                                          <p:stCondLst>
                                            <p:cond delay="499"/>
                                          </p:stCondLst>
                                        </p:cTn>
                                        <p:tgtEl>
                                          <p:spTgt spid="22"/>
                                        </p:tgtEl>
                                        <p:attrNameLst>
                                          <p:attrName>style.visibility</p:attrName>
                                        </p:attrNameLst>
                                      </p:cBhvr>
                                      <p:to>
                                        <p:strVal val="hidden"/>
                                      </p:to>
                                    </p:set>
                                  </p:childTnLst>
                                </p:cTn>
                              </p:par>
                              <p:par>
                                <p:cTn id="9" presetID="2" presetClass="exit" presetSubtype="8" fill="hold" grpId="0" nodeType="withEffect">
                                  <p:stCondLst>
                                    <p:cond delay="0"/>
                                  </p:stCondLst>
                                  <p:childTnLst>
                                    <p:anim calcmode="lin" valueType="num">
                                      <p:cBhvr additive="base">
                                        <p:cTn id="10" dur="500"/>
                                        <p:tgtEl>
                                          <p:spTgt spid="18"/>
                                        </p:tgtEl>
                                        <p:attrNameLst>
                                          <p:attrName>ppt_x</p:attrName>
                                        </p:attrNameLst>
                                      </p:cBhvr>
                                      <p:tavLst>
                                        <p:tav tm="0">
                                          <p:val>
                                            <p:strVal val="ppt_x"/>
                                          </p:val>
                                        </p:tav>
                                        <p:tav tm="100000">
                                          <p:val>
                                            <p:strVal val="0-ppt_w/2"/>
                                          </p:val>
                                        </p:tav>
                                      </p:tavLst>
                                    </p:anim>
                                    <p:anim calcmode="lin" valueType="num">
                                      <p:cBhvr additive="base">
                                        <p:cTn id="11" dur="500"/>
                                        <p:tgtEl>
                                          <p:spTgt spid="18"/>
                                        </p:tgtEl>
                                        <p:attrNameLst>
                                          <p:attrName>ppt_y</p:attrName>
                                        </p:attrNameLst>
                                      </p:cBhvr>
                                      <p:tavLst>
                                        <p:tav tm="0">
                                          <p:val>
                                            <p:strVal val="ppt_y"/>
                                          </p:val>
                                        </p:tav>
                                        <p:tav tm="100000">
                                          <p:val>
                                            <p:strVal val="ppt_y"/>
                                          </p:val>
                                        </p:tav>
                                      </p:tavLst>
                                    </p:anim>
                                    <p:set>
                                      <p:cBhvr>
                                        <p:cTn id="12" dur="1" fill="hold">
                                          <p:stCondLst>
                                            <p:cond delay="499"/>
                                          </p:stCondLst>
                                        </p:cTn>
                                        <p:tgtEl>
                                          <p:spTgt spid="18"/>
                                        </p:tgtEl>
                                        <p:attrNameLst>
                                          <p:attrName>style.visibility</p:attrName>
                                        </p:attrNameLst>
                                      </p:cBhvr>
                                      <p:to>
                                        <p:strVal val="hidden"/>
                                      </p:to>
                                    </p:set>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1+#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1">
                                            <p:txEl>
                                              <p:pRg st="0" end="0"/>
                                            </p:txEl>
                                          </p:spTgt>
                                        </p:tgtEl>
                                        <p:attrNameLst>
                                          <p:attrName>style.visibility</p:attrName>
                                        </p:attrNameLst>
                                      </p:cBhvr>
                                      <p:to>
                                        <p:strVal val="visible"/>
                                      </p:to>
                                    </p:set>
                                    <p:animEffect transition="in" filter="fade">
                                      <p:cBhvr>
                                        <p:cTn id="20" dur="500"/>
                                        <p:tgtEl>
                                          <p:spTgt spid="21">
                                            <p:txEl>
                                              <p:pRg st="0" end="0"/>
                                            </p:txEl>
                                          </p:spTgt>
                                        </p:tgtEl>
                                      </p:cBhvr>
                                    </p:animEffect>
                                    <p:anim calcmode="lin" valueType="num">
                                      <p:cBhvr>
                                        <p:cTn id="21"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21">
                                            <p:txEl>
                                              <p:pRg st="1" end="1"/>
                                            </p:txEl>
                                          </p:spTgt>
                                        </p:tgtEl>
                                        <p:attrNameLst>
                                          <p:attrName>style.visibility</p:attrName>
                                        </p:attrNameLst>
                                      </p:cBhvr>
                                      <p:to>
                                        <p:strVal val="visible"/>
                                      </p:to>
                                    </p:set>
                                    <p:animEffect transition="in" filter="fade">
                                      <p:cBhvr>
                                        <p:cTn id="26" dur="500"/>
                                        <p:tgtEl>
                                          <p:spTgt spid="21">
                                            <p:txEl>
                                              <p:pRg st="1" end="1"/>
                                            </p:txEl>
                                          </p:spTgt>
                                        </p:tgtEl>
                                      </p:cBhvr>
                                    </p:animEffect>
                                    <p:anim calcmode="lin" valueType="num">
                                      <p:cBhvr>
                                        <p:cTn id="27"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28" dur="500" fill="hold"/>
                                        <p:tgtEl>
                                          <p:spTgt spid="21">
                                            <p:txEl>
                                              <p:pRg st="1" end="1"/>
                                            </p:txEl>
                                          </p:spTgt>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21">
                                            <p:txEl>
                                              <p:pRg st="2" end="2"/>
                                            </p:txEl>
                                          </p:spTgt>
                                        </p:tgtEl>
                                        <p:attrNameLst>
                                          <p:attrName>style.visibility</p:attrName>
                                        </p:attrNameLst>
                                      </p:cBhvr>
                                      <p:to>
                                        <p:strVal val="visible"/>
                                      </p:to>
                                    </p:set>
                                    <p:animEffect transition="in" filter="fade">
                                      <p:cBhvr>
                                        <p:cTn id="32" dur="500"/>
                                        <p:tgtEl>
                                          <p:spTgt spid="21">
                                            <p:txEl>
                                              <p:pRg st="2" end="2"/>
                                            </p:txEl>
                                          </p:spTgt>
                                        </p:tgtEl>
                                      </p:cBhvr>
                                    </p:animEffect>
                                    <p:anim calcmode="lin" valueType="num">
                                      <p:cBhvr>
                                        <p:cTn id="33"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p:cTn id="34" dur="500" fill="hold"/>
                                        <p:tgtEl>
                                          <p:spTgt spid="21">
                                            <p:txEl>
                                              <p:pRg st="2" end="2"/>
                                            </p:txEl>
                                          </p:spTgt>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42" presetClass="entr" presetSubtype="0" fill="hold" nodeType="afterEffect">
                                  <p:stCondLst>
                                    <p:cond delay="0"/>
                                  </p:stCondLst>
                                  <p:childTnLst>
                                    <p:set>
                                      <p:cBhvr>
                                        <p:cTn id="37" dur="1" fill="hold">
                                          <p:stCondLst>
                                            <p:cond delay="0"/>
                                          </p:stCondLst>
                                        </p:cTn>
                                        <p:tgtEl>
                                          <p:spTgt spid="21">
                                            <p:txEl>
                                              <p:pRg st="3" end="3"/>
                                            </p:txEl>
                                          </p:spTgt>
                                        </p:tgtEl>
                                        <p:attrNameLst>
                                          <p:attrName>style.visibility</p:attrName>
                                        </p:attrNameLst>
                                      </p:cBhvr>
                                      <p:to>
                                        <p:strVal val="visible"/>
                                      </p:to>
                                    </p:set>
                                    <p:animEffect transition="in" filter="fade">
                                      <p:cBhvr>
                                        <p:cTn id="38" dur="500"/>
                                        <p:tgtEl>
                                          <p:spTgt spid="21">
                                            <p:txEl>
                                              <p:pRg st="3" end="3"/>
                                            </p:txEl>
                                          </p:spTgt>
                                        </p:tgtEl>
                                      </p:cBhvr>
                                    </p:animEffect>
                                    <p:anim calcmode="lin" valueType="num">
                                      <p:cBhvr>
                                        <p:cTn id="39"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p:cTn id="40" dur="500" fill="hold"/>
                                        <p:tgtEl>
                                          <p:spTgt spid="21">
                                            <p:txEl>
                                              <p:pRg st="3" end="3"/>
                                            </p:txEl>
                                          </p:spTgt>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2" presetClass="entr" presetSubtype="0" fill="hold" nodeType="afterEffect">
                                  <p:stCondLst>
                                    <p:cond delay="0"/>
                                  </p:stCondLst>
                                  <p:childTnLst>
                                    <p:set>
                                      <p:cBhvr>
                                        <p:cTn id="43" dur="1" fill="hold">
                                          <p:stCondLst>
                                            <p:cond delay="0"/>
                                          </p:stCondLst>
                                        </p:cTn>
                                        <p:tgtEl>
                                          <p:spTgt spid="21">
                                            <p:txEl>
                                              <p:pRg st="4" end="4"/>
                                            </p:txEl>
                                          </p:spTgt>
                                        </p:tgtEl>
                                        <p:attrNameLst>
                                          <p:attrName>style.visibility</p:attrName>
                                        </p:attrNameLst>
                                      </p:cBhvr>
                                      <p:to>
                                        <p:strVal val="visible"/>
                                      </p:to>
                                    </p:set>
                                    <p:animEffect transition="in" filter="fade">
                                      <p:cBhvr>
                                        <p:cTn id="44" dur="500"/>
                                        <p:tgtEl>
                                          <p:spTgt spid="21">
                                            <p:txEl>
                                              <p:pRg st="4" end="4"/>
                                            </p:txEl>
                                          </p:spTgt>
                                        </p:tgtEl>
                                      </p:cBhvr>
                                    </p:animEffect>
                                    <p:anim calcmode="lin" valueType="num">
                                      <p:cBhvr>
                                        <p:cTn id="45"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p:cTn id="46" dur="500" fill="hold"/>
                                        <p:tgtEl>
                                          <p:spTgt spid="21">
                                            <p:txEl>
                                              <p:pRg st="4" end="4"/>
                                            </p:txEl>
                                          </p:spTgt>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2" presetClass="entr" presetSubtype="0" fill="hold" nodeType="afterEffect">
                                  <p:stCondLst>
                                    <p:cond delay="0"/>
                                  </p:stCondLst>
                                  <p:childTnLst>
                                    <p:set>
                                      <p:cBhvr>
                                        <p:cTn id="49" dur="1" fill="hold">
                                          <p:stCondLst>
                                            <p:cond delay="0"/>
                                          </p:stCondLst>
                                        </p:cTn>
                                        <p:tgtEl>
                                          <p:spTgt spid="21">
                                            <p:txEl>
                                              <p:pRg st="5" end="5"/>
                                            </p:txEl>
                                          </p:spTgt>
                                        </p:tgtEl>
                                        <p:attrNameLst>
                                          <p:attrName>style.visibility</p:attrName>
                                        </p:attrNameLst>
                                      </p:cBhvr>
                                      <p:to>
                                        <p:strVal val="visible"/>
                                      </p:to>
                                    </p:set>
                                    <p:animEffect transition="in" filter="fade">
                                      <p:cBhvr>
                                        <p:cTn id="50" dur="500"/>
                                        <p:tgtEl>
                                          <p:spTgt spid="21">
                                            <p:txEl>
                                              <p:pRg st="5" end="5"/>
                                            </p:txEl>
                                          </p:spTgt>
                                        </p:tgtEl>
                                      </p:cBhvr>
                                    </p:animEffect>
                                    <p:anim calcmode="lin" valueType="num">
                                      <p:cBhvr>
                                        <p:cTn id="51"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p:cTn id="52" dur="500" fill="hold"/>
                                        <p:tgtEl>
                                          <p:spTgt spid="2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59D5E1-622F-F44F-8595-EC4C703B594C}"/>
              </a:ext>
            </a:extLst>
          </p:cNvPr>
          <p:cNvSpPr>
            <a:spLocks noGrp="1"/>
          </p:cNvSpPr>
          <p:nvPr>
            <p:ph type="title"/>
          </p:nvPr>
        </p:nvSpPr>
        <p:spPr>
          <a:xfrm>
            <a:off x="494260" y="1683144"/>
            <a:ext cx="2774922" cy="3491712"/>
          </a:xfrm>
        </p:spPr>
        <p:txBody>
          <a:bodyPr>
            <a:normAutofit/>
          </a:bodyPr>
          <a:lstStyle/>
          <a:p>
            <a:r>
              <a:rPr lang="da-DK" sz="1800"/>
              <a:t>Opgave 1</a:t>
            </a:r>
            <a:br>
              <a:rPr lang="da-DK" sz="1800"/>
            </a:br>
            <a:br>
              <a:rPr lang="da-DK" sz="1800"/>
            </a:br>
            <a:r>
              <a:rPr lang="da-DK" b="1"/>
              <a:t>Snak, </a:t>
            </a:r>
            <a:r>
              <a:rPr lang="da-DK" b="1" err="1"/>
              <a:t>storytelling</a:t>
            </a:r>
            <a:r>
              <a:rPr lang="da-DK" b="1"/>
              <a:t> og </a:t>
            </a:r>
            <a:r>
              <a:rPr lang="da-DK" b="1" err="1"/>
              <a:t>mash</a:t>
            </a:r>
            <a:r>
              <a:rPr lang="da-DK" b="1"/>
              <a:t>-up</a:t>
            </a:r>
          </a:p>
        </p:txBody>
      </p:sp>
      <p:sp>
        <p:nvSpPr>
          <p:cNvPr id="3" name="Pladsholder til indhold 2">
            <a:extLst>
              <a:ext uri="{FF2B5EF4-FFF2-40B4-BE49-F238E27FC236}">
                <a16:creationId xmlns:a16="http://schemas.microsoft.com/office/drawing/2014/main" id="{78E64AF8-8306-9342-BD75-021FE2F4663D}"/>
              </a:ext>
            </a:extLst>
          </p:cNvPr>
          <p:cNvSpPr>
            <a:spLocks noGrp="1"/>
          </p:cNvSpPr>
          <p:nvPr>
            <p:ph idx="1"/>
          </p:nvPr>
        </p:nvSpPr>
        <p:spPr>
          <a:xfrm>
            <a:off x="4361606" y="762001"/>
            <a:ext cx="6828911" cy="5039126"/>
          </a:xfrm>
        </p:spPr>
        <p:txBody>
          <a:bodyPr>
            <a:normAutofit lnSpcReduction="10000"/>
          </a:bodyPr>
          <a:lstStyle/>
          <a:p>
            <a:pPr>
              <a:lnSpc>
                <a:spcPct val="120000"/>
              </a:lnSpc>
            </a:pPr>
            <a:r>
              <a:rPr lang="da-DK"/>
              <a:t>Lyt til de første tre scener i starten af </a:t>
            </a:r>
            <a:br>
              <a:rPr lang="da-DK"/>
            </a:br>
            <a:r>
              <a:rPr lang="da-DK" b="1"/>
              <a:t>Farlige toner </a:t>
            </a:r>
            <a:r>
              <a:rPr lang="da-DK"/>
              <a:t>(sæson 1 ep. 1, 2020).</a:t>
            </a:r>
            <a:endParaRPr lang="da-DK" b="1"/>
          </a:p>
          <a:p>
            <a:pPr>
              <a:lnSpc>
                <a:spcPct val="120000"/>
              </a:lnSpc>
            </a:pPr>
            <a:r>
              <a:rPr lang="da-DK" b="1"/>
              <a:t>Hvilke formater </a:t>
            </a:r>
            <a:r>
              <a:rPr lang="da-DK"/>
              <a:t>blandes i hver enkelt scene – og med hvilken effekt? Er der et format, der dominerer?</a:t>
            </a:r>
          </a:p>
          <a:p>
            <a:pPr>
              <a:lnSpc>
                <a:spcPct val="120000"/>
              </a:lnSpc>
            </a:pPr>
            <a:r>
              <a:rPr lang="da-DK" b="1"/>
              <a:t>Hvilke virkemidler </a:t>
            </a:r>
            <a:r>
              <a:rPr lang="da-DK"/>
              <a:t>er med til at skabe eller understrege det enkelte format?</a:t>
            </a:r>
          </a:p>
          <a:p>
            <a:pPr>
              <a:lnSpc>
                <a:spcPct val="120000"/>
              </a:lnSpc>
            </a:pPr>
            <a:r>
              <a:rPr lang="da-DK"/>
              <a:t>Hvorfor mikse de forskellige formater? Hvad gør det for vores </a:t>
            </a:r>
            <a:r>
              <a:rPr lang="da-DK" err="1"/>
              <a:t>lytteoplevelse</a:t>
            </a:r>
            <a:r>
              <a:rPr lang="da-DK"/>
              <a:t>?</a:t>
            </a:r>
          </a:p>
        </p:txBody>
      </p:sp>
      <p:pic>
        <p:nvPicPr>
          <p:cNvPr id="4" name="Farlig toner (ep. 1 sæson 1).mp3" descr="Farlig toner (ep. 1 sæson 1).mp3">
            <a:hlinkClick r:id="" action="ppaction://media"/>
            <a:extLst>
              <a:ext uri="{FF2B5EF4-FFF2-40B4-BE49-F238E27FC236}">
                <a16:creationId xmlns:a16="http://schemas.microsoft.com/office/drawing/2014/main" id="{853A690C-3B3D-8440-98CC-536B0E34D8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91444" y="4579937"/>
            <a:ext cx="812800" cy="812800"/>
          </a:xfrm>
          <a:prstGeom prst="rect">
            <a:avLst/>
          </a:prstGeom>
        </p:spPr>
      </p:pic>
      <p:pic>
        <p:nvPicPr>
          <p:cNvPr id="5" name="Billede 4">
            <a:extLst>
              <a:ext uri="{FF2B5EF4-FFF2-40B4-BE49-F238E27FC236}">
                <a16:creationId xmlns:a16="http://schemas.microsoft.com/office/drawing/2014/main" id="{01896EC7-91D6-7540-9FB0-FC10CC1F6C2E}"/>
              </a:ext>
            </a:extLst>
          </p:cNvPr>
          <p:cNvPicPr>
            <a:picLocks noChangeAspect="1"/>
          </p:cNvPicPr>
          <p:nvPr/>
        </p:nvPicPr>
        <p:blipFill>
          <a:blip r:embed="rId6"/>
          <a:stretch>
            <a:fillRect/>
          </a:stretch>
        </p:blipFill>
        <p:spPr>
          <a:xfrm>
            <a:off x="0" y="-5366"/>
            <a:ext cx="12192000" cy="6868732"/>
          </a:xfrm>
          <a:prstGeom prst="rect">
            <a:avLst/>
          </a:prstGeom>
        </p:spPr>
      </p:pic>
    </p:spTree>
    <p:extLst>
      <p:ext uri="{BB962C8B-B14F-4D97-AF65-F5344CB8AC3E}">
        <p14:creationId xmlns:p14="http://schemas.microsoft.com/office/powerpoint/2010/main" val="2398383508"/>
      </p:ext>
    </p:extLst>
  </p:cSld>
  <p:clrMapOvr>
    <a:masterClrMapping/>
  </p:clrMapOvr>
  <mc:AlternateContent xmlns:mc="http://schemas.openxmlformats.org/markup-compatibility/2006" xmlns:p14="http://schemas.microsoft.com/office/powerpoint/2010/main">
    <mc:Choice Requires="p14">
      <p:transition spd="slow" p14:dur="2000">
        <p14:reveal thruBlk="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 presetClass="mediacall" presetSubtype="0" fill="hold" nodeType="withEffect">
                                  <p:stCondLst>
                                    <p:cond delay="0"/>
                                  </p:stCondLst>
                                  <p:childTnLst>
                                    <p:cmd type="call" cmd="playFrom(0.0)">
                                      <p:cBhvr>
                                        <p:cTn id="11" dur="303229" fill="hold"/>
                                        <p:tgtEl>
                                          <p:spTgt spid="4"/>
                                        </p:tgtEl>
                                      </p:cBhvr>
                                    </p:cmd>
                                  </p:childTnLst>
                                </p:cTn>
                              </p:par>
                            </p:childTnLst>
                          </p:cTn>
                        </p:par>
                        <p:par>
                          <p:cTn id="12" fill="hold">
                            <p:stCondLst>
                              <p:cond delay="303229"/>
                            </p:stCondLst>
                            <p:childTnLst>
                              <p:par>
                                <p:cTn id="13" presetID="10" presetClass="exit" presetSubtype="0" fill="hold" nodeType="afterEffect">
                                  <p:stCondLst>
                                    <p:cond delay="0"/>
                                  </p:stCondLst>
                                  <p:childTnLst>
                                    <p:animEffect transition="out" filter="fade">
                                      <p:cBhvr>
                                        <p:cTn id="14" dur="1000"/>
                                        <p:tgtEl>
                                          <p:spTgt spid="5"/>
                                        </p:tgtEl>
                                      </p:cBhvr>
                                    </p:animEffect>
                                    <p:set>
                                      <p:cBhvr>
                                        <p:cTn id="15"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FBDA6A-2C1E-8F49-8179-9EB2E5BAD143}"/>
              </a:ext>
            </a:extLst>
          </p:cNvPr>
          <p:cNvSpPr>
            <a:spLocks noGrp="1"/>
          </p:cNvSpPr>
          <p:nvPr>
            <p:ph type="title"/>
          </p:nvPr>
        </p:nvSpPr>
        <p:spPr>
          <a:xfrm>
            <a:off x="4084398" y="1298448"/>
            <a:ext cx="7315200" cy="3255264"/>
          </a:xfrm>
        </p:spPr>
        <p:txBody>
          <a:bodyPr vert="horz" lIns="91440" tIns="45720" rIns="91440" bIns="45720" rtlCol="0" anchor="b">
            <a:normAutofit/>
          </a:bodyPr>
          <a:lstStyle/>
          <a:p>
            <a:r>
              <a:rPr lang="en-US" sz="6000" b="1" spc="200">
                <a:solidFill>
                  <a:srgbClr val="BDCA30"/>
                </a:solidFill>
              </a:rPr>
              <a:t>PODCASTENS VIRKEMIDLER</a:t>
            </a:r>
          </a:p>
        </p:txBody>
      </p:sp>
      <p:sp>
        <p:nvSpPr>
          <p:cNvPr id="6" name="Tekstfelt 5">
            <a:extLst>
              <a:ext uri="{FF2B5EF4-FFF2-40B4-BE49-F238E27FC236}">
                <a16:creationId xmlns:a16="http://schemas.microsoft.com/office/drawing/2014/main" id="{CB7C5367-B113-A544-8825-C0B936ACE586}"/>
              </a:ext>
            </a:extLst>
          </p:cNvPr>
          <p:cNvSpPr txBox="1"/>
          <p:nvPr/>
        </p:nvSpPr>
        <p:spPr>
          <a:xfrm>
            <a:off x="4084398" y="5140190"/>
            <a:ext cx="1370888" cy="369332"/>
          </a:xfrm>
          <a:prstGeom prst="rect">
            <a:avLst/>
          </a:prstGeom>
          <a:noFill/>
        </p:spPr>
        <p:txBody>
          <a:bodyPr wrap="none" rtlCol="0">
            <a:spAutoFit/>
          </a:bodyPr>
          <a:lstStyle/>
          <a:p>
            <a:r>
              <a:rPr lang="da-DK" b="1" spc="200">
                <a:solidFill>
                  <a:srgbClr val="D80E8C"/>
                </a:solidFill>
              </a:rPr>
              <a:t>STEMMER</a:t>
            </a:r>
          </a:p>
        </p:txBody>
      </p:sp>
      <p:sp>
        <p:nvSpPr>
          <p:cNvPr id="32" name="Tekstfelt 31">
            <a:extLst>
              <a:ext uri="{FF2B5EF4-FFF2-40B4-BE49-F238E27FC236}">
                <a16:creationId xmlns:a16="http://schemas.microsoft.com/office/drawing/2014/main" id="{1B31FFAD-47B9-EC44-B332-0772E0A0058A}"/>
              </a:ext>
            </a:extLst>
          </p:cNvPr>
          <p:cNvSpPr txBox="1"/>
          <p:nvPr/>
        </p:nvSpPr>
        <p:spPr>
          <a:xfrm>
            <a:off x="5672915" y="5140190"/>
            <a:ext cx="966931" cy="369332"/>
          </a:xfrm>
          <a:prstGeom prst="rect">
            <a:avLst/>
          </a:prstGeom>
          <a:noFill/>
        </p:spPr>
        <p:txBody>
          <a:bodyPr wrap="none" rtlCol="0">
            <a:spAutoFit/>
          </a:bodyPr>
          <a:lstStyle/>
          <a:p>
            <a:r>
              <a:rPr lang="da-DK" b="1" spc="200">
                <a:solidFill>
                  <a:srgbClr val="D80E8C"/>
                </a:solidFill>
              </a:rPr>
              <a:t>MUSIK</a:t>
            </a:r>
          </a:p>
        </p:txBody>
      </p:sp>
      <p:sp>
        <p:nvSpPr>
          <p:cNvPr id="33" name="Tekstfelt 32">
            <a:extLst>
              <a:ext uri="{FF2B5EF4-FFF2-40B4-BE49-F238E27FC236}">
                <a16:creationId xmlns:a16="http://schemas.microsoft.com/office/drawing/2014/main" id="{FE631E68-B448-A840-A7B7-45FD56609797}"/>
              </a:ext>
            </a:extLst>
          </p:cNvPr>
          <p:cNvSpPr txBox="1"/>
          <p:nvPr/>
        </p:nvSpPr>
        <p:spPr>
          <a:xfrm>
            <a:off x="6857475" y="5140190"/>
            <a:ext cx="1764137" cy="369332"/>
          </a:xfrm>
          <a:prstGeom prst="rect">
            <a:avLst/>
          </a:prstGeom>
          <a:noFill/>
        </p:spPr>
        <p:txBody>
          <a:bodyPr wrap="none" rtlCol="0">
            <a:spAutoFit/>
          </a:bodyPr>
          <a:lstStyle/>
          <a:p>
            <a:r>
              <a:rPr lang="da-DK" b="1" spc="200">
                <a:solidFill>
                  <a:srgbClr val="D80E8C"/>
                </a:solidFill>
              </a:rPr>
              <a:t>ANDRE LYDE</a:t>
            </a:r>
          </a:p>
        </p:txBody>
      </p:sp>
      <p:sp>
        <p:nvSpPr>
          <p:cNvPr id="35" name="Tekstfelt 34">
            <a:extLst>
              <a:ext uri="{FF2B5EF4-FFF2-40B4-BE49-F238E27FC236}">
                <a16:creationId xmlns:a16="http://schemas.microsoft.com/office/drawing/2014/main" id="{041677DA-C05C-0F45-B75A-D6B1A3FED67E}"/>
              </a:ext>
            </a:extLst>
          </p:cNvPr>
          <p:cNvSpPr txBox="1"/>
          <p:nvPr/>
        </p:nvSpPr>
        <p:spPr>
          <a:xfrm>
            <a:off x="8839241" y="5140190"/>
            <a:ext cx="1728358" cy="369332"/>
          </a:xfrm>
          <a:prstGeom prst="rect">
            <a:avLst/>
          </a:prstGeom>
          <a:noFill/>
        </p:spPr>
        <p:txBody>
          <a:bodyPr wrap="none" rtlCol="0">
            <a:spAutoFit/>
          </a:bodyPr>
          <a:lstStyle/>
          <a:p>
            <a:r>
              <a:rPr lang="da-DK" b="1" spc="200">
                <a:solidFill>
                  <a:srgbClr val="D80E8C"/>
                </a:solidFill>
              </a:rPr>
              <a:t>REDIGERING</a:t>
            </a:r>
          </a:p>
        </p:txBody>
      </p:sp>
    </p:spTree>
    <p:extLst>
      <p:ext uri="{BB962C8B-B14F-4D97-AF65-F5344CB8AC3E}">
        <p14:creationId xmlns:p14="http://schemas.microsoft.com/office/powerpoint/2010/main" val="20534349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2" grpId="0"/>
      <p:bldP spid="33"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descr="Lydtavle">
            <a:extLst>
              <a:ext uri="{FF2B5EF4-FFF2-40B4-BE49-F238E27FC236}">
                <a16:creationId xmlns:a16="http://schemas.microsoft.com/office/drawing/2014/main" id="{22F8A3E0-97BE-4C41-B0B1-C8DDE9CBEC39}"/>
              </a:ext>
            </a:extLst>
          </p:cNvPr>
          <p:cNvPicPr>
            <a:picLocks noChangeAspect="1"/>
          </p:cNvPicPr>
          <p:nvPr/>
        </p:nvPicPr>
        <p:blipFill rotWithShape="1">
          <a:blip r:embed="rId5">
            <a:alphaModFix amt="25000"/>
          </a:blip>
          <a:srcRect t="15730"/>
          <a:stretch/>
        </p:blipFill>
        <p:spPr>
          <a:xfrm>
            <a:off x="20" y="10"/>
            <a:ext cx="12191980" cy="6857990"/>
          </a:xfrm>
          <a:prstGeom prst="rect">
            <a:avLst/>
          </a:prstGeom>
        </p:spPr>
      </p:pic>
      <p:sp>
        <p:nvSpPr>
          <p:cNvPr id="2" name="Titel 1">
            <a:extLst>
              <a:ext uri="{FF2B5EF4-FFF2-40B4-BE49-F238E27FC236}">
                <a16:creationId xmlns:a16="http://schemas.microsoft.com/office/drawing/2014/main" id="{A7FBDA6A-2C1E-8F49-8179-9EB2E5BAD143}"/>
              </a:ext>
            </a:extLst>
          </p:cNvPr>
          <p:cNvSpPr>
            <a:spLocks noGrp="1"/>
          </p:cNvSpPr>
          <p:nvPr>
            <p:ph type="title"/>
          </p:nvPr>
        </p:nvSpPr>
        <p:spPr>
          <a:xfrm>
            <a:off x="957116" y="993210"/>
            <a:ext cx="3051113" cy="5120640"/>
          </a:xfrm>
        </p:spPr>
        <p:txBody>
          <a:bodyPr vert="horz" lIns="91440" tIns="45720" rIns="91440" bIns="45720" rtlCol="0" anchor="t">
            <a:normAutofit/>
          </a:bodyPr>
          <a:lstStyle/>
          <a:p>
            <a:r>
              <a:rPr lang="en-US" sz="4000" b="1" spc="200">
                <a:ln w="15875">
                  <a:noFill/>
                </a:ln>
                <a:solidFill>
                  <a:srgbClr val="D80E8C"/>
                </a:solidFill>
                <a:latin typeface="+mn-lt"/>
              </a:rPr>
              <a:t>STEMMER</a:t>
            </a:r>
            <a:br>
              <a:rPr lang="en-US" sz="4000" b="1" spc="200">
                <a:ln w="15875">
                  <a:noFill/>
                </a:ln>
                <a:solidFill>
                  <a:srgbClr val="D80E8C"/>
                </a:solidFill>
                <a:latin typeface="+mn-lt"/>
              </a:rPr>
            </a:br>
            <a:br>
              <a:rPr lang="en-US" sz="1000" b="1" spc="200">
                <a:ln w="15875">
                  <a:noFill/>
                </a:ln>
                <a:solidFill>
                  <a:srgbClr val="D80E8C"/>
                </a:solidFill>
                <a:latin typeface="+mn-lt"/>
              </a:rPr>
            </a:br>
            <a:endParaRPr lang="en-US" sz="1800" b="1" spc="200">
              <a:ln w="15875">
                <a:noFill/>
              </a:ln>
              <a:solidFill>
                <a:srgbClr val="D80E8C"/>
              </a:solidFill>
              <a:latin typeface="+mn-lt"/>
            </a:endParaRPr>
          </a:p>
        </p:txBody>
      </p:sp>
      <p:sp>
        <p:nvSpPr>
          <p:cNvPr id="19" name="Tekstfelt 18">
            <a:extLst>
              <a:ext uri="{FF2B5EF4-FFF2-40B4-BE49-F238E27FC236}">
                <a16:creationId xmlns:a16="http://schemas.microsoft.com/office/drawing/2014/main" id="{D80077EB-D3C5-184C-A001-24027A7D2169}"/>
              </a:ext>
            </a:extLst>
          </p:cNvPr>
          <p:cNvSpPr txBox="1"/>
          <p:nvPr/>
        </p:nvSpPr>
        <p:spPr>
          <a:xfrm>
            <a:off x="4570443" y="993211"/>
            <a:ext cx="3051113" cy="5120640"/>
          </a:xfrm>
          <a:prstGeom prst="rect">
            <a:avLst/>
          </a:prstGeom>
        </p:spPr>
        <p:txBody>
          <a:bodyPr vert="horz" lIns="91440" tIns="45720" rIns="91440" bIns="45720" rtlCol="0" anchor="t">
            <a:normAutofit/>
          </a:bodyPr>
          <a:lstStyle/>
          <a:p>
            <a:pPr marL="11113" marR="0" lvl="0" defTabSz="914400" fontAlgn="auto">
              <a:lnSpc>
                <a:spcPct val="90000"/>
              </a:lnSpc>
              <a:spcBef>
                <a:spcPts val="1200"/>
              </a:spcBef>
              <a:spcAft>
                <a:spcPts val="0"/>
              </a:spcAft>
              <a:buClr>
                <a:srgbClr val="BDCA30"/>
              </a:buClr>
              <a:buSzTx/>
              <a:defRPr/>
            </a:pPr>
            <a:r>
              <a:rPr kumimoji="0" lang="en-US" sz="4000" b="1" i="0" u="none" strike="noStrike" spc="200" normalizeH="0" noProof="0">
                <a:ln>
                  <a:noFill/>
                </a:ln>
                <a:solidFill>
                  <a:srgbClr val="AFBD22"/>
                </a:solidFill>
                <a:effectLst/>
                <a:uLnTx/>
                <a:uFillTx/>
              </a:rPr>
              <a:t>SPEAKS</a:t>
            </a:r>
          </a:p>
          <a:p>
            <a:pPr marL="182563" marR="0" lvl="0" indent="-171450" defTabSz="914400" fontAlgn="auto">
              <a:lnSpc>
                <a:spcPct val="90000"/>
              </a:lnSpc>
              <a:spcBef>
                <a:spcPts val="1200"/>
              </a:spcBef>
              <a:spcAft>
                <a:spcPts val="0"/>
              </a:spcAft>
              <a:buClr>
                <a:srgbClr val="BDCA30"/>
              </a:buClr>
              <a:buSzTx/>
              <a:buFont typeface="Wingdings 2" pitchFamily="18" charset="2"/>
              <a:buChar char=""/>
              <a:defRPr/>
            </a:pPr>
            <a:r>
              <a:rPr lang="en-US" b="1" spc="200"/>
              <a:t>er </a:t>
            </a:r>
            <a:r>
              <a:rPr lang="en-US" b="1" spc="200" err="1"/>
              <a:t>nedskrevet</a:t>
            </a:r>
            <a:r>
              <a:rPr lang="en-US" b="1" spc="200"/>
              <a:t> </a:t>
            </a:r>
            <a:r>
              <a:rPr lang="en-US" b="1" spc="200" err="1"/>
              <a:t>i</a:t>
            </a:r>
            <a:r>
              <a:rPr lang="en-US" b="1" spc="200"/>
              <a:t> et </a:t>
            </a:r>
            <a:r>
              <a:rPr lang="en-US" b="1" spc="200" err="1"/>
              <a:t>manuskript</a:t>
            </a:r>
            <a:r>
              <a:rPr lang="en-US" b="1" spc="200"/>
              <a:t>, </a:t>
            </a:r>
            <a:r>
              <a:rPr lang="en-US" b="1" spc="200" err="1"/>
              <a:t>som</a:t>
            </a:r>
            <a:r>
              <a:rPr lang="en-US" b="1" spc="200"/>
              <a:t> </a:t>
            </a:r>
            <a:r>
              <a:rPr lang="en-US" b="1" spc="200" err="1"/>
              <a:t>læses</a:t>
            </a:r>
            <a:r>
              <a:rPr lang="en-US" b="1" spc="200"/>
              <a:t> </a:t>
            </a:r>
            <a:r>
              <a:rPr lang="en-US" b="1" spc="200" err="1"/>
              <a:t>højt</a:t>
            </a:r>
            <a:endParaRPr lang="en-US" b="1" spc="200"/>
          </a:p>
          <a:p>
            <a:pPr marL="182563" marR="0" lvl="0" indent="-171450" defTabSz="914400" fontAlgn="auto">
              <a:lnSpc>
                <a:spcPct val="90000"/>
              </a:lnSpc>
              <a:spcBef>
                <a:spcPts val="1200"/>
              </a:spcBef>
              <a:spcAft>
                <a:spcPts val="0"/>
              </a:spcAft>
              <a:buClr>
                <a:srgbClr val="BDCA30"/>
              </a:buClr>
              <a:buSzTx/>
              <a:buFont typeface="Wingdings 2" pitchFamily="18" charset="2"/>
              <a:buChar char=""/>
              <a:defRPr/>
            </a:pPr>
            <a:r>
              <a:rPr lang="en-US" b="1" spc="200" err="1"/>
              <a:t>indspilles</a:t>
            </a:r>
            <a:r>
              <a:rPr lang="en-US" b="1" spc="200"/>
              <a:t> under </a:t>
            </a:r>
            <a:r>
              <a:rPr lang="en-US" b="1" spc="200" err="1"/>
              <a:t>kontrollerede</a:t>
            </a:r>
            <a:r>
              <a:rPr lang="en-US" b="1" spc="200"/>
              <a:t> forhold</a:t>
            </a:r>
          </a:p>
          <a:p>
            <a:pPr marL="182563" marR="0" lvl="0" indent="-171450" defTabSz="914400" fontAlgn="auto">
              <a:lnSpc>
                <a:spcPct val="90000"/>
              </a:lnSpc>
              <a:spcBef>
                <a:spcPts val="1200"/>
              </a:spcBef>
              <a:spcAft>
                <a:spcPts val="0"/>
              </a:spcAft>
              <a:buClr>
                <a:srgbClr val="BDCA30"/>
              </a:buClr>
              <a:buSzTx/>
              <a:buFont typeface="Wingdings 2" pitchFamily="18" charset="2"/>
              <a:buChar char=""/>
              <a:defRPr/>
            </a:pPr>
            <a:r>
              <a:rPr lang="en-US" b="1" spc="200" err="1"/>
              <a:t>bruges</a:t>
            </a:r>
            <a:r>
              <a:rPr lang="en-US" b="1" spc="200"/>
              <a:t> </a:t>
            </a:r>
            <a:r>
              <a:rPr lang="en-US" b="1" spc="200" err="1"/>
              <a:t>som</a:t>
            </a:r>
            <a:r>
              <a:rPr lang="en-US" b="1" spc="200"/>
              <a:t> intro </a:t>
            </a:r>
            <a:r>
              <a:rPr lang="en-US" b="1" spc="200" err="1"/>
              <a:t>og</a:t>
            </a:r>
            <a:r>
              <a:rPr lang="en-US" b="1" spc="200"/>
              <a:t> </a:t>
            </a:r>
            <a:r>
              <a:rPr lang="en-US" b="1" spc="200" err="1"/>
              <a:t>rammesætter</a:t>
            </a:r>
            <a:r>
              <a:rPr lang="en-US" b="1" spc="200"/>
              <a:t> for </a:t>
            </a:r>
            <a:r>
              <a:rPr lang="en-US" b="1" spc="200" err="1"/>
              <a:t>indholdet</a:t>
            </a:r>
            <a:endParaRPr lang="en-US" b="1" spc="200"/>
          </a:p>
          <a:p>
            <a:pPr marL="182563" marR="0" lvl="0" indent="-171450" defTabSz="914400" fontAlgn="auto">
              <a:lnSpc>
                <a:spcPct val="90000"/>
              </a:lnSpc>
              <a:spcBef>
                <a:spcPts val="1200"/>
              </a:spcBef>
              <a:spcAft>
                <a:spcPts val="0"/>
              </a:spcAft>
              <a:buClr>
                <a:srgbClr val="BDCA30"/>
              </a:buClr>
              <a:buSzTx/>
              <a:buFont typeface="Wingdings 2" pitchFamily="18" charset="2"/>
              <a:buChar char=""/>
              <a:defRPr/>
            </a:pPr>
            <a:r>
              <a:rPr lang="en-US" b="1" spc="200" err="1"/>
              <a:t>kan</a:t>
            </a:r>
            <a:r>
              <a:rPr lang="en-US" b="1" spc="200"/>
              <a:t> </a:t>
            </a:r>
            <a:r>
              <a:rPr lang="en-US" b="1" spc="200" err="1"/>
              <a:t>skabe</a:t>
            </a:r>
            <a:r>
              <a:rPr lang="en-US" b="1" spc="200"/>
              <a:t> </a:t>
            </a:r>
            <a:r>
              <a:rPr lang="en-US" b="1" spc="200" err="1"/>
              <a:t>fremdrift</a:t>
            </a:r>
            <a:r>
              <a:rPr lang="en-US" b="1" spc="200"/>
              <a:t> </a:t>
            </a:r>
            <a:r>
              <a:rPr lang="en-US" b="1" spc="200" err="1"/>
              <a:t>mellem</a:t>
            </a:r>
            <a:r>
              <a:rPr lang="en-US" b="1" spc="200"/>
              <a:t> </a:t>
            </a:r>
            <a:r>
              <a:rPr lang="en-US" b="1" spc="200" err="1"/>
              <a:t>scener</a:t>
            </a:r>
            <a:r>
              <a:rPr lang="en-US" b="1" spc="200"/>
              <a:t> </a:t>
            </a:r>
            <a:r>
              <a:rPr lang="en-US" b="1" spc="200" err="1"/>
              <a:t>eller</a:t>
            </a:r>
            <a:r>
              <a:rPr lang="en-US" b="1" spc="200"/>
              <a:t> </a:t>
            </a:r>
            <a:r>
              <a:rPr lang="en-US" b="1" spc="200" err="1"/>
              <a:t>samtalerunder</a:t>
            </a:r>
            <a:endParaRPr lang="en-US" b="1" spc="200"/>
          </a:p>
          <a:p>
            <a:pPr marL="182563" marR="0" lvl="0" indent="-171450" defTabSz="914400" fontAlgn="auto">
              <a:lnSpc>
                <a:spcPct val="90000"/>
              </a:lnSpc>
              <a:spcBef>
                <a:spcPts val="1200"/>
              </a:spcBef>
              <a:spcAft>
                <a:spcPts val="0"/>
              </a:spcAft>
              <a:buClr>
                <a:srgbClr val="BDCA30"/>
              </a:buClr>
              <a:buSzTx/>
              <a:buFont typeface="Wingdings 2" pitchFamily="18" charset="2"/>
              <a:buChar char=""/>
              <a:defRPr/>
            </a:pPr>
            <a:r>
              <a:rPr lang="en-US" b="1" spc="200" err="1"/>
              <a:t>udgør</a:t>
            </a:r>
            <a:r>
              <a:rPr lang="en-US" b="1" spc="200"/>
              <a:t> </a:t>
            </a:r>
            <a:r>
              <a:rPr lang="en-US" b="1" spc="200" err="1"/>
              <a:t>ofte</a:t>
            </a:r>
            <a:r>
              <a:rPr lang="en-US" b="1" spc="200"/>
              <a:t> </a:t>
            </a:r>
            <a:r>
              <a:rPr lang="en-US" b="1" spc="200" err="1"/>
              <a:t>rygraden</a:t>
            </a:r>
            <a:r>
              <a:rPr lang="en-US" b="1" spc="200"/>
              <a:t> </a:t>
            </a:r>
            <a:r>
              <a:rPr lang="en-US" b="1" spc="200" err="1"/>
              <a:t>i</a:t>
            </a:r>
            <a:r>
              <a:rPr lang="en-US" b="1" spc="200"/>
              <a:t> </a:t>
            </a:r>
            <a:r>
              <a:rPr lang="en-US" b="1" spc="200" err="1"/>
              <a:t>en</a:t>
            </a:r>
            <a:r>
              <a:rPr lang="en-US" b="1" spc="200"/>
              <a:t> podcast</a:t>
            </a:r>
          </a:p>
        </p:txBody>
      </p:sp>
      <p:sp>
        <p:nvSpPr>
          <p:cNvPr id="20" name="Tekstfelt 19">
            <a:extLst>
              <a:ext uri="{FF2B5EF4-FFF2-40B4-BE49-F238E27FC236}">
                <a16:creationId xmlns:a16="http://schemas.microsoft.com/office/drawing/2014/main" id="{D325DE3A-0563-EE4F-A588-88A8DD7BF2BA}"/>
              </a:ext>
            </a:extLst>
          </p:cNvPr>
          <p:cNvSpPr txBox="1"/>
          <p:nvPr/>
        </p:nvSpPr>
        <p:spPr>
          <a:xfrm>
            <a:off x="8183770" y="993211"/>
            <a:ext cx="3051113" cy="5120640"/>
          </a:xfrm>
          <a:prstGeom prst="rect">
            <a:avLst/>
          </a:prstGeom>
        </p:spPr>
        <p:txBody>
          <a:bodyPr vert="horz" lIns="91440" tIns="45720" rIns="91440" bIns="45720" rtlCol="0" anchor="t">
            <a:normAutofit/>
          </a:bodyPr>
          <a:lstStyle/>
          <a:p>
            <a:pPr marR="0" lvl="0" defTabSz="914400" fontAlgn="auto">
              <a:lnSpc>
                <a:spcPct val="90000"/>
              </a:lnSpc>
              <a:spcBef>
                <a:spcPts val="1200"/>
              </a:spcBef>
              <a:spcAft>
                <a:spcPts val="0"/>
              </a:spcAft>
              <a:buClr>
                <a:srgbClr val="BDCA30"/>
              </a:buClr>
              <a:buSzTx/>
              <a:defRPr/>
            </a:pPr>
            <a:r>
              <a:rPr kumimoji="0" lang="en-US" sz="4000" b="1" i="0" u="none" strike="noStrike" spc="200" normalizeH="0" noProof="0">
                <a:ln>
                  <a:noFill/>
                </a:ln>
                <a:solidFill>
                  <a:srgbClr val="AFBD22"/>
                </a:solidFill>
                <a:effectLst/>
                <a:uLnTx/>
                <a:uFillTx/>
              </a:rPr>
              <a:t>FRI TALE</a:t>
            </a:r>
          </a:p>
          <a:p>
            <a:pPr marL="182563" marR="0" lvl="0" indent="-171450" defTabSz="914400" fontAlgn="auto">
              <a:lnSpc>
                <a:spcPct val="90000"/>
              </a:lnSpc>
              <a:spcBef>
                <a:spcPts val="1200"/>
              </a:spcBef>
              <a:spcAft>
                <a:spcPts val="0"/>
              </a:spcAft>
              <a:buClr>
                <a:srgbClr val="BDCA30"/>
              </a:buClr>
              <a:buSzTx/>
              <a:buFont typeface="Wingdings 2" pitchFamily="18" charset="2"/>
              <a:buChar char=""/>
              <a:defRPr/>
            </a:pPr>
            <a:r>
              <a:rPr kumimoji="0" lang="en-US" b="1" i="0" u="none" strike="noStrike" spc="200" normalizeH="0" noProof="0">
                <a:ln>
                  <a:noFill/>
                </a:ln>
                <a:effectLst/>
                <a:uLnTx/>
                <a:uFillTx/>
              </a:rPr>
              <a:t>er </a:t>
            </a:r>
            <a:r>
              <a:rPr kumimoji="0" lang="en-US" b="1" i="0" u="none" strike="noStrike" spc="200" normalizeH="0" noProof="0" err="1">
                <a:ln>
                  <a:noFill/>
                </a:ln>
                <a:effectLst/>
                <a:uLnTx/>
                <a:uFillTx/>
              </a:rPr>
              <a:t>spontan</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umiddelbar</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og</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naturlig</a:t>
            </a:r>
            <a:endParaRPr kumimoji="0" lang="en-US" b="1" i="0" u="none" strike="noStrike" spc="200" normalizeH="0" noProof="0">
              <a:ln>
                <a:noFill/>
              </a:ln>
              <a:effectLst/>
              <a:uLnTx/>
              <a:uFillTx/>
            </a:endParaRPr>
          </a:p>
          <a:p>
            <a:pPr marL="182563" marR="0" lvl="0" indent="-171450" defTabSz="914400" fontAlgn="auto">
              <a:lnSpc>
                <a:spcPct val="90000"/>
              </a:lnSpc>
              <a:spcBef>
                <a:spcPts val="1200"/>
              </a:spcBef>
              <a:spcAft>
                <a:spcPts val="0"/>
              </a:spcAft>
              <a:buClr>
                <a:srgbClr val="BDCA30"/>
              </a:buClr>
              <a:buSzTx/>
              <a:buFont typeface="Wingdings 2" pitchFamily="18" charset="2"/>
              <a:buChar char=""/>
              <a:defRPr/>
            </a:pPr>
            <a:r>
              <a:rPr lang="en-US" b="1" spc="200"/>
              <a:t>i</a:t>
            </a:r>
            <a:r>
              <a:rPr kumimoji="0" lang="en-US" b="1" i="0" u="none" strike="noStrike" spc="200" normalizeH="0" noProof="0" err="1">
                <a:ln>
                  <a:noFill/>
                </a:ln>
                <a:effectLst/>
                <a:uLnTx/>
                <a:uFillTx/>
              </a:rPr>
              <a:t>ndspilles</a:t>
            </a:r>
            <a:r>
              <a:rPr kumimoji="0" lang="en-US" b="1" i="0" u="none" strike="noStrike" spc="200" normalizeH="0" noProof="0">
                <a:ln>
                  <a:noFill/>
                </a:ln>
                <a:effectLst/>
                <a:uLnTx/>
                <a:uFillTx/>
              </a:rPr>
              <a:t> med </a:t>
            </a:r>
            <a:r>
              <a:rPr lang="en-US" b="1" spc="200" err="1"/>
              <a:t>lavere</a:t>
            </a:r>
            <a:r>
              <a:rPr lang="en-US" b="1" spc="200"/>
              <a:t> grad </a:t>
            </a:r>
            <a:r>
              <a:rPr lang="en-US" b="1" spc="200" err="1"/>
              <a:t>af</a:t>
            </a:r>
            <a:r>
              <a:rPr lang="en-US" b="1" spc="200"/>
              <a:t> </a:t>
            </a:r>
            <a:r>
              <a:rPr lang="en-US" b="1" spc="200" err="1"/>
              <a:t>styring</a:t>
            </a:r>
            <a:endParaRPr lang="en-US" b="1" spc="200"/>
          </a:p>
          <a:p>
            <a:pPr marL="182563" marR="0" lvl="0" indent="-171450" defTabSz="914400" fontAlgn="auto">
              <a:lnSpc>
                <a:spcPct val="90000"/>
              </a:lnSpc>
              <a:spcBef>
                <a:spcPts val="1200"/>
              </a:spcBef>
              <a:spcAft>
                <a:spcPts val="0"/>
              </a:spcAft>
              <a:buClr>
                <a:srgbClr val="BDCA30"/>
              </a:buClr>
              <a:buSzTx/>
              <a:buFont typeface="Wingdings 2" pitchFamily="18" charset="2"/>
              <a:buChar char=""/>
              <a:defRPr/>
            </a:pPr>
            <a:r>
              <a:rPr kumimoji="0" lang="en-US" b="1" i="0" u="none" strike="noStrike" spc="200" normalizeH="0" noProof="0" err="1">
                <a:ln>
                  <a:noFill/>
                </a:ln>
                <a:effectLst/>
                <a:uLnTx/>
                <a:uFillTx/>
              </a:rPr>
              <a:t>benyttes</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ved</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både</a:t>
            </a:r>
            <a:r>
              <a:rPr kumimoji="0" lang="en-US" b="1" i="0" u="none" strike="noStrike" spc="200" normalizeH="0" noProof="0">
                <a:ln>
                  <a:noFill/>
                </a:ln>
                <a:effectLst/>
                <a:uLnTx/>
                <a:uFillTx/>
              </a:rPr>
              <a:t> interviews </a:t>
            </a:r>
            <a:r>
              <a:rPr kumimoji="0" lang="en-US" b="1" i="0" u="none" strike="noStrike" spc="200" normalizeH="0" noProof="0" err="1">
                <a:ln>
                  <a:noFill/>
                </a:ln>
                <a:effectLst/>
                <a:uLnTx/>
                <a:uFillTx/>
              </a:rPr>
              <a:t>og</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samtaler</a:t>
            </a:r>
            <a:endParaRPr lang="en-US" b="1" spc="200"/>
          </a:p>
          <a:p>
            <a:pPr marL="182563" marR="0" lvl="0" indent="-171450" defTabSz="914400" fontAlgn="auto">
              <a:lnSpc>
                <a:spcPct val="90000"/>
              </a:lnSpc>
              <a:spcBef>
                <a:spcPts val="1200"/>
              </a:spcBef>
              <a:spcAft>
                <a:spcPts val="0"/>
              </a:spcAft>
              <a:buClr>
                <a:srgbClr val="BDCA30"/>
              </a:buClr>
              <a:buSzTx/>
              <a:buFont typeface="Wingdings 2" pitchFamily="18" charset="2"/>
              <a:buChar char=""/>
              <a:defRPr/>
            </a:pPr>
            <a:r>
              <a:rPr kumimoji="0" lang="en-US" b="1" i="0" u="none" strike="noStrike" spc="200" normalizeH="0" noProof="0" err="1">
                <a:ln>
                  <a:noFill/>
                </a:ln>
                <a:effectLst/>
                <a:uLnTx/>
                <a:uFillTx/>
              </a:rPr>
              <a:t>kan</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være</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en</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klar</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autenticitetsmarkør</a:t>
            </a:r>
            <a:r>
              <a:rPr kumimoji="0" lang="en-US" b="1" i="0" u="none" strike="noStrike" spc="200" normalizeH="0" noProof="0">
                <a:ln>
                  <a:noFill/>
                </a:ln>
                <a:effectLst/>
                <a:uLnTx/>
                <a:uFillTx/>
              </a:rPr>
              <a:t> </a:t>
            </a:r>
            <a:r>
              <a:rPr kumimoji="0" lang="en-US" b="1" i="0" u="none" strike="noStrike" spc="200" normalizeH="0" noProof="0" err="1">
                <a:ln>
                  <a:noFill/>
                </a:ln>
                <a:effectLst/>
                <a:uLnTx/>
                <a:uFillTx/>
              </a:rPr>
              <a:t>hvis</a:t>
            </a:r>
            <a:r>
              <a:rPr kumimoji="0" lang="en-US" b="1" i="0" u="none" strike="noStrike" spc="200" normalizeH="0" noProof="0">
                <a:ln>
                  <a:noFill/>
                </a:ln>
                <a:effectLst/>
                <a:uLnTx/>
                <a:uFillTx/>
              </a:rPr>
              <a:t> den er </a:t>
            </a:r>
            <a:r>
              <a:rPr kumimoji="0" lang="en-US" b="1" i="0" u="none" strike="noStrike" spc="200" normalizeH="0" noProof="0" err="1">
                <a:ln>
                  <a:noFill/>
                </a:ln>
                <a:effectLst/>
                <a:uLnTx/>
                <a:uFillTx/>
              </a:rPr>
              <a:t>indspillet</a:t>
            </a:r>
            <a:r>
              <a:rPr kumimoji="0" lang="en-US" b="1" i="0" u="none" strike="noStrike" spc="200" normalizeH="0" noProof="0">
                <a:ln>
                  <a:noFill/>
                </a:ln>
                <a:effectLst/>
                <a:uLnTx/>
                <a:uFillTx/>
              </a:rPr>
              <a:t> on location med </a:t>
            </a:r>
            <a:r>
              <a:rPr kumimoji="0" lang="en-US" b="1" i="0" u="none" strike="noStrike" spc="200" normalizeH="0" noProof="0" err="1">
                <a:ln>
                  <a:noFill/>
                </a:ln>
                <a:effectLst/>
                <a:uLnTx/>
                <a:uFillTx/>
              </a:rPr>
              <a:t>fx</a:t>
            </a:r>
            <a:r>
              <a:rPr lang="en-US" b="1" spc="200" noProof="0"/>
              <a:t> </a:t>
            </a:r>
            <a:r>
              <a:rPr kumimoji="0" lang="en-US" b="1" i="0" u="none" strike="noStrike" spc="200" normalizeH="0" noProof="0" err="1">
                <a:ln>
                  <a:noFill/>
                </a:ln>
                <a:effectLst/>
                <a:uLnTx/>
                <a:uFillTx/>
              </a:rPr>
              <a:t>baggrundsstøj</a:t>
            </a:r>
            <a:endParaRPr kumimoji="0" lang="en-US" b="1" i="0" u="none" strike="noStrike" spc="200" normalizeH="0" noProof="0">
              <a:ln>
                <a:noFill/>
              </a:ln>
              <a:effectLst/>
              <a:uLnTx/>
              <a:uFillTx/>
            </a:endParaRPr>
          </a:p>
        </p:txBody>
      </p:sp>
      <p:sp>
        <p:nvSpPr>
          <p:cNvPr id="4" name="Tekstfelt 3">
            <a:extLst>
              <a:ext uri="{FF2B5EF4-FFF2-40B4-BE49-F238E27FC236}">
                <a16:creationId xmlns:a16="http://schemas.microsoft.com/office/drawing/2014/main" id="{8B9C6375-7632-0646-A858-9FAFF2101394}"/>
              </a:ext>
            </a:extLst>
          </p:cNvPr>
          <p:cNvSpPr txBox="1"/>
          <p:nvPr/>
        </p:nvSpPr>
        <p:spPr>
          <a:xfrm>
            <a:off x="957115" y="1657977"/>
            <a:ext cx="3051113" cy="2031325"/>
          </a:xfrm>
          <a:prstGeom prst="rect">
            <a:avLst/>
          </a:prstGeom>
          <a:noFill/>
        </p:spPr>
        <p:txBody>
          <a:bodyPr wrap="square" rtlCol="0">
            <a:spAutoFit/>
          </a:bodyPr>
          <a:lstStyle/>
          <a:p>
            <a:r>
              <a:rPr lang="da-DK" b="1" spc="200">
                <a:solidFill>
                  <a:srgbClr val="D80E8C"/>
                </a:solidFill>
              </a:rPr>
              <a:t>ARTIKULATION</a:t>
            </a:r>
          </a:p>
          <a:p>
            <a:r>
              <a:rPr lang="da-DK" b="1" spc="200">
                <a:solidFill>
                  <a:srgbClr val="D80E8C"/>
                </a:solidFill>
              </a:rPr>
              <a:t>STYRKE</a:t>
            </a:r>
          </a:p>
          <a:p>
            <a:r>
              <a:rPr lang="da-DK" b="1" spc="200">
                <a:solidFill>
                  <a:srgbClr val="D80E8C"/>
                </a:solidFill>
              </a:rPr>
              <a:t>PAUSER</a:t>
            </a:r>
          </a:p>
          <a:p>
            <a:endParaRPr lang="da-DK" b="1" spc="200">
              <a:solidFill>
                <a:srgbClr val="D80E8C"/>
              </a:solidFill>
            </a:endParaRPr>
          </a:p>
          <a:p>
            <a:endParaRPr lang="da-DK" b="1" spc="200">
              <a:solidFill>
                <a:srgbClr val="D80E8C"/>
              </a:solidFill>
            </a:endParaRPr>
          </a:p>
          <a:p>
            <a:r>
              <a:rPr lang="da-DK" b="1" spc="200">
                <a:solidFill>
                  <a:srgbClr val="D80E8C"/>
                </a:solidFill>
              </a:rPr>
              <a:t>“DEN SJETTE MASSEUDDØEN"</a:t>
            </a:r>
          </a:p>
        </p:txBody>
      </p:sp>
      <p:pic>
        <p:nvPicPr>
          <p:cNvPr id="3" name="Den sjette masseuddøen - langt klip (ep. 1)" descr="Den sjette masseuddøen - langt klip (ep. 1)">
            <a:hlinkClick r:id="" action="ppaction://media"/>
            <a:extLst>
              <a:ext uri="{FF2B5EF4-FFF2-40B4-BE49-F238E27FC236}">
                <a16:creationId xmlns:a16="http://schemas.microsoft.com/office/drawing/2014/main" id="{F43063EE-D3DA-3A45-8A40-4D357792D81F}"/>
              </a:ext>
            </a:extLst>
          </p:cNvPr>
          <p:cNvPicPr>
            <a:picLocks noChangeAspect="1"/>
          </p:cNvPicPr>
          <p:nvPr>
            <a:audioFile r:link="rId2"/>
            <p:extLst>
              <p:ext uri="{DAA4B4D4-6D71-4841-9C94-3DE7FCFB9230}">
                <p14:media xmlns:p14="http://schemas.microsoft.com/office/powerpoint/2010/main" r:embed="rId1"/>
              </p:ext>
            </p:extLst>
          </p:nvPr>
        </p:nvPicPr>
        <p:blipFill rotWithShape="1">
          <a:blip r:embed="rId6">
            <a:alphaModFix amt="50000"/>
          </a:blip>
          <a:srcRect/>
          <a:stretch/>
        </p:blipFill>
        <p:spPr>
          <a:xfrm>
            <a:off x="957116" y="5039974"/>
            <a:ext cx="812800" cy="812800"/>
          </a:xfrm>
          <a:prstGeom prst="rect">
            <a:avLst/>
          </a:prstGeom>
        </p:spPr>
      </p:pic>
    </p:spTree>
    <p:extLst>
      <p:ext uri="{BB962C8B-B14F-4D97-AF65-F5344CB8AC3E}">
        <p14:creationId xmlns:p14="http://schemas.microsoft.com/office/powerpoint/2010/main" val="3089683053"/>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9">
                                            <p:txEl>
                                              <p:pRg st="1" end="1"/>
                                            </p:txEl>
                                          </p:spTgt>
                                        </p:tgtEl>
                                        <p:attrNameLst>
                                          <p:attrName>style.visibility</p:attrName>
                                        </p:attrNameLst>
                                      </p:cBhvr>
                                      <p:to>
                                        <p:strVal val="visible"/>
                                      </p:to>
                                    </p:set>
                                    <p:animEffect transition="in" filter="fade">
                                      <p:cBhvr>
                                        <p:cTn id="16" dur="500"/>
                                        <p:tgtEl>
                                          <p:spTgt spid="19">
                                            <p:txEl>
                                              <p:pRg st="1" end="1"/>
                                            </p:txEl>
                                          </p:spTgt>
                                        </p:tgtEl>
                                      </p:cBhvr>
                                    </p:animEffect>
                                    <p:anim calcmode="lin" valueType="num">
                                      <p:cBhvr>
                                        <p:cTn id="17"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42" presetClass="entr" presetSubtype="0" fill="hold" grpId="0" nodeType="afterEffect">
                                  <p:stCondLst>
                                    <p:cond delay="0"/>
                                  </p:stCondLst>
                                  <p:childTnLst>
                                    <p:set>
                                      <p:cBhvr>
                                        <p:cTn id="21" dur="1" fill="hold">
                                          <p:stCondLst>
                                            <p:cond delay="0"/>
                                          </p:stCondLst>
                                        </p:cTn>
                                        <p:tgtEl>
                                          <p:spTgt spid="19">
                                            <p:txEl>
                                              <p:pRg st="2" end="2"/>
                                            </p:txEl>
                                          </p:spTgt>
                                        </p:tgtEl>
                                        <p:attrNameLst>
                                          <p:attrName>style.visibility</p:attrName>
                                        </p:attrNameLst>
                                      </p:cBhvr>
                                      <p:to>
                                        <p:strVal val="visible"/>
                                      </p:to>
                                    </p:set>
                                    <p:animEffect transition="in" filter="fade">
                                      <p:cBhvr>
                                        <p:cTn id="22" dur="500"/>
                                        <p:tgtEl>
                                          <p:spTgt spid="19">
                                            <p:txEl>
                                              <p:pRg st="2" end="2"/>
                                            </p:txEl>
                                          </p:spTgt>
                                        </p:tgtEl>
                                      </p:cBhvr>
                                    </p:animEffect>
                                    <p:anim calcmode="lin" valueType="num">
                                      <p:cBhvr>
                                        <p:cTn id="23"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9">
                                            <p:txEl>
                                              <p:pRg st="3" end="3"/>
                                            </p:txEl>
                                          </p:spTgt>
                                        </p:tgtEl>
                                        <p:attrNameLst>
                                          <p:attrName>style.visibility</p:attrName>
                                        </p:attrNameLst>
                                      </p:cBhvr>
                                      <p:to>
                                        <p:strVal val="visible"/>
                                      </p:to>
                                    </p:set>
                                    <p:animEffect transition="in" filter="fade">
                                      <p:cBhvr>
                                        <p:cTn id="28" dur="500"/>
                                        <p:tgtEl>
                                          <p:spTgt spid="19">
                                            <p:txEl>
                                              <p:pRg st="3" end="3"/>
                                            </p:txEl>
                                          </p:spTgt>
                                        </p:tgtEl>
                                      </p:cBhvr>
                                    </p:animEffect>
                                    <p:anim calcmode="lin" valueType="num">
                                      <p:cBhvr>
                                        <p:cTn id="29"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9">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19">
                                            <p:txEl>
                                              <p:pRg st="4" end="4"/>
                                            </p:txEl>
                                          </p:spTgt>
                                        </p:tgtEl>
                                        <p:attrNameLst>
                                          <p:attrName>style.visibility</p:attrName>
                                        </p:attrNameLst>
                                      </p:cBhvr>
                                      <p:to>
                                        <p:strVal val="visible"/>
                                      </p:to>
                                    </p:set>
                                    <p:animEffect transition="in" filter="fade">
                                      <p:cBhvr>
                                        <p:cTn id="34" dur="500"/>
                                        <p:tgtEl>
                                          <p:spTgt spid="19">
                                            <p:txEl>
                                              <p:pRg st="4" end="4"/>
                                            </p:txEl>
                                          </p:spTgt>
                                        </p:tgtEl>
                                      </p:cBhvr>
                                    </p:animEffect>
                                    <p:anim calcmode="lin" valueType="num">
                                      <p:cBhvr>
                                        <p:cTn id="35"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9">
                                            <p:txEl>
                                              <p:pRg st="4" end="4"/>
                                            </p:txEl>
                                          </p:spTgt>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19">
                                            <p:txEl>
                                              <p:pRg st="5" end="5"/>
                                            </p:txEl>
                                          </p:spTgt>
                                        </p:tgtEl>
                                        <p:attrNameLst>
                                          <p:attrName>style.visibility</p:attrName>
                                        </p:attrNameLst>
                                      </p:cBhvr>
                                      <p:to>
                                        <p:strVal val="visible"/>
                                      </p:to>
                                    </p:set>
                                    <p:animEffect transition="in" filter="fade">
                                      <p:cBhvr>
                                        <p:cTn id="40" dur="500"/>
                                        <p:tgtEl>
                                          <p:spTgt spid="19">
                                            <p:txEl>
                                              <p:pRg st="5" end="5"/>
                                            </p:txEl>
                                          </p:spTgt>
                                        </p:tgtEl>
                                      </p:cBhvr>
                                    </p:animEffect>
                                    <p:anim calcmode="lin" valueType="num">
                                      <p:cBhvr>
                                        <p:cTn id="41" dur="500" fill="hold"/>
                                        <p:tgtEl>
                                          <p:spTgt spid="19">
                                            <p:txEl>
                                              <p:pRg st="5" end="5"/>
                                            </p:txEl>
                                          </p:spTgt>
                                        </p:tgtEl>
                                        <p:attrNameLst>
                                          <p:attrName>ppt_x</p:attrName>
                                        </p:attrNameLst>
                                      </p:cBhvr>
                                      <p:tavLst>
                                        <p:tav tm="0">
                                          <p:val>
                                            <p:strVal val="#ppt_x"/>
                                          </p:val>
                                        </p:tav>
                                        <p:tav tm="100000">
                                          <p:val>
                                            <p:strVal val="#ppt_x"/>
                                          </p:val>
                                        </p:tav>
                                      </p:tavLst>
                                    </p:anim>
                                    <p:anim calcmode="lin" valueType="num">
                                      <p:cBhvr>
                                        <p:cTn id="42" dur="500" fill="hold"/>
                                        <p:tgtEl>
                                          <p:spTgt spid="1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0">
                                            <p:txEl>
                                              <p:pRg st="1" end="1"/>
                                            </p:txEl>
                                          </p:spTgt>
                                        </p:tgtEl>
                                        <p:attrNameLst>
                                          <p:attrName>style.visibility</p:attrName>
                                        </p:attrNameLst>
                                      </p:cBhvr>
                                      <p:to>
                                        <p:strVal val="visible"/>
                                      </p:to>
                                    </p:set>
                                    <p:animEffect transition="in" filter="fade">
                                      <p:cBhvr>
                                        <p:cTn id="47" dur="500"/>
                                        <p:tgtEl>
                                          <p:spTgt spid="20">
                                            <p:txEl>
                                              <p:pRg st="1" end="1"/>
                                            </p:txEl>
                                          </p:spTgt>
                                        </p:tgtEl>
                                      </p:cBhvr>
                                    </p:animEffect>
                                    <p:anim calcmode="lin" valueType="num">
                                      <p:cBhvr>
                                        <p:cTn id="48"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49" dur="5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par>
                          <p:cTn id="50" fill="hold">
                            <p:stCondLst>
                              <p:cond delay="500"/>
                            </p:stCondLst>
                            <p:childTnLst>
                              <p:par>
                                <p:cTn id="51" presetID="42" presetClass="entr" presetSubtype="0" fill="hold" grpId="0" nodeType="afterEffect">
                                  <p:stCondLst>
                                    <p:cond delay="0"/>
                                  </p:stCondLst>
                                  <p:childTnLst>
                                    <p:set>
                                      <p:cBhvr>
                                        <p:cTn id="52" dur="1" fill="hold">
                                          <p:stCondLst>
                                            <p:cond delay="0"/>
                                          </p:stCondLst>
                                        </p:cTn>
                                        <p:tgtEl>
                                          <p:spTgt spid="20">
                                            <p:txEl>
                                              <p:pRg st="2" end="2"/>
                                            </p:txEl>
                                          </p:spTgt>
                                        </p:tgtEl>
                                        <p:attrNameLst>
                                          <p:attrName>style.visibility</p:attrName>
                                        </p:attrNameLst>
                                      </p:cBhvr>
                                      <p:to>
                                        <p:strVal val="visible"/>
                                      </p:to>
                                    </p:set>
                                    <p:animEffect transition="in" filter="fade">
                                      <p:cBhvr>
                                        <p:cTn id="53" dur="500"/>
                                        <p:tgtEl>
                                          <p:spTgt spid="20">
                                            <p:txEl>
                                              <p:pRg st="2" end="2"/>
                                            </p:txEl>
                                          </p:spTgt>
                                        </p:tgtEl>
                                      </p:cBhvr>
                                    </p:animEffect>
                                    <p:anim calcmode="lin" valueType="num">
                                      <p:cBhvr>
                                        <p:cTn id="54"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55" dur="5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par>
                          <p:cTn id="56" fill="hold">
                            <p:stCondLst>
                              <p:cond delay="1000"/>
                            </p:stCondLst>
                            <p:childTnLst>
                              <p:par>
                                <p:cTn id="57" presetID="42" presetClass="entr" presetSubtype="0" fill="hold" grpId="0" nodeType="afterEffect">
                                  <p:stCondLst>
                                    <p:cond delay="0"/>
                                  </p:stCondLst>
                                  <p:childTnLst>
                                    <p:set>
                                      <p:cBhvr>
                                        <p:cTn id="58" dur="1" fill="hold">
                                          <p:stCondLst>
                                            <p:cond delay="0"/>
                                          </p:stCondLst>
                                        </p:cTn>
                                        <p:tgtEl>
                                          <p:spTgt spid="20">
                                            <p:txEl>
                                              <p:pRg st="3" end="3"/>
                                            </p:txEl>
                                          </p:spTgt>
                                        </p:tgtEl>
                                        <p:attrNameLst>
                                          <p:attrName>style.visibility</p:attrName>
                                        </p:attrNameLst>
                                      </p:cBhvr>
                                      <p:to>
                                        <p:strVal val="visible"/>
                                      </p:to>
                                    </p:set>
                                    <p:animEffect transition="in" filter="fade">
                                      <p:cBhvr>
                                        <p:cTn id="59" dur="500"/>
                                        <p:tgtEl>
                                          <p:spTgt spid="20">
                                            <p:txEl>
                                              <p:pRg st="3" end="3"/>
                                            </p:txEl>
                                          </p:spTgt>
                                        </p:tgtEl>
                                      </p:cBhvr>
                                    </p:animEffect>
                                    <p:anim calcmode="lin" valueType="num">
                                      <p:cBhvr>
                                        <p:cTn id="60"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61" dur="5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par>
                          <p:cTn id="62" fill="hold">
                            <p:stCondLst>
                              <p:cond delay="1500"/>
                            </p:stCondLst>
                            <p:childTnLst>
                              <p:par>
                                <p:cTn id="63" presetID="42" presetClass="entr" presetSubtype="0" fill="hold" grpId="0" nodeType="afterEffect">
                                  <p:stCondLst>
                                    <p:cond delay="0"/>
                                  </p:stCondLst>
                                  <p:childTnLst>
                                    <p:set>
                                      <p:cBhvr>
                                        <p:cTn id="64" dur="1" fill="hold">
                                          <p:stCondLst>
                                            <p:cond delay="0"/>
                                          </p:stCondLst>
                                        </p:cTn>
                                        <p:tgtEl>
                                          <p:spTgt spid="20">
                                            <p:txEl>
                                              <p:pRg st="4" end="4"/>
                                            </p:txEl>
                                          </p:spTgt>
                                        </p:tgtEl>
                                        <p:attrNameLst>
                                          <p:attrName>style.visibility</p:attrName>
                                        </p:attrNameLst>
                                      </p:cBhvr>
                                      <p:to>
                                        <p:strVal val="visible"/>
                                      </p:to>
                                    </p:set>
                                    <p:animEffect transition="in" filter="fade">
                                      <p:cBhvr>
                                        <p:cTn id="65" dur="500"/>
                                        <p:tgtEl>
                                          <p:spTgt spid="20">
                                            <p:txEl>
                                              <p:pRg st="4" end="4"/>
                                            </p:txEl>
                                          </p:spTgt>
                                        </p:tgtEl>
                                      </p:cBhvr>
                                    </p:animEffect>
                                    <p:anim calcmode="lin" valueType="num">
                                      <p:cBhvr>
                                        <p:cTn id="66" dur="5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67" dur="500" fill="hold"/>
                                        <p:tgtEl>
                                          <p:spTgt spid="2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4">
                                            <p:txEl>
                                              <p:pRg st="0" end="0"/>
                                            </p:txEl>
                                          </p:spTgt>
                                        </p:tgtEl>
                                        <p:attrNameLst>
                                          <p:attrName>style.visibility</p:attrName>
                                        </p:attrNameLst>
                                      </p:cBhvr>
                                      <p:to>
                                        <p:strVal val="visible"/>
                                      </p:to>
                                    </p:set>
                                    <p:animEffect transition="in" filter="fade">
                                      <p:cBhvr>
                                        <p:cTn id="72" dur="500"/>
                                        <p:tgtEl>
                                          <p:spTgt spid="4">
                                            <p:txEl>
                                              <p:pRg st="0" end="0"/>
                                            </p:txEl>
                                          </p:spTgt>
                                        </p:tgtEl>
                                      </p:cBhvr>
                                    </p:animEffect>
                                    <p:anim calcmode="lin" valueType="num">
                                      <p:cBhvr>
                                        <p:cTn id="7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75" fill="hold">
                            <p:stCondLst>
                              <p:cond delay="500"/>
                            </p:stCondLst>
                            <p:childTnLst>
                              <p:par>
                                <p:cTn id="76" presetID="42" presetClass="entr" presetSubtype="0" fill="hold" grpId="0" nodeType="afterEffect">
                                  <p:stCondLst>
                                    <p:cond delay="0"/>
                                  </p:stCondLst>
                                  <p:childTnLst>
                                    <p:set>
                                      <p:cBhvr>
                                        <p:cTn id="77" dur="1" fill="hold">
                                          <p:stCondLst>
                                            <p:cond delay="0"/>
                                          </p:stCondLst>
                                        </p:cTn>
                                        <p:tgtEl>
                                          <p:spTgt spid="4">
                                            <p:txEl>
                                              <p:pRg st="1" end="1"/>
                                            </p:txEl>
                                          </p:spTgt>
                                        </p:tgtEl>
                                        <p:attrNameLst>
                                          <p:attrName>style.visibility</p:attrName>
                                        </p:attrNameLst>
                                      </p:cBhvr>
                                      <p:to>
                                        <p:strVal val="visible"/>
                                      </p:to>
                                    </p:set>
                                    <p:animEffect transition="in" filter="fade">
                                      <p:cBhvr>
                                        <p:cTn id="78" dur="500"/>
                                        <p:tgtEl>
                                          <p:spTgt spid="4">
                                            <p:txEl>
                                              <p:pRg st="1" end="1"/>
                                            </p:txEl>
                                          </p:spTgt>
                                        </p:tgtEl>
                                      </p:cBhvr>
                                    </p:animEffect>
                                    <p:anim calcmode="lin" valueType="num">
                                      <p:cBhvr>
                                        <p:cTn id="7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80" dur="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81" fill="hold">
                            <p:stCondLst>
                              <p:cond delay="1000"/>
                            </p:stCondLst>
                            <p:childTnLst>
                              <p:par>
                                <p:cTn id="82" presetID="42" presetClass="entr" presetSubtype="0" fill="hold" grpId="0" nodeType="afterEffect">
                                  <p:stCondLst>
                                    <p:cond delay="0"/>
                                  </p:stCondLst>
                                  <p:childTnLst>
                                    <p:set>
                                      <p:cBhvr>
                                        <p:cTn id="83" dur="1" fill="hold">
                                          <p:stCondLst>
                                            <p:cond delay="0"/>
                                          </p:stCondLst>
                                        </p:cTn>
                                        <p:tgtEl>
                                          <p:spTgt spid="4">
                                            <p:txEl>
                                              <p:pRg st="2" end="2"/>
                                            </p:txEl>
                                          </p:spTgt>
                                        </p:tgtEl>
                                        <p:attrNameLst>
                                          <p:attrName>style.visibility</p:attrName>
                                        </p:attrNameLst>
                                      </p:cBhvr>
                                      <p:to>
                                        <p:strVal val="visible"/>
                                      </p:to>
                                    </p:set>
                                    <p:animEffect transition="in" filter="fade">
                                      <p:cBhvr>
                                        <p:cTn id="84" dur="500"/>
                                        <p:tgtEl>
                                          <p:spTgt spid="4">
                                            <p:txEl>
                                              <p:pRg st="2" end="2"/>
                                            </p:txEl>
                                          </p:spTgt>
                                        </p:tgtEl>
                                      </p:cBhvr>
                                    </p:animEffect>
                                    <p:anim calcmode="lin" valueType="num">
                                      <p:cBhvr>
                                        <p:cTn id="8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86" dur="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87" fill="hold">
                            <p:stCondLst>
                              <p:cond delay="1500"/>
                            </p:stCondLst>
                            <p:childTnLst>
                              <p:par>
                                <p:cTn id="88" presetID="42" presetClass="entr" presetSubtype="0" fill="hold" grpId="0" nodeType="afterEffect">
                                  <p:stCondLst>
                                    <p:cond delay="0"/>
                                  </p:stCondLst>
                                  <p:childTnLst>
                                    <p:set>
                                      <p:cBhvr>
                                        <p:cTn id="89" dur="1" fill="hold">
                                          <p:stCondLst>
                                            <p:cond delay="0"/>
                                          </p:stCondLst>
                                        </p:cTn>
                                        <p:tgtEl>
                                          <p:spTgt spid="4">
                                            <p:txEl>
                                              <p:pRg st="5" end="5"/>
                                            </p:txEl>
                                          </p:spTgt>
                                        </p:tgtEl>
                                        <p:attrNameLst>
                                          <p:attrName>style.visibility</p:attrName>
                                        </p:attrNameLst>
                                      </p:cBhvr>
                                      <p:to>
                                        <p:strVal val="visible"/>
                                      </p:to>
                                    </p:set>
                                    <p:animEffect transition="in" filter="fade">
                                      <p:cBhvr>
                                        <p:cTn id="90" dur="500"/>
                                        <p:tgtEl>
                                          <p:spTgt spid="4">
                                            <p:txEl>
                                              <p:pRg st="5" end="5"/>
                                            </p:txEl>
                                          </p:spTgt>
                                        </p:tgtEl>
                                      </p:cBhvr>
                                    </p:animEffect>
                                    <p:anim calcmode="lin" valueType="num">
                                      <p:cBhvr>
                                        <p:cTn id="9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2" dur="5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3" restart="whenNotActive" fill="hold" evtFilter="cancelBubble" nodeType="interactiveSeq">
                <p:stCondLst>
                  <p:cond evt="onClick" delay="0">
                    <p:tgtEl>
                      <p:spTgt spid="3"/>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233378" fill="hold"/>
                                        <p:tgtEl>
                                          <p:spTgt spid="3"/>
                                        </p:tgtEl>
                                      </p:cBhvr>
                                    </p:cmd>
                                  </p:childTnLst>
                                </p:cTn>
                              </p:par>
                            </p:childTnLst>
                          </p:cTn>
                        </p:par>
                      </p:childTnLst>
                    </p:cTn>
                  </p:par>
                </p:childTnLst>
              </p:cTn>
              <p:nextCondLst>
                <p:cond evt="onClick" delay="0">
                  <p:tgtEl>
                    <p:spTgt spid="3"/>
                  </p:tgtEl>
                </p:cond>
              </p:nextCondLst>
            </p:seq>
            <p:audio>
              <p:cMediaNode vol="80000">
                <p:cTn id="98" fill="hold" display="0">
                  <p:stCondLst>
                    <p:cond delay="indefinite"/>
                  </p:stCondLst>
                  <p:endCondLst>
                    <p:cond evt="onStopAudio" delay="0">
                      <p:tgtEl>
                        <p:sldTgt/>
                      </p:tgtEl>
                    </p:cond>
                  </p:endCondLst>
                </p:cTn>
                <p:tgtEl>
                  <p:spTgt spid="3"/>
                </p:tgtEl>
              </p:cMediaNode>
            </p:audio>
          </p:childTnLst>
        </p:cTn>
      </p:par>
    </p:tnLst>
    <p:bldLst>
      <p:bldP spid="19" grpId="0" uiExpand="1" build="p"/>
      <p:bldP spid="20" grpId="0" uiExpand="1" build="p"/>
      <p:bldP spid="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descr="Lydtavle">
            <a:extLst>
              <a:ext uri="{FF2B5EF4-FFF2-40B4-BE49-F238E27FC236}">
                <a16:creationId xmlns:a16="http://schemas.microsoft.com/office/drawing/2014/main" id="{22F8A3E0-97BE-4C41-B0B1-C8DDE9CBEC39}"/>
              </a:ext>
            </a:extLst>
          </p:cNvPr>
          <p:cNvPicPr>
            <a:picLocks noChangeAspect="1"/>
          </p:cNvPicPr>
          <p:nvPr/>
        </p:nvPicPr>
        <p:blipFill rotWithShape="1">
          <a:blip r:embed="rId5">
            <a:alphaModFix amt="25000"/>
          </a:blip>
          <a:srcRect t="15730"/>
          <a:stretch/>
        </p:blipFill>
        <p:spPr>
          <a:xfrm>
            <a:off x="20" y="10"/>
            <a:ext cx="12191980" cy="6857990"/>
          </a:xfrm>
          <a:prstGeom prst="rect">
            <a:avLst/>
          </a:prstGeom>
        </p:spPr>
      </p:pic>
      <p:sp>
        <p:nvSpPr>
          <p:cNvPr id="2" name="Titel 1">
            <a:extLst>
              <a:ext uri="{FF2B5EF4-FFF2-40B4-BE49-F238E27FC236}">
                <a16:creationId xmlns:a16="http://schemas.microsoft.com/office/drawing/2014/main" id="{A7FBDA6A-2C1E-8F49-8179-9EB2E5BAD143}"/>
              </a:ext>
            </a:extLst>
          </p:cNvPr>
          <p:cNvSpPr>
            <a:spLocks noGrp="1"/>
          </p:cNvSpPr>
          <p:nvPr>
            <p:ph type="title"/>
          </p:nvPr>
        </p:nvSpPr>
        <p:spPr>
          <a:xfrm>
            <a:off x="748012" y="575197"/>
            <a:ext cx="3051113" cy="5120640"/>
          </a:xfrm>
        </p:spPr>
        <p:txBody>
          <a:bodyPr vert="horz" lIns="91440" tIns="45720" rIns="91440" bIns="45720" rtlCol="0" anchor="t">
            <a:normAutofit/>
          </a:bodyPr>
          <a:lstStyle/>
          <a:p>
            <a:r>
              <a:rPr lang="en-US" sz="4000" b="1" spc="200">
                <a:ln w="15875">
                  <a:noFill/>
                </a:ln>
                <a:solidFill>
                  <a:srgbClr val="D80E8C"/>
                </a:solidFill>
                <a:latin typeface="+mn-lt"/>
              </a:rPr>
              <a:t>MUSIK</a:t>
            </a:r>
            <a:br>
              <a:rPr lang="en-US" sz="4000" b="1" spc="200">
                <a:ln w="15875">
                  <a:noFill/>
                </a:ln>
                <a:solidFill>
                  <a:srgbClr val="D80E8C"/>
                </a:solidFill>
                <a:latin typeface="+mn-lt"/>
              </a:rPr>
            </a:br>
            <a:br>
              <a:rPr lang="en-US" sz="1000" b="1" spc="200">
                <a:ln w="15875">
                  <a:noFill/>
                </a:ln>
                <a:solidFill>
                  <a:srgbClr val="D80E8C"/>
                </a:solidFill>
                <a:latin typeface="+mn-lt"/>
              </a:rPr>
            </a:br>
            <a:endParaRPr lang="en-US" sz="1800" b="1" spc="200">
              <a:ln w="15875">
                <a:noFill/>
              </a:ln>
              <a:solidFill>
                <a:srgbClr val="D80E8C"/>
              </a:solidFill>
              <a:latin typeface="+mn-lt"/>
            </a:endParaRPr>
          </a:p>
        </p:txBody>
      </p:sp>
      <p:sp>
        <p:nvSpPr>
          <p:cNvPr id="19" name="Tekstfelt 18">
            <a:extLst>
              <a:ext uri="{FF2B5EF4-FFF2-40B4-BE49-F238E27FC236}">
                <a16:creationId xmlns:a16="http://schemas.microsoft.com/office/drawing/2014/main" id="{D80077EB-D3C5-184C-A001-24027A7D2169}"/>
              </a:ext>
            </a:extLst>
          </p:cNvPr>
          <p:cNvSpPr txBox="1"/>
          <p:nvPr/>
        </p:nvSpPr>
        <p:spPr>
          <a:xfrm>
            <a:off x="4309187" y="575197"/>
            <a:ext cx="3550299" cy="3041463"/>
          </a:xfrm>
          <a:prstGeom prst="rect">
            <a:avLst/>
          </a:prstGeom>
        </p:spPr>
        <p:txBody>
          <a:bodyPr vert="horz" lIns="91440" tIns="45720" rIns="91440" bIns="45720" rtlCol="0" anchor="t">
            <a:normAutofit/>
          </a:bodyPr>
          <a:lstStyle/>
          <a:p>
            <a:pPr marL="11113" marR="0" lvl="0" indent="0" algn="l" defTabSz="914400" rtl="0" eaLnBrk="1" fontAlgn="auto" latinLnBrk="0" hangingPunct="1">
              <a:lnSpc>
                <a:spcPct val="90000"/>
              </a:lnSpc>
              <a:spcBef>
                <a:spcPts val="1200"/>
              </a:spcBef>
              <a:spcAft>
                <a:spcPts val="0"/>
              </a:spcAft>
              <a:buClr>
                <a:srgbClr val="BDCA30"/>
              </a:buClr>
              <a:buSzTx/>
              <a:buFontTx/>
              <a:buNone/>
              <a:tabLst/>
              <a:defRPr/>
            </a:pPr>
            <a:r>
              <a:rPr kumimoji="0" lang="en-US" sz="3000" b="1" i="0" u="none" strike="noStrike" kern="1200" cap="none" spc="200" normalizeH="0" baseline="0" noProof="0">
                <a:ln>
                  <a:noFill/>
                </a:ln>
                <a:solidFill>
                  <a:srgbClr val="AFBD22"/>
                </a:solidFill>
                <a:effectLst/>
                <a:uLnTx/>
                <a:uFillTx/>
                <a:latin typeface="Trebuchet MS" panose="020B0603020202020204"/>
                <a:ea typeface="+mn-ea"/>
                <a:cs typeface="+mn-cs"/>
              </a:rPr>
              <a:t>SIGNATURMUSIK</a:t>
            </a:r>
          </a:p>
          <a:p>
            <a:pPr marL="180000" marR="0" lvl="0" indent="-180000" algn="l" defTabSz="914400" rtl="0" eaLnBrk="1" fontAlgn="auto" latinLnBrk="0" hangingPunct="1">
              <a:lnSpc>
                <a:spcPct val="90000"/>
              </a:lnSpc>
              <a:spcBef>
                <a:spcPts val="1200"/>
              </a:spcBef>
              <a:spcAft>
                <a:spcPts val="0"/>
              </a:spcAft>
              <a:buClr>
                <a:srgbClr val="BDCA30"/>
              </a:buClr>
              <a:buSzTx/>
              <a:buFont typeface="Wingdings 2" pitchFamily="2" charset="2"/>
              <a:buChar char=""/>
              <a:tabLst/>
              <a:defRPr/>
            </a:pPr>
            <a:r>
              <a:rPr lang="en-US" sz="1500" b="1" spc="200" noProof="0">
                <a:solidFill>
                  <a:srgbClr val="FFFFFF"/>
                </a:solidFill>
                <a:latin typeface="Trebuchet MS" panose="020B0603020202020204"/>
              </a:rPr>
              <a:t>er </a:t>
            </a:r>
            <a:r>
              <a:rPr lang="en-US" sz="1500" b="1" spc="200" noProof="0" err="1">
                <a:solidFill>
                  <a:srgbClr val="FFFFFF"/>
                </a:solidFill>
                <a:latin typeface="Trebuchet MS" panose="020B0603020202020204"/>
              </a:rPr>
              <a:t>p</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odcastens</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kendingsmelodi</a:t>
            </a:r>
            <a:endParaRPr kumimoji="0" lang="en-US" sz="1500" b="1" i="0" u="none" strike="noStrike" kern="1200" cap="none" spc="200" normalizeH="0" noProof="0">
              <a:ln>
                <a:noFill/>
              </a:ln>
              <a:solidFill>
                <a:srgbClr val="FFFFFF"/>
              </a:solidFill>
              <a:effectLst/>
              <a:uLnTx/>
              <a:uFillTx/>
              <a:latin typeface="Trebuchet MS" panose="020B0603020202020204"/>
              <a:ea typeface="+mn-ea"/>
              <a:cs typeface="+mn-cs"/>
            </a:endParaRPr>
          </a:p>
          <a:p>
            <a:pPr marL="180000" marR="0" lvl="0" indent="-18000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a:solidFill>
                  <a:srgbClr val="FFFFFF"/>
                </a:solidFill>
                <a:latin typeface="Trebuchet MS" panose="020B0603020202020204"/>
              </a:rPr>
              <a:t>e</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tablerer</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stemming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og</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indhold</a:t>
            </a:r>
            <a:endParaRPr kumimoji="0" lang="en-US" sz="1500" b="1" i="0" u="none" strike="noStrike" kern="1200" cap="none" spc="200" normalizeH="0" noProof="0">
              <a:ln>
                <a:noFill/>
              </a:ln>
              <a:solidFill>
                <a:srgbClr val="FFFFFF"/>
              </a:solidFill>
              <a:effectLst/>
              <a:uLnTx/>
              <a:uFillTx/>
              <a:latin typeface="Trebuchet MS" panose="020B0603020202020204"/>
              <a:ea typeface="+mn-ea"/>
              <a:cs typeface="+mn-cs"/>
            </a:endParaRPr>
          </a:p>
          <a:p>
            <a:pPr marL="180000" marR="0" lvl="0" indent="-18000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a:solidFill>
                  <a:srgbClr val="FFFFFF"/>
                </a:solidFill>
                <a:latin typeface="Trebuchet MS" panose="020B0603020202020204"/>
              </a:rPr>
              <a:t>s</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kaber</a:t>
            </a:r>
            <a:r>
              <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forventning</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og</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genhørsglæde</a:t>
            </a:r>
            <a:r>
              <a:rPr lang="en-US" sz="1500" b="1" spc="200">
                <a:solidFill>
                  <a:srgbClr val="FFFFFF"/>
                </a:solidFill>
                <a:latin typeface="Trebuchet MS" panose="020B0603020202020204"/>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i</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lytteren</a:t>
            </a:r>
            <a:endParaRPr kumimoji="0" lang="en-US" sz="1500" b="1" i="0" u="none" strike="noStrike" kern="1200" cap="none" spc="200" normalizeH="0" noProof="0">
              <a:ln>
                <a:noFill/>
              </a:ln>
              <a:solidFill>
                <a:srgbClr val="FFFFFF"/>
              </a:solidFill>
              <a:effectLst/>
              <a:uLnTx/>
              <a:uFillTx/>
              <a:latin typeface="Trebuchet MS" panose="020B0603020202020204"/>
              <a:ea typeface="+mn-ea"/>
              <a:cs typeface="+mn-cs"/>
            </a:endParaRPr>
          </a:p>
          <a:p>
            <a:pPr marL="180000" marR="0" lvl="0" indent="-18000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noProof="0" err="1">
                <a:solidFill>
                  <a:srgbClr val="FFFFFF"/>
                </a:solidFill>
                <a:latin typeface="Trebuchet MS" panose="020B0603020202020204"/>
              </a:rPr>
              <a:t>opbygger</a:t>
            </a:r>
            <a:r>
              <a:rPr lang="en-US" sz="1500" b="1" spc="200" noProof="0">
                <a:solidFill>
                  <a:srgbClr val="FFFFFF"/>
                </a:solidFill>
                <a:latin typeface="Trebuchet MS" panose="020B0603020202020204"/>
              </a:rPr>
              <a:t> </a:t>
            </a:r>
            <a:r>
              <a:rPr lang="en-US" sz="1500" b="1" spc="200" noProof="0" err="1">
                <a:solidFill>
                  <a:srgbClr val="FFFFFF"/>
                </a:solidFill>
                <a:latin typeface="Trebuchet MS" panose="020B0603020202020204"/>
              </a:rPr>
              <a:t>fællesskab</a:t>
            </a:r>
            <a:r>
              <a:rPr lang="en-US" sz="1500" b="1" spc="200" noProof="0">
                <a:solidFill>
                  <a:srgbClr val="FFFFFF"/>
                </a:solidFill>
                <a:latin typeface="Trebuchet MS" panose="020B0603020202020204"/>
              </a:rPr>
              <a:t> med </a:t>
            </a:r>
            <a:r>
              <a:rPr lang="en-US" sz="1500" b="1" spc="200" noProof="0" err="1">
                <a:solidFill>
                  <a:srgbClr val="FFFFFF"/>
                </a:solidFill>
                <a:latin typeface="Trebuchet MS" panose="020B0603020202020204"/>
              </a:rPr>
              <a:t>lytteren</a:t>
            </a:r>
            <a:endPar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endParaRPr>
          </a:p>
        </p:txBody>
      </p:sp>
      <p:sp>
        <p:nvSpPr>
          <p:cNvPr id="20" name="Tekstfelt 19">
            <a:extLst>
              <a:ext uri="{FF2B5EF4-FFF2-40B4-BE49-F238E27FC236}">
                <a16:creationId xmlns:a16="http://schemas.microsoft.com/office/drawing/2014/main" id="{D325DE3A-0563-EE4F-A588-88A8DD7BF2BA}"/>
              </a:ext>
            </a:extLst>
          </p:cNvPr>
          <p:cNvSpPr txBox="1"/>
          <p:nvPr/>
        </p:nvSpPr>
        <p:spPr>
          <a:xfrm>
            <a:off x="8706284" y="575197"/>
            <a:ext cx="3051113" cy="3027971"/>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1200"/>
              </a:spcBef>
              <a:spcAft>
                <a:spcPts val="0"/>
              </a:spcAft>
              <a:buClr>
                <a:srgbClr val="BDCA30"/>
              </a:buClr>
              <a:buSzTx/>
              <a:buFontTx/>
              <a:buNone/>
              <a:tabLst/>
              <a:defRPr/>
            </a:pPr>
            <a:r>
              <a:rPr kumimoji="0" lang="en-US" sz="3000" b="1" i="0" u="none" strike="noStrike" kern="1200" cap="none" spc="200" normalizeH="0" baseline="0" noProof="0">
                <a:ln>
                  <a:noFill/>
                </a:ln>
                <a:solidFill>
                  <a:srgbClr val="AFBD22"/>
                </a:solidFill>
                <a:effectLst/>
                <a:uLnTx/>
                <a:uFillTx/>
                <a:latin typeface="Trebuchet MS" panose="020B0603020202020204"/>
                <a:ea typeface="+mn-ea"/>
                <a:cs typeface="+mn-cs"/>
              </a:rPr>
              <a:t>SKILLERE</a:t>
            </a: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rPr>
              <a:t>er </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korte</a:t>
            </a:r>
            <a:r>
              <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kontrastfulde</a:t>
            </a:r>
            <a:r>
              <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musikstykke</a:t>
            </a:r>
            <a:r>
              <a:rPr lang="en-US" sz="1500" b="1" spc="200">
                <a:solidFill>
                  <a:srgbClr val="FFFFFF"/>
                </a:solidFill>
                <a:latin typeface="Trebuchet MS" panose="020B0603020202020204"/>
              </a:rPr>
              <a:t>r </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der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opdeler</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en</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episode I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flere</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sektioner</a:t>
            </a:r>
            <a:endParaRPr lang="en-US" sz="1500" b="1" spc="200">
              <a:solidFill>
                <a:srgbClr val="FFFFFF"/>
              </a:solidFill>
              <a:latin typeface="Trebuchet MS" panose="020B0603020202020204"/>
            </a:endParaRP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err="1">
                <a:solidFill>
                  <a:srgbClr val="FFFFFF"/>
                </a:solidFill>
                <a:latin typeface="Trebuchet MS" panose="020B0603020202020204"/>
              </a:rPr>
              <a:t>kan</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skabe</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sammenhæng</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ved</a:t>
            </a:r>
            <a:r>
              <a:rPr lang="en-US" sz="1500" b="1" spc="200">
                <a:solidFill>
                  <a:srgbClr val="FFFFFF"/>
                </a:solidFill>
                <a:latin typeface="Trebuchet MS" panose="020B0603020202020204"/>
              </a:rPr>
              <a:t> at </a:t>
            </a:r>
            <a:r>
              <a:rPr lang="en-US" sz="1500" b="1" spc="200" err="1">
                <a:solidFill>
                  <a:srgbClr val="FFFFFF"/>
                </a:solidFill>
                <a:latin typeface="Trebuchet MS" panose="020B0603020202020204"/>
              </a:rPr>
              <a:t>gentage</a:t>
            </a:r>
            <a:r>
              <a:rPr lang="en-US" sz="1500" b="1" spc="200">
                <a:solidFill>
                  <a:srgbClr val="FFFFFF"/>
                </a:solidFill>
                <a:latin typeface="Trebuchet MS" panose="020B0603020202020204"/>
              </a:rPr>
              <a:t> dele </a:t>
            </a:r>
            <a:r>
              <a:rPr lang="en-US" sz="1500" b="1" spc="200" err="1">
                <a:solidFill>
                  <a:srgbClr val="FFFFFF"/>
                </a:solidFill>
                <a:latin typeface="Trebuchet MS" panose="020B0603020202020204"/>
              </a:rPr>
              <a:t>af</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signaturmusikken</a:t>
            </a:r>
            <a:endParaRPr lang="en-US" sz="1500" b="1" spc="200">
              <a:solidFill>
                <a:srgbClr val="FFFFFF"/>
              </a:solidFill>
              <a:latin typeface="Trebuchet MS" panose="020B0603020202020204"/>
            </a:endParaRP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a:solidFill>
                  <a:srgbClr val="FFFFFF"/>
                </a:solidFill>
                <a:latin typeface="Trebuchet MS" panose="020B0603020202020204"/>
              </a:rPr>
              <a:t>giver </a:t>
            </a:r>
            <a:r>
              <a:rPr lang="en-US" sz="1500" b="1" spc="200" err="1">
                <a:solidFill>
                  <a:srgbClr val="FFFFFF"/>
                </a:solidFill>
                <a:latin typeface="Trebuchet MS" panose="020B0603020202020204"/>
              </a:rPr>
              <a:t>lytteren</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en</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kort</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hjernepause</a:t>
            </a:r>
            <a:endParaRPr lang="en-US" sz="1500" b="1" spc="200">
              <a:solidFill>
                <a:srgbClr val="FFFFFF"/>
              </a:solidFill>
              <a:latin typeface="Trebuchet MS" panose="020B0603020202020204"/>
            </a:endParaRP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endPar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endParaRPr>
          </a:p>
        </p:txBody>
      </p:sp>
      <p:sp>
        <p:nvSpPr>
          <p:cNvPr id="4" name="Tekstfelt 3">
            <a:extLst>
              <a:ext uri="{FF2B5EF4-FFF2-40B4-BE49-F238E27FC236}">
                <a16:creationId xmlns:a16="http://schemas.microsoft.com/office/drawing/2014/main" id="{8B9C6375-7632-0646-A858-9FAFF2101394}"/>
              </a:ext>
            </a:extLst>
          </p:cNvPr>
          <p:cNvSpPr txBox="1"/>
          <p:nvPr/>
        </p:nvSpPr>
        <p:spPr>
          <a:xfrm>
            <a:off x="748012" y="1239964"/>
            <a:ext cx="3051112" cy="175432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200" normalizeH="0" noProof="0">
                <a:ln>
                  <a:noFill/>
                </a:ln>
                <a:solidFill>
                  <a:srgbClr val="D80E8C"/>
                </a:solidFill>
                <a:effectLst/>
                <a:uLnTx/>
                <a:uFillTx/>
                <a:latin typeface="Trebuchet MS" panose="020B0603020202020204"/>
                <a:ea typeface="+mn-ea"/>
                <a:cs typeface="+mn-cs"/>
              </a:rPr>
              <a:t>STEMNINGSSKABENDE</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1" spc="200" noProof="0">
                <a:solidFill>
                  <a:srgbClr val="D80E8C"/>
                </a:solidFill>
                <a:latin typeface="Trebuchet MS" panose="020B0603020202020204"/>
              </a:rPr>
              <a:t>KONTRASTERENDE</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1" spc="200" noProof="0">
                <a:solidFill>
                  <a:srgbClr val="D80E8C"/>
                </a:solidFill>
                <a:latin typeface="Trebuchet MS" panose="020B0603020202020204"/>
              </a:rPr>
              <a:t>ENGAGERENDE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1800" b="1" i="0" u="none" strike="noStrike" kern="1200" cap="none" spc="200" normalizeH="0" baseline="0">
              <a:ln>
                <a:noFill/>
              </a:ln>
              <a:solidFill>
                <a:srgbClr val="D80E8C"/>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da-DK" b="1" spc="200" noProof="0">
              <a:solidFill>
                <a:srgbClr val="D80E8C"/>
              </a:solidFill>
              <a:latin typeface="Trebuchet MS" panose="020B060302020202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200" normalizeH="0" baseline="0">
                <a:ln>
                  <a:noFill/>
                </a:ln>
                <a:solidFill>
                  <a:srgbClr val="D80E8C"/>
                </a:solidFill>
                <a:effectLst/>
                <a:uLnTx/>
                <a:uFillTx/>
                <a:latin typeface="Trebuchet MS" panose="020B0603020202020204"/>
                <a:ea typeface="+mn-ea"/>
                <a:cs typeface="+mn-cs"/>
              </a:rPr>
              <a:t>“WORMS SKAT”</a:t>
            </a:r>
            <a:endParaRPr kumimoji="0" lang="da-DK" sz="1800" b="1" i="0" u="none" strike="noStrike" kern="1200" cap="none" spc="200" normalizeH="0" baseline="0" noProof="0">
              <a:ln>
                <a:noFill/>
              </a:ln>
              <a:solidFill>
                <a:srgbClr val="D80E8C"/>
              </a:solidFill>
              <a:effectLst/>
              <a:uLnTx/>
              <a:uFillTx/>
              <a:latin typeface="Trebuchet MS" panose="020B0603020202020204"/>
              <a:ea typeface="+mn-ea"/>
              <a:cs typeface="+mn-cs"/>
            </a:endParaRPr>
          </a:p>
        </p:txBody>
      </p:sp>
      <p:sp>
        <p:nvSpPr>
          <p:cNvPr id="9" name="Tekstfelt 8">
            <a:extLst>
              <a:ext uri="{FF2B5EF4-FFF2-40B4-BE49-F238E27FC236}">
                <a16:creationId xmlns:a16="http://schemas.microsoft.com/office/drawing/2014/main" id="{F7FB6008-2441-9C4F-BA03-F53AB2F54A4B}"/>
              </a:ext>
            </a:extLst>
          </p:cNvPr>
          <p:cNvSpPr txBox="1"/>
          <p:nvPr/>
        </p:nvSpPr>
        <p:spPr>
          <a:xfrm>
            <a:off x="4332514" y="3858324"/>
            <a:ext cx="3875316" cy="2772815"/>
          </a:xfrm>
          <a:prstGeom prst="rect">
            <a:avLst/>
          </a:prstGeom>
        </p:spPr>
        <p:txBody>
          <a:bodyPr vert="horz" lIns="91440" tIns="45720" rIns="91440" bIns="45720" rtlCol="0" anchor="t">
            <a:normAutofit/>
          </a:bodyPr>
          <a:lstStyle/>
          <a:p>
            <a:pPr marL="11113" marR="0" lvl="0" indent="0" algn="l" defTabSz="914400" rtl="0" eaLnBrk="1" fontAlgn="auto" latinLnBrk="0" hangingPunct="1">
              <a:lnSpc>
                <a:spcPct val="90000"/>
              </a:lnSpc>
              <a:spcBef>
                <a:spcPts val="1200"/>
              </a:spcBef>
              <a:spcAft>
                <a:spcPts val="0"/>
              </a:spcAft>
              <a:buClr>
                <a:srgbClr val="BDCA30"/>
              </a:buClr>
              <a:buSzTx/>
              <a:buFontTx/>
              <a:buNone/>
              <a:tabLst/>
              <a:defRPr/>
            </a:pPr>
            <a:r>
              <a:rPr kumimoji="0" lang="en-US" sz="3000" b="1" i="0" u="none" strike="noStrike" kern="1200" cap="none" spc="200" normalizeH="0" baseline="0" noProof="0">
                <a:ln>
                  <a:noFill/>
                </a:ln>
                <a:solidFill>
                  <a:srgbClr val="AFBD22"/>
                </a:solidFill>
                <a:effectLst/>
                <a:uLnTx/>
                <a:uFillTx/>
                <a:latin typeface="Trebuchet MS" panose="020B0603020202020204"/>
                <a:ea typeface="+mn-ea"/>
                <a:cs typeface="+mn-cs"/>
              </a:rPr>
              <a:t>UNDERLÆGNINGS-MUSIK</a:t>
            </a: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a:solidFill>
                  <a:srgbClr val="FFFFFF"/>
                </a:solidFill>
                <a:latin typeface="Trebuchet MS" panose="020B0603020202020204"/>
              </a:rPr>
              <a:t>ligger </a:t>
            </a:r>
            <a:r>
              <a:rPr lang="en-US" sz="1500" b="1" spc="200" err="1">
                <a:solidFill>
                  <a:srgbClr val="FFFFFF"/>
                </a:solidFill>
                <a:latin typeface="Trebuchet MS" panose="020B0603020202020204"/>
              </a:rPr>
              <a:t>i</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baggrunden</a:t>
            </a:r>
            <a:r>
              <a:rPr lang="en-US" sz="1500" b="1" spc="200">
                <a:solidFill>
                  <a:srgbClr val="FFFFFF"/>
                </a:solidFill>
                <a:latin typeface="Trebuchet MS" panose="020B0603020202020204"/>
              </a:rPr>
              <a:t> bag </a:t>
            </a:r>
            <a:r>
              <a:rPr lang="en-US" sz="1500" b="1" spc="200" err="1">
                <a:solidFill>
                  <a:srgbClr val="FFFFFF"/>
                </a:solidFill>
                <a:latin typeface="Trebuchet MS" panose="020B0603020202020204"/>
              </a:rPr>
              <a:t>ved</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andre</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lyde</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i</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lydbilledet</a:t>
            </a:r>
            <a:endParaRPr kumimoji="0" lang="en-US" sz="1500" b="1" i="0" u="none" strike="noStrike" kern="1200" cap="none" spc="200" normalizeH="0" noProof="0">
              <a:ln>
                <a:noFill/>
              </a:ln>
              <a:solidFill>
                <a:srgbClr val="FFFFFF"/>
              </a:solidFill>
              <a:effectLst/>
              <a:uLnTx/>
              <a:uFillTx/>
              <a:latin typeface="Trebuchet MS" panose="020B0603020202020204"/>
              <a:ea typeface="+mn-ea"/>
              <a:cs typeface="+mn-cs"/>
            </a:endParaRP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a:solidFill>
                  <a:srgbClr val="FFFFFF"/>
                </a:solidFill>
                <a:latin typeface="Trebuchet MS" panose="020B0603020202020204"/>
              </a:rPr>
              <a:t>t</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ydeliggør</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og</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forstærke</a:t>
            </a:r>
            <a:r>
              <a:rPr lang="en-US" sz="1500" b="1" spc="200">
                <a:solidFill>
                  <a:srgbClr val="FFFFFF"/>
                </a:solidFill>
                <a:latin typeface="Trebuchet MS" panose="020B0603020202020204"/>
              </a:rPr>
              <a:t>r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stemningen</a:t>
            </a:r>
            <a:endParaRPr kumimoji="0" lang="en-US" sz="1500" b="1" i="0" u="none" strike="noStrike" kern="1200" cap="none" spc="200" normalizeH="0" noProof="0">
              <a:ln>
                <a:noFill/>
              </a:ln>
              <a:solidFill>
                <a:srgbClr val="FFFFFF"/>
              </a:solidFill>
              <a:effectLst/>
              <a:uLnTx/>
              <a:uFillTx/>
              <a:latin typeface="Trebuchet MS" panose="020B0603020202020204"/>
              <a:ea typeface="+mn-ea"/>
              <a:cs typeface="+mn-cs"/>
            </a:endParaRP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noProof="0" err="1">
                <a:solidFill>
                  <a:srgbClr val="FFFFFF"/>
                </a:solidFill>
                <a:latin typeface="Trebuchet MS" panose="020B0603020202020204"/>
              </a:rPr>
              <a:t>g</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ør</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lydoplevelsen</a:t>
            </a:r>
            <a:r>
              <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rPr>
              <a:t> mere</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intim</a:t>
            </a:r>
            <a:endPar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endParaRPr>
          </a:p>
        </p:txBody>
      </p:sp>
      <p:sp>
        <p:nvSpPr>
          <p:cNvPr id="10" name="Tekstfelt 9">
            <a:extLst>
              <a:ext uri="{FF2B5EF4-FFF2-40B4-BE49-F238E27FC236}">
                <a16:creationId xmlns:a16="http://schemas.microsoft.com/office/drawing/2014/main" id="{EE8E2A8E-88D3-3F4E-B7DB-E1A45C5E63B5}"/>
              </a:ext>
            </a:extLst>
          </p:cNvPr>
          <p:cNvSpPr txBox="1"/>
          <p:nvPr/>
        </p:nvSpPr>
        <p:spPr>
          <a:xfrm>
            <a:off x="8706284" y="3871817"/>
            <a:ext cx="3051113" cy="2772815"/>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1200"/>
              </a:spcBef>
              <a:spcAft>
                <a:spcPts val="0"/>
              </a:spcAft>
              <a:buClr>
                <a:srgbClr val="BDCA30"/>
              </a:buClr>
              <a:buSzTx/>
              <a:buFontTx/>
              <a:buNone/>
              <a:tabLst/>
              <a:defRPr/>
            </a:pPr>
            <a:r>
              <a:rPr kumimoji="0" lang="en-US" sz="3000" b="1" i="0" u="none" strike="noStrike" kern="1200" cap="none" spc="200" normalizeH="0" baseline="0" noProof="0">
                <a:ln>
                  <a:noFill/>
                </a:ln>
                <a:solidFill>
                  <a:srgbClr val="AFBD22"/>
                </a:solidFill>
                <a:effectLst/>
                <a:uLnTx/>
                <a:uFillTx/>
                <a:latin typeface="Trebuchet MS" panose="020B0603020202020204"/>
                <a:ea typeface="+mn-ea"/>
                <a:cs typeface="+mn-cs"/>
              </a:rPr>
              <a:t>INCIDENTAL-MUSIK</a:t>
            </a: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a:solidFill>
                  <a:srgbClr val="FFFFFF"/>
                </a:solidFill>
                <a:latin typeface="Trebuchet MS" panose="020B0603020202020204"/>
              </a:rPr>
              <a:t>s</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kal</a:t>
            </a:r>
            <a:r>
              <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baseline="0" noProof="0" err="1">
                <a:ln>
                  <a:noFill/>
                </a:ln>
                <a:solidFill>
                  <a:srgbClr val="FFFFFF"/>
                </a:solidFill>
                <a:effectLst/>
                <a:uLnTx/>
                <a:uFillTx/>
                <a:latin typeface="Trebuchet MS" panose="020B0603020202020204"/>
                <a:ea typeface="+mn-ea"/>
                <a:cs typeface="+mn-cs"/>
              </a:rPr>
              <a:t>forestille</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være</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en</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del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af</a:t>
            </a:r>
            <a:r>
              <a:rPr kumimoji="0" lang="en-US" sz="1500" b="1" i="0" u="none" strike="noStrike" kern="1200" cap="none" spc="200" normalizeH="0" noProof="0">
                <a:ln>
                  <a:noFill/>
                </a:ln>
                <a:solidFill>
                  <a:srgbClr val="FFFFFF"/>
                </a:solidFill>
                <a:effectLst/>
                <a:uLnTx/>
                <a:uFillTx/>
                <a:latin typeface="Trebuchet MS" panose="020B0603020202020204"/>
                <a:ea typeface="+mn-ea"/>
                <a:cs typeface="+mn-cs"/>
              </a:rPr>
              <a:t> </a:t>
            </a:r>
            <a:r>
              <a:rPr kumimoji="0" lang="en-US" sz="1500" b="1" i="0" u="none" strike="noStrike" kern="1200" cap="none" spc="200" normalizeH="0" noProof="0" err="1">
                <a:ln>
                  <a:noFill/>
                </a:ln>
                <a:solidFill>
                  <a:srgbClr val="FFFFFF"/>
                </a:solidFill>
                <a:effectLst/>
                <a:uLnTx/>
                <a:uFillTx/>
                <a:latin typeface="Trebuchet MS" panose="020B0603020202020204"/>
                <a:ea typeface="+mn-ea"/>
                <a:cs typeface="+mn-cs"/>
              </a:rPr>
              <a:t>reallyden</a:t>
            </a:r>
            <a:endParaRPr kumimoji="0" lang="en-US" sz="1500" b="1" i="0" u="none" strike="noStrike" kern="1200" cap="none" spc="200" normalizeH="0" noProof="0">
              <a:ln>
                <a:noFill/>
              </a:ln>
              <a:solidFill>
                <a:srgbClr val="FFFFFF"/>
              </a:solidFill>
              <a:effectLst/>
              <a:uLnTx/>
              <a:uFillTx/>
              <a:latin typeface="Trebuchet MS" panose="020B0603020202020204"/>
              <a:ea typeface="+mn-ea"/>
              <a:cs typeface="+mn-cs"/>
            </a:endParaRP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en-US" sz="1500" b="1" spc="200">
                <a:solidFill>
                  <a:srgbClr val="FFFFFF"/>
                </a:solidFill>
                <a:latin typeface="Trebuchet MS" panose="020B0603020202020204"/>
              </a:rPr>
              <a:t>er </a:t>
            </a:r>
            <a:r>
              <a:rPr lang="en-US" sz="1500" b="1" spc="200" err="1">
                <a:solidFill>
                  <a:srgbClr val="FFFFFF"/>
                </a:solidFill>
                <a:latin typeface="Trebuchet MS" panose="020B0603020202020204"/>
              </a:rPr>
              <a:t>en</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autenticitets-markør</a:t>
            </a:r>
            <a:r>
              <a:rPr lang="en-US" sz="1500" b="1" spc="200">
                <a:solidFill>
                  <a:srgbClr val="FFFFFF"/>
                </a:solidFill>
                <a:latin typeface="Trebuchet MS" panose="020B0603020202020204"/>
              </a:rPr>
              <a:t> men </a:t>
            </a:r>
            <a:r>
              <a:rPr lang="en-US" sz="1500" b="1" spc="200" err="1">
                <a:solidFill>
                  <a:srgbClr val="FFFFFF"/>
                </a:solidFill>
                <a:latin typeface="Trebuchet MS" panose="020B0603020202020204"/>
              </a:rPr>
              <a:t>kan</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også</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være</a:t>
            </a:r>
            <a:r>
              <a:rPr lang="en-US" sz="1500" b="1" spc="200">
                <a:solidFill>
                  <a:srgbClr val="FFFFFF"/>
                </a:solidFill>
                <a:latin typeface="Trebuchet MS" panose="020B0603020202020204"/>
              </a:rPr>
              <a:t> </a:t>
            </a:r>
            <a:r>
              <a:rPr lang="en-US" sz="1500" b="1" spc="200" err="1">
                <a:solidFill>
                  <a:srgbClr val="FFFFFF"/>
                </a:solidFill>
                <a:latin typeface="Trebuchet MS" panose="020B0603020202020204"/>
              </a:rPr>
              <a:t>stemnings-skabende</a:t>
            </a:r>
            <a:endParaRPr kumimoji="0" lang="en-US" sz="1500" b="1" i="0" u="none" strike="noStrike" kern="1200" cap="none" spc="200" normalizeH="0" baseline="0" noProof="0">
              <a:ln>
                <a:noFill/>
              </a:ln>
              <a:solidFill>
                <a:srgbClr val="FFFFFF"/>
              </a:solidFill>
              <a:effectLst/>
              <a:uLnTx/>
              <a:uFillTx/>
              <a:latin typeface="Trebuchet MS" panose="020B0603020202020204"/>
              <a:ea typeface="+mn-ea"/>
              <a:cs typeface="+mn-cs"/>
            </a:endParaRPr>
          </a:p>
        </p:txBody>
      </p:sp>
      <p:pic>
        <p:nvPicPr>
          <p:cNvPr id="5" name="Worms skat (ep. 1)" descr="Worms skat (ep. 1)">
            <a:hlinkClick r:id="" action="ppaction://media"/>
            <a:extLst>
              <a:ext uri="{FF2B5EF4-FFF2-40B4-BE49-F238E27FC236}">
                <a16:creationId xmlns:a16="http://schemas.microsoft.com/office/drawing/2014/main" id="{2804BB9A-B2CB-304B-BF33-CF70E5A7FC55}"/>
              </a:ext>
            </a:extLst>
          </p:cNvPr>
          <p:cNvPicPr>
            <a:picLocks noChangeAspect="1"/>
          </p:cNvPicPr>
          <p:nvPr>
            <a:audioFile r:link="rId2"/>
            <p:extLst>
              <p:ext uri="{DAA4B4D4-6D71-4841-9C94-3DE7FCFB9230}">
                <p14:media xmlns:p14="http://schemas.microsoft.com/office/powerpoint/2010/main" r:embed="rId1"/>
              </p:ext>
            </p:extLst>
          </p:nvPr>
        </p:nvPicPr>
        <p:blipFill>
          <a:blip r:embed="rId6">
            <a:alphaModFix amt="50000"/>
          </a:blip>
          <a:stretch>
            <a:fillRect/>
          </a:stretch>
        </p:blipFill>
        <p:spPr>
          <a:xfrm>
            <a:off x="748012" y="5470003"/>
            <a:ext cx="812800" cy="812800"/>
          </a:xfrm>
          <a:prstGeom prst="rect">
            <a:avLst/>
          </a:prstGeom>
        </p:spPr>
      </p:pic>
    </p:spTree>
    <p:extLst>
      <p:ext uri="{BB962C8B-B14F-4D97-AF65-F5344CB8AC3E}">
        <p14:creationId xmlns:p14="http://schemas.microsoft.com/office/powerpoint/2010/main" val="2327737017"/>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fade">
                                      <p:cBhvr>
                                        <p:cTn id="19" dur="500"/>
                                        <p:tgtEl>
                                          <p:spTgt spid="10">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9">
                                            <p:txEl>
                                              <p:pRg st="1" end="1"/>
                                            </p:txEl>
                                          </p:spTgt>
                                        </p:tgtEl>
                                        <p:attrNameLst>
                                          <p:attrName>style.visibility</p:attrName>
                                        </p:attrNameLst>
                                      </p:cBhvr>
                                      <p:to>
                                        <p:strVal val="visible"/>
                                      </p:to>
                                    </p:set>
                                    <p:animEffect transition="in" filter="fade">
                                      <p:cBhvr>
                                        <p:cTn id="24" dur="500"/>
                                        <p:tgtEl>
                                          <p:spTgt spid="19">
                                            <p:txEl>
                                              <p:pRg st="1" end="1"/>
                                            </p:txEl>
                                          </p:spTgt>
                                        </p:tgtEl>
                                      </p:cBhvr>
                                    </p:animEffect>
                                    <p:anim calcmode="lin" valueType="num">
                                      <p:cBhvr>
                                        <p:cTn id="25"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26" dur="5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19">
                                            <p:txEl>
                                              <p:pRg st="2" end="2"/>
                                            </p:txEl>
                                          </p:spTgt>
                                        </p:tgtEl>
                                        <p:attrNameLst>
                                          <p:attrName>style.visibility</p:attrName>
                                        </p:attrNameLst>
                                      </p:cBhvr>
                                      <p:to>
                                        <p:strVal val="visible"/>
                                      </p:to>
                                    </p:set>
                                    <p:animEffect transition="in" filter="fade">
                                      <p:cBhvr>
                                        <p:cTn id="30" dur="500"/>
                                        <p:tgtEl>
                                          <p:spTgt spid="19">
                                            <p:txEl>
                                              <p:pRg st="2" end="2"/>
                                            </p:txEl>
                                          </p:spTgt>
                                        </p:tgtEl>
                                      </p:cBhvr>
                                    </p:animEffect>
                                    <p:anim calcmode="lin" valueType="num">
                                      <p:cBhvr>
                                        <p:cTn id="31"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32" dur="5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19">
                                            <p:txEl>
                                              <p:pRg st="3" end="3"/>
                                            </p:txEl>
                                          </p:spTgt>
                                        </p:tgtEl>
                                        <p:attrNameLst>
                                          <p:attrName>style.visibility</p:attrName>
                                        </p:attrNameLst>
                                      </p:cBhvr>
                                      <p:to>
                                        <p:strVal val="visible"/>
                                      </p:to>
                                    </p:set>
                                    <p:animEffect transition="in" filter="fade">
                                      <p:cBhvr>
                                        <p:cTn id="36" dur="500"/>
                                        <p:tgtEl>
                                          <p:spTgt spid="19">
                                            <p:txEl>
                                              <p:pRg st="3" end="3"/>
                                            </p:txEl>
                                          </p:spTgt>
                                        </p:tgtEl>
                                      </p:cBhvr>
                                    </p:animEffect>
                                    <p:anim calcmode="lin" valueType="num">
                                      <p:cBhvr>
                                        <p:cTn id="37"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p:cTn id="38" dur="500" fill="hold"/>
                                        <p:tgtEl>
                                          <p:spTgt spid="19">
                                            <p:txEl>
                                              <p:pRg st="3" end="3"/>
                                            </p:txEl>
                                          </p:spTgt>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42" presetClass="entr" presetSubtype="0" fill="hold" grpId="0" nodeType="afterEffect">
                                  <p:stCondLst>
                                    <p:cond delay="0"/>
                                  </p:stCondLst>
                                  <p:childTnLst>
                                    <p:set>
                                      <p:cBhvr>
                                        <p:cTn id="41" dur="1" fill="hold">
                                          <p:stCondLst>
                                            <p:cond delay="0"/>
                                          </p:stCondLst>
                                        </p:cTn>
                                        <p:tgtEl>
                                          <p:spTgt spid="19">
                                            <p:txEl>
                                              <p:pRg st="4" end="4"/>
                                            </p:txEl>
                                          </p:spTgt>
                                        </p:tgtEl>
                                        <p:attrNameLst>
                                          <p:attrName>style.visibility</p:attrName>
                                        </p:attrNameLst>
                                      </p:cBhvr>
                                      <p:to>
                                        <p:strVal val="visible"/>
                                      </p:to>
                                    </p:set>
                                    <p:animEffect transition="in" filter="fade">
                                      <p:cBhvr>
                                        <p:cTn id="42" dur="500"/>
                                        <p:tgtEl>
                                          <p:spTgt spid="19">
                                            <p:txEl>
                                              <p:pRg st="4" end="4"/>
                                            </p:txEl>
                                          </p:spTgt>
                                        </p:tgtEl>
                                      </p:cBhvr>
                                    </p:animEffect>
                                    <p:anim calcmode="lin" valueType="num">
                                      <p:cBhvr>
                                        <p:cTn id="43"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0">
                                            <p:txEl>
                                              <p:pRg st="1" end="1"/>
                                            </p:txEl>
                                          </p:spTgt>
                                        </p:tgtEl>
                                        <p:attrNameLst>
                                          <p:attrName>style.visibility</p:attrName>
                                        </p:attrNameLst>
                                      </p:cBhvr>
                                      <p:to>
                                        <p:strVal val="visible"/>
                                      </p:to>
                                    </p:set>
                                    <p:animEffect transition="in" filter="fade">
                                      <p:cBhvr>
                                        <p:cTn id="49" dur="500"/>
                                        <p:tgtEl>
                                          <p:spTgt spid="20">
                                            <p:txEl>
                                              <p:pRg st="1" end="1"/>
                                            </p:txEl>
                                          </p:spTgt>
                                        </p:tgtEl>
                                      </p:cBhvr>
                                    </p:animEffect>
                                    <p:anim calcmode="lin" valueType="num">
                                      <p:cBhvr>
                                        <p:cTn id="50"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51" dur="5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par>
                          <p:cTn id="52" fill="hold">
                            <p:stCondLst>
                              <p:cond delay="500"/>
                            </p:stCondLst>
                            <p:childTnLst>
                              <p:par>
                                <p:cTn id="53" presetID="42" presetClass="entr" presetSubtype="0" fill="hold" grpId="0" nodeType="afterEffect">
                                  <p:stCondLst>
                                    <p:cond delay="0"/>
                                  </p:stCondLst>
                                  <p:childTnLst>
                                    <p:set>
                                      <p:cBhvr>
                                        <p:cTn id="54" dur="1" fill="hold">
                                          <p:stCondLst>
                                            <p:cond delay="0"/>
                                          </p:stCondLst>
                                        </p:cTn>
                                        <p:tgtEl>
                                          <p:spTgt spid="20">
                                            <p:txEl>
                                              <p:pRg st="2" end="2"/>
                                            </p:txEl>
                                          </p:spTgt>
                                        </p:tgtEl>
                                        <p:attrNameLst>
                                          <p:attrName>style.visibility</p:attrName>
                                        </p:attrNameLst>
                                      </p:cBhvr>
                                      <p:to>
                                        <p:strVal val="visible"/>
                                      </p:to>
                                    </p:set>
                                    <p:animEffect transition="in" filter="fade">
                                      <p:cBhvr>
                                        <p:cTn id="55" dur="500"/>
                                        <p:tgtEl>
                                          <p:spTgt spid="20">
                                            <p:txEl>
                                              <p:pRg st="2" end="2"/>
                                            </p:txEl>
                                          </p:spTgt>
                                        </p:tgtEl>
                                      </p:cBhvr>
                                    </p:animEffect>
                                    <p:anim calcmode="lin" valueType="num">
                                      <p:cBhvr>
                                        <p:cTn id="56"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57" dur="5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par>
                          <p:cTn id="58" fill="hold">
                            <p:stCondLst>
                              <p:cond delay="1000"/>
                            </p:stCondLst>
                            <p:childTnLst>
                              <p:par>
                                <p:cTn id="59" presetID="42" presetClass="entr" presetSubtype="0" fill="hold" grpId="0" nodeType="afterEffect">
                                  <p:stCondLst>
                                    <p:cond delay="0"/>
                                  </p:stCondLst>
                                  <p:childTnLst>
                                    <p:set>
                                      <p:cBhvr>
                                        <p:cTn id="60" dur="1" fill="hold">
                                          <p:stCondLst>
                                            <p:cond delay="0"/>
                                          </p:stCondLst>
                                        </p:cTn>
                                        <p:tgtEl>
                                          <p:spTgt spid="20">
                                            <p:txEl>
                                              <p:pRg st="3" end="3"/>
                                            </p:txEl>
                                          </p:spTgt>
                                        </p:tgtEl>
                                        <p:attrNameLst>
                                          <p:attrName>style.visibility</p:attrName>
                                        </p:attrNameLst>
                                      </p:cBhvr>
                                      <p:to>
                                        <p:strVal val="visible"/>
                                      </p:to>
                                    </p:set>
                                    <p:animEffect transition="in" filter="fade">
                                      <p:cBhvr>
                                        <p:cTn id="61" dur="500"/>
                                        <p:tgtEl>
                                          <p:spTgt spid="20">
                                            <p:txEl>
                                              <p:pRg st="3" end="3"/>
                                            </p:txEl>
                                          </p:spTgt>
                                        </p:tgtEl>
                                      </p:cBhvr>
                                    </p:animEffect>
                                    <p:anim calcmode="lin" valueType="num">
                                      <p:cBhvr>
                                        <p:cTn id="62"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63" dur="5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9">
                                            <p:txEl>
                                              <p:pRg st="1" end="1"/>
                                            </p:txEl>
                                          </p:spTgt>
                                        </p:tgtEl>
                                        <p:attrNameLst>
                                          <p:attrName>style.visibility</p:attrName>
                                        </p:attrNameLst>
                                      </p:cBhvr>
                                      <p:to>
                                        <p:strVal val="visible"/>
                                      </p:to>
                                    </p:set>
                                    <p:animEffect transition="in" filter="fade">
                                      <p:cBhvr>
                                        <p:cTn id="68" dur="500"/>
                                        <p:tgtEl>
                                          <p:spTgt spid="9">
                                            <p:txEl>
                                              <p:pRg st="1" end="1"/>
                                            </p:txEl>
                                          </p:spTgt>
                                        </p:tgtEl>
                                      </p:cBhvr>
                                    </p:animEffect>
                                    <p:anim calcmode="lin" valueType="num">
                                      <p:cBhvr>
                                        <p:cTn id="69"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70" dur="5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71" fill="hold">
                            <p:stCondLst>
                              <p:cond delay="500"/>
                            </p:stCondLst>
                            <p:childTnLst>
                              <p:par>
                                <p:cTn id="72" presetID="42" presetClass="entr" presetSubtype="0" fill="hold" grpId="0" nodeType="afterEffect">
                                  <p:stCondLst>
                                    <p:cond delay="0"/>
                                  </p:stCondLst>
                                  <p:childTnLst>
                                    <p:set>
                                      <p:cBhvr>
                                        <p:cTn id="73" dur="1" fill="hold">
                                          <p:stCondLst>
                                            <p:cond delay="0"/>
                                          </p:stCondLst>
                                        </p:cTn>
                                        <p:tgtEl>
                                          <p:spTgt spid="9">
                                            <p:txEl>
                                              <p:pRg st="2" end="2"/>
                                            </p:txEl>
                                          </p:spTgt>
                                        </p:tgtEl>
                                        <p:attrNameLst>
                                          <p:attrName>style.visibility</p:attrName>
                                        </p:attrNameLst>
                                      </p:cBhvr>
                                      <p:to>
                                        <p:strVal val="visible"/>
                                      </p:to>
                                    </p:set>
                                    <p:animEffect transition="in" filter="fade">
                                      <p:cBhvr>
                                        <p:cTn id="74" dur="500"/>
                                        <p:tgtEl>
                                          <p:spTgt spid="9">
                                            <p:txEl>
                                              <p:pRg st="2" end="2"/>
                                            </p:txEl>
                                          </p:spTgt>
                                        </p:tgtEl>
                                      </p:cBhvr>
                                    </p:animEffect>
                                    <p:anim calcmode="lin" valueType="num">
                                      <p:cBhvr>
                                        <p:cTn id="7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76" dur="5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77" fill="hold">
                            <p:stCondLst>
                              <p:cond delay="1000"/>
                            </p:stCondLst>
                            <p:childTnLst>
                              <p:par>
                                <p:cTn id="78" presetID="42" presetClass="entr" presetSubtype="0" fill="hold" grpId="0" nodeType="afterEffect">
                                  <p:stCondLst>
                                    <p:cond delay="0"/>
                                  </p:stCondLst>
                                  <p:childTnLst>
                                    <p:set>
                                      <p:cBhvr>
                                        <p:cTn id="79" dur="1" fill="hold">
                                          <p:stCondLst>
                                            <p:cond delay="0"/>
                                          </p:stCondLst>
                                        </p:cTn>
                                        <p:tgtEl>
                                          <p:spTgt spid="9">
                                            <p:txEl>
                                              <p:pRg st="3" end="3"/>
                                            </p:txEl>
                                          </p:spTgt>
                                        </p:tgtEl>
                                        <p:attrNameLst>
                                          <p:attrName>style.visibility</p:attrName>
                                        </p:attrNameLst>
                                      </p:cBhvr>
                                      <p:to>
                                        <p:strVal val="visible"/>
                                      </p:to>
                                    </p:set>
                                    <p:animEffect transition="in" filter="fade">
                                      <p:cBhvr>
                                        <p:cTn id="80" dur="500"/>
                                        <p:tgtEl>
                                          <p:spTgt spid="9">
                                            <p:txEl>
                                              <p:pRg st="3" end="3"/>
                                            </p:txEl>
                                          </p:spTgt>
                                        </p:tgtEl>
                                      </p:cBhvr>
                                    </p:animEffect>
                                    <p:anim calcmode="lin" valueType="num">
                                      <p:cBhvr>
                                        <p:cTn id="8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82" dur="5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10">
                                            <p:txEl>
                                              <p:pRg st="1" end="1"/>
                                            </p:txEl>
                                          </p:spTgt>
                                        </p:tgtEl>
                                        <p:attrNameLst>
                                          <p:attrName>style.visibility</p:attrName>
                                        </p:attrNameLst>
                                      </p:cBhvr>
                                      <p:to>
                                        <p:strVal val="visible"/>
                                      </p:to>
                                    </p:set>
                                    <p:animEffect transition="in" filter="fade">
                                      <p:cBhvr>
                                        <p:cTn id="87" dur="500"/>
                                        <p:tgtEl>
                                          <p:spTgt spid="10">
                                            <p:txEl>
                                              <p:pRg st="1" end="1"/>
                                            </p:txEl>
                                          </p:spTgt>
                                        </p:tgtEl>
                                      </p:cBhvr>
                                    </p:animEffect>
                                    <p:anim calcmode="lin" valueType="num">
                                      <p:cBhvr>
                                        <p:cTn id="88"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89" dur="5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90" fill="hold">
                            <p:stCondLst>
                              <p:cond delay="500"/>
                            </p:stCondLst>
                            <p:childTnLst>
                              <p:par>
                                <p:cTn id="91" presetID="42" presetClass="entr" presetSubtype="0" fill="hold" grpId="0" nodeType="afterEffect">
                                  <p:stCondLst>
                                    <p:cond delay="0"/>
                                  </p:stCondLst>
                                  <p:childTnLst>
                                    <p:set>
                                      <p:cBhvr>
                                        <p:cTn id="92" dur="1" fill="hold">
                                          <p:stCondLst>
                                            <p:cond delay="0"/>
                                          </p:stCondLst>
                                        </p:cTn>
                                        <p:tgtEl>
                                          <p:spTgt spid="10">
                                            <p:txEl>
                                              <p:pRg st="2" end="2"/>
                                            </p:txEl>
                                          </p:spTgt>
                                        </p:tgtEl>
                                        <p:attrNameLst>
                                          <p:attrName>style.visibility</p:attrName>
                                        </p:attrNameLst>
                                      </p:cBhvr>
                                      <p:to>
                                        <p:strVal val="visible"/>
                                      </p:to>
                                    </p:set>
                                    <p:animEffect transition="in" filter="fade">
                                      <p:cBhvr>
                                        <p:cTn id="93" dur="500"/>
                                        <p:tgtEl>
                                          <p:spTgt spid="10">
                                            <p:txEl>
                                              <p:pRg st="2" end="2"/>
                                            </p:txEl>
                                          </p:spTgt>
                                        </p:tgtEl>
                                      </p:cBhvr>
                                    </p:animEffect>
                                    <p:anim calcmode="lin" valueType="num">
                                      <p:cBhvr>
                                        <p:cTn id="94"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95" dur="5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4">
                                            <p:txEl>
                                              <p:pRg st="0" end="0"/>
                                            </p:txEl>
                                          </p:spTgt>
                                        </p:tgtEl>
                                        <p:attrNameLst>
                                          <p:attrName>style.visibility</p:attrName>
                                        </p:attrNameLst>
                                      </p:cBhvr>
                                      <p:to>
                                        <p:strVal val="visible"/>
                                      </p:to>
                                    </p:set>
                                    <p:animEffect transition="in" filter="fade">
                                      <p:cBhvr>
                                        <p:cTn id="100" dur="500"/>
                                        <p:tgtEl>
                                          <p:spTgt spid="4">
                                            <p:txEl>
                                              <p:pRg st="0" end="0"/>
                                            </p:txEl>
                                          </p:spTgt>
                                        </p:tgtEl>
                                      </p:cBhvr>
                                    </p:animEffect>
                                    <p:anim calcmode="lin" valueType="num">
                                      <p:cBhvr>
                                        <p:cTn id="10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02"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3" fill="hold">
                            <p:stCondLst>
                              <p:cond delay="500"/>
                            </p:stCondLst>
                            <p:childTnLst>
                              <p:par>
                                <p:cTn id="104" presetID="42" presetClass="entr" presetSubtype="0" fill="hold" grpId="0" nodeType="afterEffect">
                                  <p:stCondLst>
                                    <p:cond delay="0"/>
                                  </p:stCondLst>
                                  <p:childTnLst>
                                    <p:set>
                                      <p:cBhvr>
                                        <p:cTn id="105" dur="1" fill="hold">
                                          <p:stCondLst>
                                            <p:cond delay="0"/>
                                          </p:stCondLst>
                                        </p:cTn>
                                        <p:tgtEl>
                                          <p:spTgt spid="4">
                                            <p:txEl>
                                              <p:pRg st="1" end="1"/>
                                            </p:txEl>
                                          </p:spTgt>
                                        </p:tgtEl>
                                        <p:attrNameLst>
                                          <p:attrName>style.visibility</p:attrName>
                                        </p:attrNameLst>
                                      </p:cBhvr>
                                      <p:to>
                                        <p:strVal val="visible"/>
                                      </p:to>
                                    </p:set>
                                    <p:animEffect transition="in" filter="fade">
                                      <p:cBhvr>
                                        <p:cTn id="106" dur="500"/>
                                        <p:tgtEl>
                                          <p:spTgt spid="4">
                                            <p:txEl>
                                              <p:pRg st="1" end="1"/>
                                            </p:txEl>
                                          </p:spTgt>
                                        </p:tgtEl>
                                      </p:cBhvr>
                                    </p:animEffect>
                                    <p:anim calcmode="lin" valueType="num">
                                      <p:cBhvr>
                                        <p:cTn id="10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08" dur="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09" fill="hold">
                            <p:stCondLst>
                              <p:cond delay="1000"/>
                            </p:stCondLst>
                            <p:childTnLst>
                              <p:par>
                                <p:cTn id="110" presetID="42" presetClass="entr" presetSubtype="0" fill="hold" grpId="0" nodeType="afterEffect">
                                  <p:stCondLst>
                                    <p:cond delay="0"/>
                                  </p:stCondLst>
                                  <p:childTnLst>
                                    <p:set>
                                      <p:cBhvr>
                                        <p:cTn id="111" dur="1" fill="hold">
                                          <p:stCondLst>
                                            <p:cond delay="0"/>
                                          </p:stCondLst>
                                        </p:cTn>
                                        <p:tgtEl>
                                          <p:spTgt spid="4">
                                            <p:txEl>
                                              <p:pRg st="2" end="2"/>
                                            </p:txEl>
                                          </p:spTgt>
                                        </p:tgtEl>
                                        <p:attrNameLst>
                                          <p:attrName>style.visibility</p:attrName>
                                        </p:attrNameLst>
                                      </p:cBhvr>
                                      <p:to>
                                        <p:strVal val="visible"/>
                                      </p:to>
                                    </p:set>
                                    <p:animEffect transition="in" filter="fade">
                                      <p:cBhvr>
                                        <p:cTn id="112" dur="500"/>
                                        <p:tgtEl>
                                          <p:spTgt spid="4">
                                            <p:txEl>
                                              <p:pRg st="2" end="2"/>
                                            </p:txEl>
                                          </p:spTgt>
                                        </p:tgtEl>
                                      </p:cBhvr>
                                    </p:animEffect>
                                    <p:anim calcmode="lin" valueType="num">
                                      <p:cBhvr>
                                        <p:cTn id="1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14" dur="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15" fill="hold">
                            <p:stCondLst>
                              <p:cond delay="1500"/>
                            </p:stCondLst>
                            <p:childTnLst>
                              <p:par>
                                <p:cTn id="116" presetID="42" presetClass="entr" presetSubtype="0" fill="hold" grpId="0" nodeType="afterEffect">
                                  <p:stCondLst>
                                    <p:cond delay="0"/>
                                  </p:stCondLst>
                                  <p:childTnLst>
                                    <p:set>
                                      <p:cBhvr>
                                        <p:cTn id="117" dur="1" fill="hold">
                                          <p:stCondLst>
                                            <p:cond delay="0"/>
                                          </p:stCondLst>
                                        </p:cTn>
                                        <p:tgtEl>
                                          <p:spTgt spid="4">
                                            <p:txEl>
                                              <p:pRg st="5" end="5"/>
                                            </p:txEl>
                                          </p:spTgt>
                                        </p:tgtEl>
                                        <p:attrNameLst>
                                          <p:attrName>style.visibility</p:attrName>
                                        </p:attrNameLst>
                                      </p:cBhvr>
                                      <p:to>
                                        <p:strVal val="visible"/>
                                      </p:to>
                                    </p:set>
                                    <p:animEffect transition="in" filter="fade">
                                      <p:cBhvr>
                                        <p:cTn id="118" dur="500"/>
                                        <p:tgtEl>
                                          <p:spTgt spid="4">
                                            <p:txEl>
                                              <p:pRg st="5" end="5"/>
                                            </p:txEl>
                                          </p:spTgt>
                                        </p:tgtEl>
                                      </p:cBhvr>
                                    </p:animEffect>
                                    <p:anim calcmode="lin" valueType="num">
                                      <p:cBhvr>
                                        <p:cTn id="11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20" dur="5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1" restart="whenNotActive" fill="hold" evtFilter="cancelBubble" nodeType="interactiveSeq">
                <p:stCondLst>
                  <p:cond evt="onClick" delay="0">
                    <p:tgtEl>
                      <p:spTgt spid="5"/>
                    </p:tgtEl>
                  </p:cond>
                </p:stCondLst>
                <p:endSync evt="end" delay="0">
                  <p:rtn val="all"/>
                </p:endSync>
                <p:childTnLst>
                  <p:par>
                    <p:cTn id="122" fill="hold">
                      <p:stCondLst>
                        <p:cond delay="0"/>
                      </p:stCondLst>
                      <p:childTnLst>
                        <p:par>
                          <p:cTn id="123" fill="hold">
                            <p:stCondLst>
                              <p:cond delay="0"/>
                            </p:stCondLst>
                            <p:childTnLst>
                              <p:par>
                                <p:cTn id="124" presetID="1" presetClass="mediacall" presetSubtype="0" fill="hold" nodeType="clickEffect">
                                  <p:stCondLst>
                                    <p:cond delay="0"/>
                                  </p:stCondLst>
                                  <p:childTnLst>
                                    <p:cmd type="call" cmd="playFrom(0.0)">
                                      <p:cBhvr>
                                        <p:cTn id="125" dur="136777" fill="hold"/>
                                        <p:tgtEl>
                                          <p:spTgt spid="5"/>
                                        </p:tgtEl>
                                      </p:cBhvr>
                                    </p:cmd>
                                  </p:childTnLst>
                                </p:cTn>
                              </p:par>
                            </p:childTnLst>
                          </p:cTn>
                        </p:par>
                      </p:childTnLst>
                    </p:cTn>
                  </p:par>
                </p:childTnLst>
              </p:cTn>
              <p:nextCondLst>
                <p:cond evt="onClick" delay="0">
                  <p:tgtEl>
                    <p:spTgt spid="5"/>
                  </p:tgtEl>
                </p:cond>
              </p:nextCondLst>
            </p:seq>
            <p:audio>
              <p:cMediaNode vol="80000">
                <p:cTn id="126" fill="hold" display="0">
                  <p:stCondLst>
                    <p:cond delay="indefinite"/>
                  </p:stCondLst>
                  <p:endCondLst>
                    <p:cond evt="onStopAudio" delay="0">
                      <p:tgtEl>
                        <p:sldTgt/>
                      </p:tgtEl>
                    </p:cond>
                  </p:endCondLst>
                </p:cTn>
                <p:tgtEl>
                  <p:spTgt spid="5"/>
                </p:tgtEl>
              </p:cMediaNode>
            </p:audio>
          </p:childTnLst>
        </p:cTn>
      </p:par>
    </p:tnLst>
    <p:bldLst>
      <p:bldP spid="19" grpId="0" uiExpand="1" build="p"/>
      <p:bldP spid="20" grpId="0" uiExpand="1" build="p"/>
      <p:bldP spid="4" grpId="0" uiExpand="1" build="p"/>
      <p:bldP spid="9" grpId="0" uiExpand="1" build="p"/>
      <p:bldP spid="10"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descr="Lydtavle">
            <a:extLst>
              <a:ext uri="{FF2B5EF4-FFF2-40B4-BE49-F238E27FC236}">
                <a16:creationId xmlns:a16="http://schemas.microsoft.com/office/drawing/2014/main" id="{22F8A3E0-97BE-4C41-B0B1-C8DDE9CBEC39}"/>
              </a:ext>
            </a:extLst>
          </p:cNvPr>
          <p:cNvPicPr>
            <a:picLocks noChangeAspect="1"/>
          </p:cNvPicPr>
          <p:nvPr/>
        </p:nvPicPr>
        <p:blipFill rotWithShape="1">
          <a:blip r:embed="rId5">
            <a:alphaModFix amt="25000"/>
          </a:blip>
          <a:srcRect t="15730"/>
          <a:stretch/>
        </p:blipFill>
        <p:spPr>
          <a:xfrm>
            <a:off x="20" y="10"/>
            <a:ext cx="12191980" cy="6857990"/>
          </a:xfrm>
          <a:prstGeom prst="rect">
            <a:avLst/>
          </a:prstGeom>
        </p:spPr>
      </p:pic>
      <p:sp>
        <p:nvSpPr>
          <p:cNvPr id="2" name="Titel 1">
            <a:extLst>
              <a:ext uri="{FF2B5EF4-FFF2-40B4-BE49-F238E27FC236}">
                <a16:creationId xmlns:a16="http://schemas.microsoft.com/office/drawing/2014/main" id="{A7FBDA6A-2C1E-8F49-8179-9EB2E5BAD143}"/>
              </a:ext>
            </a:extLst>
          </p:cNvPr>
          <p:cNvSpPr>
            <a:spLocks noGrp="1"/>
          </p:cNvSpPr>
          <p:nvPr>
            <p:ph type="title"/>
          </p:nvPr>
        </p:nvSpPr>
        <p:spPr>
          <a:xfrm>
            <a:off x="587830" y="1005018"/>
            <a:ext cx="3051112" cy="5352034"/>
          </a:xfrm>
        </p:spPr>
        <p:txBody>
          <a:bodyPr vert="horz" lIns="91440" tIns="45720" rIns="91440" bIns="45720" rtlCol="0" anchor="t">
            <a:normAutofit/>
          </a:bodyPr>
          <a:lstStyle/>
          <a:p>
            <a:r>
              <a:rPr lang="en-US" sz="4000" b="1" spc="200">
                <a:ln w="15875">
                  <a:noFill/>
                </a:ln>
                <a:solidFill>
                  <a:srgbClr val="D80E8C"/>
                </a:solidFill>
                <a:latin typeface="+mn-lt"/>
              </a:rPr>
              <a:t>LYDE</a:t>
            </a:r>
            <a:br>
              <a:rPr lang="en-US" sz="4000" b="1" spc="200">
                <a:ln w="15875">
                  <a:noFill/>
                </a:ln>
                <a:solidFill>
                  <a:srgbClr val="D80E8C"/>
                </a:solidFill>
                <a:latin typeface="+mn-lt"/>
              </a:rPr>
            </a:br>
            <a:br>
              <a:rPr lang="en-US" sz="1000" b="1" spc="200">
                <a:ln w="15875">
                  <a:noFill/>
                </a:ln>
                <a:solidFill>
                  <a:srgbClr val="D80E8C"/>
                </a:solidFill>
                <a:latin typeface="+mn-lt"/>
              </a:rPr>
            </a:br>
            <a:endParaRPr lang="en-US" sz="1800" b="1" spc="200">
              <a:ln w="15875">
                <a:noFill/>
              </a:ln>
              <a:solidFill>
                <a:srgbClr val="D80E8C"/>
              </a:solidFill>
              <a:latin typeface="+mn-lt"/>
            </a:endParaRPr>
          </a:p>
        </p:txBody>
      </p:sp>
      <p:sp>
        <p:nvSpPr>
          <p:cNvPr id="19" name="Tekstfelt 18">
            <a:extLst>
              <a:ext uri="{FF2B5EF4-FFF2-40B4-BE49-F238E27FC236}">
                <a16:creationId xmlns:a16="http://schemas.microsoft.com/office/drawing/2014/main" id="{D80077EB-D3C5-184C-A001-24027A7D2169}"/>
              </a:ext>
            </a:extLst>
          </p:cNvPr>
          <p:cNvSpPr txBox="1"/>
          <p:nvPr/>
        </p:nvSpPr>
        <p:spPr>
          <a:xfrm>
            <a:off x="4201155" y="1005019"/>
            <a:ext cx="3420401" cy="5352034"/>
          </a:xfrm>
          <a:prstGeom prst="rect">
            <a:avLst/>
          </a:prstGeom>
        </p:spPr>
        <p:txBody>
          <a:bodyPr vert="horz" lIns="91440" tIns="45720" rIns="91440" bIns="45720" rtlCol="0" anchor="t">
            <a:normAutofit/>
          </a:bodyPr>
          <a:lstStyle/>
          <a:p>
            <a:pPr marL="11113" marR="0" lvl="0" indent="0" algn="l" defTabSz="914400" rtl="0" eaLnBrk="1" fontAlgn="auto" latinLnBrk="0" hangingPunct="1">
              <a:lnSpc>
                <a:spcPct val="90000"/>
              </a:lnSpc>
              <a:spcBef>
                <a:spcPts val="1200"/>
              </a:spcBef>
              <a:spcAft>
                <a:spcPts val="0"/>
              </a:spcAft>
              <a:buClr>
                <a:srgbClr val="BDCA30"/>
              </a:buClr>
              <a:buSzTx/>
              <a:buFontTx/>
              <a:buNone/>
              <a:tabLst/>
              <a:defRPr/>
            </a:pPr>
            <a:r>
              <a:rPr kumimoji="0" lang="da-DK" sz="4000" b="1" i="0" u="none" strike="noStrike" kern="1200" cap="none" spc="200" normalizeH="0" baseline="0" noProof="0">
                <a:ln>
                  <a:noFill/>
                </a:ln>
                <a:solidFill>
                  <a:srgbClr val="AFBD22"/>
                </a:solidFill>
                <a:effectLst/>
                <a:uLnTx/>
                <a:uFillTx/>
                <a:latin typeface="Trebuchet MS" panose="020B0603020202020204"/>
              </a:rPr>
              <a:t>REALLYDE</a:t>
            </a:r>
          </a:p>
          <a:p>
            <a:pPr marL="180000" marR="0" lvl="0" indent="-18000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kumimoji="0" lang="da-DK" sz="1800" b="1" i="0" u="none" strike="noStrike" kern="1200" cap="none" spc="200" normalizeH="0" baseline="0" noProof="0">
                <a:ln>
                  <a:noFill/>
                </a:ln>
                <a:solidFill>
                  <a:srgbClr val="FFFFFF"/>
                </a:solidFill>
                <a:effectLst/>
                <a:uLnTx/>
                <a:uFillTx/>
                <a:latin typeface="Trebuchet MS" panose="020B0603020202020204"/>
              </a:rPr>
              <a:t>forekommer</a:t>
            </a:r>
            <a:r>
              <a:rPr kumimoji="0" lang="da-DK" sz="1800" b="1" i="0" u="none" strike="noStrike" kern="1200" cap="none" spc="200" normalizeH="0" noProof="0">
                <a:ln>
                  <a:noFill/>
                </a:ln>
                <a:solidFill>
                  <a:srgbClr val="FFFFFF"/>
                </a:solidFill>
                <a:effectLst/>
                <a:uLnTx/>
                <a:uFillTx/>
                <a:latin typeface="Trebuchet MS" panose="020B0603020202020204"/>
              </a:rPr>
              <a:t> naturligt</a:t>
            </a:r>
            <a:r>
              <a:rPr lang="da-DK" b="1" spc="200" noProof="0">
                <a:solidFill>
                  <a:srgbClr val="FFFFFF"/>
                </a:solidFill>
                <a:latin typeface="Trebuchet MS" panose="020B0603020202020204"/>
              </a:rPr>
              <a:t> </a:t>
            </a:r>
            <a:r>
              <a:rPr lang="da-DK" b="1" spc="200">
                <a:solidFill>
                  <a:srgbClr val="FFFFFF"/>
                </a:solidFill>
                <a:latin typeface="Trebuchet MS" panose="020B0603020202020204"/>
              </a:rPr>
              <a:t>i lydbilledet, fx baggrundsstøj</a:t>
            </a:r>
          </a:p>
          <a:p>
            <a:pPr marL="180000" marR="0" lvl="0" indent="-18000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da-DK" b="1" spc="200">
                <a:solidFill>
                  <a:srgbClr val="FFFFFF"/>
                </a:solidFill>
                <a:latin typeface="Trebuchet MS" panose="020B0603020202020204"/>
              </a:rPr>
              <a:t>markerer autenticitet og giver troværdighed, fx i en samtale</a:t>
            </a:r>
          </a:p>
          <a:p>
            <a:pPr marL="180000" marR="0" lvl="0" indent="-18000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da-DK" b="1" spc="200">
                <a:solidFill>
                  <a:srgbClr val="FFFFFF"/>
                </a:solidFill>
                <a:latin typeface="Trebuchet MS" panose="020B0603020202020204"/>
              </a:rPr>
              <a:t>kan også redigeres og fremhæves, så de får en ekstra betydning </a:t>
            </a:r>
            <a:r>
              <a:rPr lang="da-DK" b="1" spc="200" err="1">
                <a:solidFill>
                  <a:srgbClr val="FFFFFF"/>
                </a:solidFill>
                <a:latin typeface="Trebuchet MS" panose="020B0603020202020204"/>
              </a:rPr>
              <a:t>ift</a:t>
            </a:r>
            <a:r>
              <a:rPr lang="da-DK" b="1" spc="200">
                <a:solidFill>
                  <a:srgbClr val="FFFFFF"/>
                </a:solidFill>
                <a:latin typeface="Trebuchet MS" panose="020B0603020202020204"/>
              </a:rPr>
              <a:t> fortællingen og de medvirkende</a:t>
            </a:r>
          </a:p>
          <a:p>
            <a:pPr marR="0" lvl="0" algn="l" defTabSz="914400" rtl="0" eaLnBrk="1" fontAlgn="auto" latinLnBrk="0" hangingPunct="1">
              <a:lnSpc>
                <a:spcPct val="90000"/>
              </a:lnSpc>
              <a:spcBef>
                <a:spcPts val="1200"/>
              </a:spcBef>
              <a:spcAft>
                <a:spcPts val="0"/>
              </a:spcAft>
              <a:buClr>
                <a:srgbClr val="BDCA30"/>
              </a:buClr>
              <a:buSzTx/>
              <a:tabLst/>
              <a:defRPr/>
            </a:pPr>
            <a:endParaRPr lang="da-DK" b="1" spc="200">
              <a:solidFill>
                <a:srgbClr val="FFFFFF"/>
              </a:solidFill>
              <a:latin typeface="Trebuchet MS" panose="020B0603020202020204"/>
            </a:endParaRPr>
          </a:p>
        </p:txBody>
      </p:sp>
      <p:sp>
        <p:nvSpPr>
          <p:cNvPr id="20" name="Tekstfelt 19">
            <a:extLst>
              <a:ext uri="{FF2B5EF4-FFF2-40B4-BE49-F238E27FC236}">
                <a16:creationId xmlns:a16="http://schemas.microsoft.com/office/drawing/2014/main" id="{D325DE3A-0563-EE4F-A588-88A8DD7BF2BA}"/>
              </a:ext>
            </a:extLst>
          </p:cNvPr>
          <p:cNvSpPr txBox="1"/>
          <p:nvPr/>
        </p:nvSpPr>
        <p:spPr>
          <a:xfrm>
            <a:off x="8183770" y="1005019"/>
            <a:ext cx="3420401" cy="5352034"/>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1200"/>
              </a:spcBef>
              <a:spcAft>
                <a:spcPts val="0"/>
              </a:spcAft>
              <a:buClr>
                <a:srgbClr val="BDCA30"/>
              </a:buClr>
              <a:buSzTx/>
              <a:buFontTx/>
              <a:buNone/>
              <a:tabLst/>
              <a:defRPr/>
            </a:pPr>
            <a:r>
              <a:rPr kumimoji="0" lang="da-DK" sz="4000" b="1" i="0" u="none" strike="noStrike" kern="1200" cap="none" spc="200" normalizeH="0" baseline="0">
                <a:ln>
                  <a:noFill/>
                </a:ln>
                <a:solidFill>
                  <a:srgbClr val="AFBD22"/>
                </a:solidFill>
                <a:effectLst/>
                <a:uLnTx/>
                <a:uFillTx/>
                <a:latin typeface="Trebuchet MS" panose="020B0603020202020204"/>
                <a:ea typeface="+mn-ea"/>
                <a:cs typeface="+mn-cs"/>
              </a:rPr>
              <a:t>EFFEKTLYDE</a:t>
            </a: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kumimoji="0" lang="da-DK" sz="1800" b="1" i="0" u="none" strike="noStrike" kern="1200" cap="none" spc="200" normalizeH="0" baseline="0">
                <a:ln>
                  <a:noFill/>
                </a:ln>
                <a:solidFill>
                  <a:srgbClr val="FFFFFF"/>
                </a:solidFill>
                <a:effectLst/>
                <a:uLnTx/>
                <a:uFillTx/>
                <a:latin typeface="Trebuchet MS" panose="020B0603020202020204"/>
                <a:ea typeface="+mn-ea"/>
                <a:cs typeface="+mn-cs"/>
              </a:rPr>
              <a:t>er ikke</a:t>
            </a:r>
            <a:r>
              <a:rPr kumimoji="0" lang="da-DK" sz="1800" b="1" i="0" u="none" strike="noStrike" kern="1200" cap="none" spc="200" normalizeH="0">
                <a:ln>
                  <a:noFill/>
                </a:ln>
                <a:solidFill>
                  <a:srgbClr val="FFFFFF"/>
                </a:solidFill>
                <a:effectLst/>
                <a:uLnTx/>
                <a:uFillTx/>
                <a:latin typeface="Trebuchet MS" panose="020B0603020202020204"/>
                <a:ea typeface="+mn-ea"/>
                <a:cs typeface="+mn-cs"/>
              </a:rPr>
              <a:t> en del af det autentiske lydbillede</a:t>
            </a: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kumimoji="0" lang="da-DK" sz="1800" b="1" i="0" u="none" strike="noStrike" kern="1200" cap="none" spc="200" normalizeH="0" baseline="0">
                <a:ln>
                  <a:noFill/>
                </a:ln>
                <a:solidFill>
                  <a:srgbClr val="FFFFFF"/>
                </a:solidFill>
                <a:effectLst/>
                <a:uLnTx/>
                <a:uFillTx/>
                <a:latin typeface="Trebuchet MS" panose="020B0603020202020204"/>
                <a:ea typeface="+mn-ea"/>
                <a:cs typeface="+mn-cs"/>
              </a:rPr>
              <a:t>er</a:t>
            </a:r>
            <a:r>
              <a:rPr kumimoji="0" lang="da-DK" sz="1800" b="1" i="0" u="none" strike="noStrike" kern="1200" cap="none" spc="200" normalizeH="0">
                <a:ln>
                  <a:noFill/>
                </a:ln>
                <a:solidFill>
                  <a:srgbClr val="FFFFFF"/>
                </a:solidFill>
                <a:effectLst/>
                <a:uLnTx/>
                <a:uFillTx/>
                <a:latin typeface="Trebuchet MS" panose="020B0603020202020204"/>
                <a:ea typeface="+mn-ea"/>
                <a:cs typeface="+mn-cs"/>
              </a:rPr>
              <a:t> tydeligt lagt på i redigeringen</a:t>
            </a:r>
            <a:r>
              <a:rPr lang="da-DK" b="1" spc="200">
                <a:solidFill>
                  <a:srgbClr val="FFFFFF"/>
                </a:solidFill>
                <a:latin typeface="Trebuchet MS" panose="020B0603020202020204"/>
              </a:rPr>
              <a:t> fordi de tilfører en ekstra lydoplevelse</a:t>
            </a: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kumimoji="0" lang="da-DK" sz="1800" b="1" i="0" u="none" strike="noStrike" kern="1200" cap="none" spc="200" normalizeH="0">
                <a:ln>
                  <a:noFill/>
                </a:ln>
                <a:solidFill>
                  <a:srgbClr val="FFFFFF"/>
                </a:solidFill>
                <a:effectLst/>
                <a:uLnTx/>
                <a:uFillTx/>
                <a:latin typeface="Trebuchet MS" panose="020B0603020202020204"/>
                <a:ea typeface="+mn-ea"/>
                <a:cs typeface="+mn-cs"/>
              </a:rPr>
              <a:t>kan skabe ekstra intimitet og indlevelse ligesom redigeret reallyd</a:t>
            </a:r>
          </a:p>
          <a:p>
            <a:pPr marL="182563" marR="0" lvl="0" indent="-171450" algn="l" defTabSz="914400" rtl="0" eaLnBrk="1" fontAlgn="auto" latinLnBrk="0" hangingPunct="1">
              <a:lnSpc>
                <a:spcPct val="90000"/>
              </a:lnSpc>
              <a:spcBef>
                <a:spcPts val="1200"/>
              </a:spcBef>
              <a:spcAft>
                <a:spcPts val="0"/>
              </a:spcAft>
              <a:buClr>
                <a:srgbClr val="BDCA30"/>
              </a:buClr>
              <a:buSzTx/>
              <a:buFont typeface="Wingdings 2" pitchFamily="18" charset="2"/>
              <a:buChar char=""/>
              <a:tabLst/>
              <a:defRPr/>
            </a:pPr>
            <a:r>
              <a:rPr lang="da-DK" b="1" spc="200">
                <a:solidFill>
                  <a:srgbClr val="FFFFFF"/>
                </a:solidFill>
                <a:latin typeface="Trebuchet MS" panose="020B0603020202020204"/>
              </a:rPr>
              <a:t>kan skabe stemning ligesom musik</a:t>
            </a:r>
            <a:endParaRPr kumimoji="0" lang="da-DK" sz="1800" b="1" i="0" u="none" strike="noStrike" kern="1200" cap="none" spc="200" normalizeH="0">
              <a:ln>
                <a:noFill/>
              </a:ln>
              <a:solidFill>
                <a:srgbClr val="FFFFFF"/>
              </a:solidFill>
              <a:effectLst/>
              <a:uLnTx/>
              <a:uFillTx/>
              <a:latin typeface="Trebuchet MS" panose="020B0603020202020204"/>
              <a:ea typeface="+mn-ea"/>
              <a:cs typeface="+mn-cs"/>
            </a:endParaRPr>
          </a:p>
        </p:txBody>
      </p:sp>
      <p:sp>
        <p:nvSpPr>
          <p:cNvPr id="9" name="Tekstfelt 8">
            <a:extLst>
              <a:ext uri="{FF2B5EF4-FFF2-40B4-BE49-F238E27FC236}">
                <a16:creationId xmlns:a16="http://schemas.microsoft.com/office/drawing/2014/main" id="{776EBC37-C1AD-794E-B21A-9AECF8992FDD}"/>
              </a:ext>
            </a:extLst>
          </p:cNvPr>
          <p:cNvSpPr txBox="1"/>
          <p:nvPr/>
        </p:nvSpPr>
        <p:spPr>
          <a:xfrm>
            <a:off x="587830" y="1693231"/>
            <a:ext cx="3051112"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b="1" spc="200" noProof="0">
                <a:solidFill>
                  <a:srgbClr val="D80E8C"/>
                </a:solidFill>
                <a:latin typeface="Trebuchet MS" panose="020B0603020202020204"/>
              </a:rPr>
              <a:t>ILLUSTRATION</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1" spc="200">
                <a:solidFill>
                  <a:srgbClr val="D80E8C"/>
                </a:solidFill>
                <a:latin typeface="Trebuchet MS" panose="020B0603020202020204"/>
              </a:rPr>
              <a:t>AUTENTICITET</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1" spc="200">
                <a:solidFill>
                  <a:srgbClr val="D80E8C"/>
                </a:solidFill>
                <a:latin typeface="Trebuchet MS" panose="020B0603020202020204"/>
              </a:rPr>
              <a:t>SYMBOLIK</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1" spc="200" noProof="0">
                <a:solidFill>
                  <a:srgbClr val="D80E8C"/>
                </a:solidFill>
                <a:latin typeface="Trebuchet MS" panose="020B0603020202020204"/>
              </a:rPr>
              <a:t>STEMNING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b="1" spc="200">
              <a:solidFill>
                <a:srgbClr val="D80E8C"/>
              </a:solidFill>
              <a:latin typeface="Trebuchet MS" panose="020B060302020202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da-DK" b="1" spc="200" noProof="0">
              <a:solidFill>
                <a:srgbClr val="D80E8C"/>
              </a:solidFill>
              <a:latin typeface="Trebuchet MS" panose="020B0603020202020204"/>
            </a:endParaRPr>
          </a:p>
          <a:p>
            <a:pPr lvl="0">
              <a:defRPr/>
            </a:pPr>
            <a:r>
              <a:rPr lang="da-DK" b="1" spc="200">
                <a:solidFill>
                  <a:srgbClr val="D80E8C"/>
                </a:solidFill>
              </a:rPr>
              <a:t>“</a:t>
            </a:r>
            <a:r>
              <a:rPr lang="da-DK" b="1" spc="200" noProof="0">
                <a:solidFill>
                  <a:srgbClr val="D80E8C"/>
                </a:solidFill>
                <a:latin typeface="Trebuchet MS" panose="020B0603020202020204"/>
              </a:rPr>
              <a:t>BLÅ PIGER”</a:t>
            </a:r>
          </a:p>
        </p:txBody>
      </p:sp>
      <p:pic>
        <p:nvPicPr>
          <p:cNvPr id="3" name="Blå piger (ep. 1)" descr="Blå piger (ep. 1)">
            <a:hlinkClick r:id="" action="ppaction://media"/>
            <a:extLst>
              <a:ext uri="{FF2B5EF4-FFF2-40B4-BE49-F238E27FC236}">
                <a16:creationId xmlns:a16="http://schemas.microsoft.com/office/drawing/2014/main" id="{F5ED1519-8948-A743-A7B7-341552BFB89A}"/>
              </a:ext>
            </a:extLst>
          </p:cNvPr>
          <p:cNvPicPr>
            <a:picLocks noChangeAspect="1"/>
          </p:cNvPicPr>
          <p:nvPr>
            <a:audioFile r:link="rId2"/>
            <p:extLst>
              <p:ext uri="{DAA4B4D4-6D71-4841-9C94-3DE7FCFB9230}">
                <p14:media xmlns:p14="http://schemas.microsoft.com/office/powerpoint/2010/main" r:embed="rId1"/>
              </p:ext>
            </p:extLst>
          </p:nvPr>
        </p:nvPicPr>
        <p:blipFill>
          <a:blip r:embed="rId6">
            <a:alphaModFix amt="50000"/>
          </a:blip>
          <a:stretch>
            <a:fillRect/>
          </a:stretch>
        </p:blipFill>
        <p:spPr>
          <a:xfrm>
            <a:off x="587829" y="5040182"/>
            <a:ext cx="812800" cy="812800"/>
          </a:xfrm>
          <a:prstGeom prst="rect">
            <a:avLst/>
          </a:prstGeom>
        </p:spPr>
      </p:pic>
    </p:spTree>
    <p:extLst>
      <p:ext uri="{BB962C8B-B14F-4D97-AF65-F5344CB8AC3E}">
        <p14:creationId xmlns:p14="http://schemas.microsoft.com/office/powerpoint/2010/main" val="1999639148"/>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9">
                                            <p:txEl>
                                              <p:pRg st="1" end="1"/>
                                            </p:txEl>
                                          </p:spTgt>
                                        </p:tgtEl>
                                        <p:attrNameLst>
                                          <p:attrName>style.visibility</p:attrName>
                                        </p:attrNameLst>
                                      </p:cBhvr>
                                      <p:to>
                                        <p:strVal val="visible"/>
                                      </p:to>
                                    </p:set>
                                    <p:animEffect transition="in" filter="fade">
                                      <p:cBhvr>
                                        <p:cTn id="16" dur="500"/>
                                        <p:tgtEl>
                                          <p:spTgt spid="19">
                                            <p:txEl>
                                              <p:pRg st="1" end="1"/>
                                            </p:txEl>
                                          </p:spTgt>
                                        </p:tgtEl>
                                      </p:cBhvr>
                                    </p:animEffect>
                                    <p:anim calcmode="lin" valueType="num">
                                      <p:cBhvr>
                                        <p:cTn id="17"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42" presetClass="entr" presetSubtype="0" fill="hold" grpId="0" nodeType="afterEffect">
                                  <p:stCondLst>
                                    <p:cond delay="0"/>
                                  </p:stCondLst>
                                  <p:childTnLst>
                                    <p:set>
                                      <p:cBhvr>
                                        <p:cTn id="21" dur="1" fill="hold">
                                          <p:stCondLst>
                                            <p:cond delay="0"/>
                                          </p:stCondLst>
                                        </p:cTn>
                                        <p:tgtEl>
                                          <p:spTgt spid="19">
                                            <p:txEl>
                                              <p:pRg st="2" end="2"/>
                                            </p:txEl>
                                          </p:spTgt>
                                        </p:tgtEl>
                                        <p:attrNameLst>
                                          <p:attrName>style.visibility</p:attrName>
                                        </p:attrNameLst>
                                      </p:cBhvr>
                                      <p:to>
                                        <p:strVal val="visible"/>
                                      </p:to>
                                    </p:set>
                                    <p:animEffect transition="in" filter="fade">
                                      <p:cBhvr>
                                        <p:cTn id="22" dur="500"/>
                                        <p:tgtEl>
                                          <p:spTgt spid="19">
                                            <p:txEl>
                                              <p:pRg st="2" end="2"/>
                                            </p:txEl>
                                          </p:spTgt>
                                        </p:tgtEl>
                                      </p:cBhvr>
                                    </p:animEffect>
                                    <p:anim calcmode="lin" valueType="num">
                                      <p:cBhvr>
                                        <p:cTn id="23"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9">
                                            <p:txEl>
                                              <p:pRg st="3" end="3"/>
                                            </p:txEl>
                                          </p:spTgt>
                                        </p:tgtEl>
                                        <p:attrNameLst>
                                          <p:attrName>style.visibility</p:attrName>
                                        </p:attrNameLst>
                                      </p:cBhvr>
                                      <p:to>
                                        <p:strVal val="visible"/>
                                      </p:to>
                                    </p:set>
                                    <p:animEffect transition="in" filter="fade">
                                      <p:cBhvr>
                                        <p:cTn id="28" dur="500"/>
                                        <p:tgtEl>
                                          <p:spTgt spid="19">
                                            <p:txEl>
                                              <p:pRg st="3" end="3"/>
                                            </p:txEl>
                                          </p:spTgt>
                                        </p:tgtEl>
                                      </p:cBhvr>
                                    </p:animEffect>
                                    <p:anim calcmode="lin" valueType="num">
                                      <p:cBhvr>
                                        <p:cTn id="29"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xEl>
                                              <p:pRg st="1" end="1"/>
                                            </p:txEl>
                                          </p:spTgt>
                                        </p:tgtEl>
                                        <p:attrNameLst>
                                          <p:attrName>style.visibility</p:attrName>
                                        </p:attrNameLst>
                                      </p:cBhvr>
                                      <p:to>
                                        <p:strVal val="visible"/>
                                      </p:to>
                                    </p:set>
                                    <p:animEffect transition="in" filter="fade">
                                      <p:cBhvr>
                                        <p:cTn id="35" dur="500"/>
                                        <p:tgtEl>
                                          <p:spTgt spid="20">
                                            <p:txEl>
                                              <p:pRg st="1" end="1"/>
                                            </p:txEl>
                                          </p:spTgt>
                                        </p:tgtEl>
                                      </p:cBhvr>
                                    </p:animEffect>
                                    <p:anim calcmode="lin" valueType="num">
                                      <p:cBhvr>
                                        <p:cTn id="36"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37" dur="5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par>
                          <p:cTn id="38" fill="hold">
                            <p:stCondLst>
                              <p:cond delay="500"/>
                            </p:stCondLst>
                            <p:childTnLst>
                              <p:par>
                                <p:cTn id="39" presetID="42" presetClass="entr" presetSubtype="0" fill="hold" grpId="0" nodeType="afterEffect">
                                  <p:stCondLst>
                                    <p:cond delay="0"/>
                                  </p:stCondLst>
                                  <p:childTnLst>
                                    <p:set>
                                      <p:cBhvr>
                                        <p:cTn id="40" dur="1" fill="hold">
                                          <p:stCondLst>
                                            <p:cond delay="0"/>
                                          </p:stCondLst>
                                        </p:cTn>
                                        <p:tgtEl>
                                          <p:spTgt spid="20">
                                            <p:txEl>
                                              <p:pRg st="2" end="2"/>
                                            </p:txEl>
                                          </p:spTgt>
                                        </p:tgtEl>
                                        <p:attrNameLst>
                                          <p:attrName>style.visibility</p:attrName>
                                        </p:attrNameLst>
                                      </p:cBhvr>
                                      <p:to>
                                        <p:strVal val="visible"/>
                                      </p:to>
                                    </p:set>
                                    <p:animEffect transition="in" filter="fade">
                                      <p:cBhvr>
                                        <p:cTn id="41" dur="500"/>
                                        <p:tgtEl>
                                          <p:spTgt spid="20">
                                            <p:txEl>
                                              <p:pRg st="2" end="2"/>
                                            </p:txEl>
                                          </p:spTgt>
                                        </p:tgtEl>
                                      </p:cBhvr>
                                    </p:animEffect>
                                    <p:anim calcmode="lin" valueType="num">
                                      <p:cBhvr>
                                        <p:cTn id="42"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43" dur="5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42" presetClass="entr" presetSubtype="0" fill="hold" grpId="0" nodeType="afterEffect">
                                  <p:stCondLst>
                                    <p:cond delay="0"/>
                                  </p:stCondLst>
                                  <p:childTnLst>
                                    <p:set>
                                      <p:cBhvr>
                                        <p:cTn id="46" dur="1" fill="hold">
                                          <p:stCondLst>
                                            <p:cond delay="0"/>
                                          </p:stCondLst>
                                        </p:cTn>
                                        <p:tgtEl>
                                          <p:spTgt spid="20">
                                            <p:txEl>
                                              <p:pRg st="3" end="3"/>
                                            </p:txEl>
                                          </p:spTgt>
                                        </p:tgtEl>
                                        <p:attrNameLst>
                                          <p:attrName>style.visibility</p:attrName>
                                        </p:attrNameLst>
                                      </p:cBhvr>
                                      <p:to>
                                        <p:strVal val="visible"/>
                                      </p:to>
                                    </p:set>
                                    <p:animEffect transition="in" filter="fade">
                                      <p:cBhvr>
                                        <p:cTn id="47" dur="500"/>
                                        <p:tgtEl>
                                          <p:spTgt spid="20">
                                            <p:txEl>
                                              <p:pRg st="3" end="3"/>
                                            </p:txEl>
                                          </p:spTgt>
                                        </p:tgtEl>
                                      </p:cBhvr>
                                    </p:animEffect>
                                    <p:anim calcmode="lin" valueType="num">
                                      <p:cBhvr>
                                        <p:cTn id="48"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49" dur="5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par>
                          <p:cTn id="50" fill="hold">
                            <p:stCondLst>
                              <p:cond delay="1500"/>
                            </p:stCondLst>
                            <p:childTnLst>
                              <p:par>
                                <p:cTn id="51" presetID="42" presetClass="entr" presetSubtype="0" fill="hold" grpId="0" nodeType="afterEffect">
                                  <p:stCondLst>
                                    <p:cond delay="0"/>
                                  </p:stCondLst>
                                  <p:childTnLst>
                                    <p:set>
                                      <p:cBhvr>
                                        <p:cTn id="52" dur="1" fill="hold">
                                          <p:stCondLst>
                                            <p:cond delay="0"/>
                                          </p:stCondLst>
                                        </p:cTn>
                                        <p:tgtEl>
                                          <p:spTgt spid="20">
                                            <p:txEl>
                                              <p:pRg st="4" end="4"/>
                                            </p:txEl>
                                          </p:spTgt>
                                        </p:tgtEl>
                                        <p:attrNameLst>
                                          <p:attrName>style.visibility</p:attrName>
                                        </p:attrNameLst>
                                      </p:cBhvr>
                                      <p:to>
                                        <p:strVal val="visible"/>
                                      </p:to>
                                    </p:set>
                                    <p:animEffect transition="in" filter="fade">
                                      <p:cBhvr>
                                        <p:cTn id="53" dur="500"/>
                                        <p:tgtEl>
                                          <p:spTgt spid="20">
                                            <p:txEl>
                                              <p:pRg st="4" end="4"/>
                                            </p:txEl>
                                          </p:spTgt>
                                        </p:tgtEl>
                                      </p:cBhvr>
                                    </p:animEffect>
                                    <p:anim calcmode="lin" valueType="num">
                                      <p:cBhvr>
                                        <p:cTn id="54" dur="5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55" dur="500" fill="hold"/>
                                        <p:tgtEl>
                                          <p:spTgt spid="2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9">
                                            <p:txEl>
                                              <p:pRg st="0" end="0"/>
                                            </p:txEl>
                                          </p:spTgt>
                                        </p:tgtEl>
                                        <p:attrNameLst>
                                          <p:attrName>style.visibility</p:attrName>
                                        </p:attrNameLst>
                                      </p:cBhvr>
                                      <p:to>
                                        <p:strVal val="visible"/>
                                      </p:to>
                                    </p:set>
                                    <p:animEffect transition="in" filter="fade">
                                      <p:cBhvr>
                                        <p:cTn id="60" dur="500"/>
                                        <p:tgtEl>
                                          <p:spTgt spid="9">
                                            <p:txEl>
                                              <p:pRg st="0" end="0"/>
                                            </p:txEl>
                                          </p:spTgt>
                                        </p:tgtEl>
                                      </p:cBhvr>
                                    </p:animEffect>
                                    <p:anim calcmode="lin" valueType="num">
                                      <p:cBhvr>
                                        <p:cTn id="6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63" fill="hold">
                            <p:stCondLst>
                              <p:cond delay="500"/>
                            </p:stCondLst>
                            <p:childTnLst>
                              <p:par>
                                <p:cTn id="64" presetID="42" presetClass="entr" presetSubtype="0" fill="hold" grpId="0" nodeType="afterEffect">
                                  <p:stCondLst>
                                    <p:cond delay="0"/>
                                  </p:stCondLst>
                                  <p:childTnLst>
                                    <p:set>
                                      <p:cBhvr>
                                        <p:cTn id="65" dur="1" fill="hold">
                                          <p:stCondLst>
                                            <p:cond delay="0"/>
                                          </p:stCondLst>
                                        </p:cTn>
                                        <p:tgtEl>
                                          <p:spTgt spid="9">
                                            <p:txEl>
                                              <p:pRg st="1" end="1"/>
                                            </p:txEl>
                                          </p:spTgt>
                                        </p:tgtEl>
                                        <p:attrNameLst>
                                          <p:attrName>style.visibility</p:attrName>
                                        </p:attrNameLst>
                                      </p:cBhvr>
                                      <p:to>
                                        <p:strVal val="visible"/>
                                      </p:to>
                                    </p:set>
                                    <p:animEffect transition="in" filter="fade">
                                      <p:cBhvr>
                                        <p:cTn id="66" dur="500"/>
                                        <p:tgtEl>
                                          <p:spTgt spid="9">
                                            <p:txEl>
                                              <p:pRg st="1" end="1"/>
                                            </p:txEl>
                                          </p:spTgt>
                                        </p:tgtEl>
                                      </p:cBhvr>
                                    </p:animEffect>
                                    <p:anim calcmode="lin" valueType="num">
                                      <p:cBhvr>
                                        <p:cTn id="6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68" dur="5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69" fill="hold">
                            <p:stCondLst>
                              <p:cond delay="1000"/>
                            </p:stCondLst>
                            <p:childTnLst>
                              <p:par>
                                <p:cTn id="70" presetID="42" presetClass="entr" presetSubtype="0" fill="hold" grpId="0" nodeType="afterEffect">
                                  <p:stCondLst>
                                    <p:cond delay="0"/>
                                  </p:stCondLst>
                                  <p:childTnLst>
                                    <p:set>
                                      <p:cBhvr>
                                        <p:cTn id="71" dur="1" fill="hold">
                                          <p:stCondLst>
                                            <p:cond delay="0"/>
                                          </p:stCondLst>
                                        </p:cTn>
                                        <p:tgtEl>
                                          <p:spTgt spid="9">
                                            <p:txEl>
                                              <p:pRg st="2" end="2"/>
                                            </p:txEl>
                                          </p:spTgt>
                                        </p:tgtEl>
                                        <p:attrNameLst>
                                          <p:attrName>style.visibility</p:attrName>
                                        </p:attrNameLst>
                                      </p:cBhvr>
                                      <p:to>
                                        <p:strVal val="visible"/>
                                      </p:to>
                                    </p:set>
                                    <p:animEffect transition="in" filter="fade">
                                      <p:cBhvr>
                                        <p:cTn id="72" dur="500"/>
                                        <p:tgtEl>
                                          <p:spTgt spid="9">
                                            <p:txEl>
                                              <p:pRg st="2" end="2"/>
                                            </p:txEl>
                                          </p:spTgt>
                                        </p:tgtEl>
                                      </p:cBhvr>
                                    </p:animEffect>
                                    <p:anim calcmode="lin" valueType="num">
                                      <p:cBhvr>
                                        <p:cTn id="7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74" dur="5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75" fill="hold">
                            <p:stCondLst>
                              <p:cond delay="1500"/>
                            </p:stCondLst>
                            <p:childTnLst>
                              <p:par>
                                <p:cTn id="76" presetID="42" presetClass="entr" presetSubtype="0" fill="hold" grpId="0" nodeType="afterEffect">
                                  <p:stCondLst>
                                    <p:cond delay="0"/>
                                  </p:stCondLst>
                                  <p:childTnLst>
                                    <p:set>
                                      <p:cBhvr>
                                        <p:cTn id="77" dur="1" fill="hold">
                                          <p:stCondLst>
                                            <p:cond delay="0"/>
                                          </p:stCondLst>
                                        </p:cTn>
                                        <p:tgtEl>
                                          <p:spTgt spid="9">
                                            <p:txEl>
                                              <p:pRg st="3" end="3"/>
                                            </p:txEl>
                                          </p:spTgt>
                                        </p:tgtEl>
                                        <p:attrNameLst>
                                          <p:attrName>style.visibility</p:attrName>
                                        </p:attrNameLst>
                                      </p:cBhvr>
                                      <p:to>
                                        <p:strVal val="visible"/>
                                      </p:to>
                                    </p:set>
                                    <p:animEffect transition="in" filter="fade">
                                      <p:cBhvr>
                                        <p:cTn id="78" dur="500"/>
                                        <p:tgtEl>
                                          <p:spTgt spid="9">
                                            <p:txEl>
                                              <p:pRg st="3" end="3"/>
                                            </p:txEl>
                                          </p:spTgt>
                                        </p:tgtEl>
                                      </p:cBhvr>
                                    </p:animEffect>
                                    <p:anim calcmode="lin" valueType="num">
                                      <p:cBhvr>
                                        <p:cTn id="7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80" dur="5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par>
                          <p:cTn id="81" fill="hold">
                            <p:stCondLst>
                              <p:cond delay="2000"/>
                            </p:stCondLst>
                            <p:childTnLst>
                              <p:par>
                                <p:cTn id="82" presetID="42" presetClass="entr" presetSubtype="0" fill="hold" grpId="0" nodeType="afterEffect">
                                  <p:stCondLst>
                                    <p:cond delay="0"/>
                                  </p:stCondLst>
                                  <p:childTnLst>
                                    <p:set>
                                      <p:cBhvr>
                                        <p:cTn id="83" dur="1" fill="hold">
                                          <p:stCondLst>
                                            <p:cond delay="0"/>
                                          </p:stCondLst>
                                        </p:cTn>
                                        <p:tgtEl>
                                          <p:spTgt spid="9">
                                            <p:txEl>
                                              <p:pRg st="6" end="6"/>
                                            </p:txEl>
                                          </p:spTgt>
                                        </p:tgtEl>
                                        <p:attrNameLst>
                                          <p:attrName>style.visibility</p:attrName>
                                        </p:attrNameLst>
                                      </p:cBhvr>
                                      <p:to>
                                        <p:strVal val="visible"/>
                                      </p:to>
                                    </p:set>
                                    <p:animEffect transition="in" filter="fade">
                                      <p:cBhvr>
                                        <p:cTn id="84" dur="500"/>
                                        <p:tgtEl>
                                          <p:spTgt spid="9">
                                            <p:txEl>
                                              <p:pRg st="6" end="6"/>
                                            </p:txEl>
                                          </p:spTgt>
                                        </p:tgtEl>
                                      </p:cBhvr>
                                    </p:animEffect>
                                    <p:anim calcmode="lin" valueType="num">
                                      <p:cBhvr>
                                        <p:cTn id="8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86" dur="5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87" restart="whenNotActive" fill="hold" evtFilter="cancelBubble" nodeType="interactiveSeq">
                <p:stCondLst>
                  <p:cond evt="onClick" delay="0">
                    <p:tgtEl>
                      <p:spTgt spid="3"/>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41244" fill="hold"/>
                                        <p:tgtEl>
                                          <p:spTgt spid="3"/>
                                        </p:tgtEl>
                                      </p:cBhvr>
                                    </p:cmd>
                                  </p:childTnLst>
                                </p:cTn>
                              </p:par>
                            </p:childTnLst>
                          </p:cTn>
                        </p:par>
                      </p:childTnLst>
                    </p:cTn>
                  </p:par>
                </p:childTnLst>
              </p:cTn>
              <p:nextCondLst>
                <p:cond evt="onClick" delay="0">
                  <p:tgtEl>
                    <p:spTgt spid="3"/>
                  </p:tgtEl>
                </p:cond>
              </p:nextCondLst>
            </p:seq>
            <p:audio>
              <p:cMediaNode vol="80000">
                <p:cTn id="92" fill="hold" display="0">
                  <p:stCondLst>
                    <p:cond delay="indefinite"/>
                  </p:stCondLst>
                  <p:endCondLst>
                    <p:cond evt="onStopAudio" delay="0">
                      <p:tgtEl>
                        <p:sldTgt/>
                      </p:tgtEl>
                    </p:cond>
                  </p:endCondLst>
                </p:cTn>
                <p:tgtEl>
                  <p:spTgt spid="3"/>
                </p:tgtEl>
              </p:cMediaNode>
            </p:audio>
          </p:childTnLst>
        </p:cTn>
      </p:par>
    </p:tnLst>
    <p:bldLst>
      <p:bldP spid="19" grpId="0" uiExpand="1" build="p"/>
      <p:bldP spid="20" grpId="0" uiExpand="1" build="p"/>
      <p:bldP spid="9"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descr="Lydtavle">
            <a:extLst>
              <a:ext uri="{FF2B5EF4-FFF2-40B4-BE49-F238E27FC236}">
                <a16:creationId xmlns:a16="http://schemas.microsoft.com/office/drawing/2014/main" id="{22F8A3E0-97BE-4C41-B0B1-C8DDE9CBEC39}"/>
              </a:ext>
            </a:extLst>
          </p:cNvPr>
          <p:cNvPicPr>
            <a:picLocks noChangeAspect="1"/>
          </p:cNvPicPr>
          <p:nvPr/>
        </p:nvPicPr>
        <p:blipFill rotWithShape="1">
          <a:blip r:embed="rId5">
            <a:alphaModFix amt="25000"/>
          </a:blip>
          <a:srcRect t="15730"/>
          <a:stretch/>
        </p:blipFill>
        <p:spPr>
          <a:xfrm>
            <a:off x="20" y="10"/>
            <a:ext cx="12191980" cy="6857990"/>
          </a:xfrm>
          <a:prstGeom prst="rect">
            <a:avLst/>
          </a:prstGeom>
        </p:spPr>
      </p:pic>
      <p:sp>
        <p:nvSpPr>
          <p:cNvPr id="2" name="Titel 1">
            <a:extLst>
              <a:ext uri="{FF2B5EF4-FFF2-40B4-BE49-F238E27FC236}">
                <a16:creationId xmlns:a16="http://schemas.microsoft.com/office/drawing/2014/main" id="{A7FBDA6A-2C1E-8F49-8179-9EB2E5BAD143}"/>
              </a:ext>
            </a:extLst>
          </p:cNvPr>
          <p:cNvSpPr>
            <a:spLocks noGrp="1"/>
          </p:cNvSpPr>
          <p:nvPr>
            <p:ph type="title"/>
          </p:nvPr>
        </p:nvSpPr>
        <p:spPr>
          <a:xfrm>
            <a:off x="587809" y="810716"/>
            <a:ext cx="3613325" cy="5352034"/>
          </a:xfrm>
        </p:spPr>
        <p:txBody>
          <a:bodyPr vert="horz" lIns="91440" tIns="45720" rIns="91440" bIns="45720" rtlCol="0" anchor="t">
            <a:normAutofit/>
          </a:bodyPr>
          <a:lstStyle/>
          <a:p>
            <a:r>
              <a:rPr lang="en-US" sz="4000" b="1" spc="200">
                <a:ln w="15875">
                  <a:noFill/>
                </a:ln>
                <a:solidFill>
                  <a:srgbClr val="D80E8C"/>
                </a:solidFill>
                <a:latin typeface="+mn-lt"/>
              </a:rPr>
              <a:t>REDIGERING</a:t>
            </a:r>
            <a:br>
              <a:rPr lang="en-US" sz="4000" b="1" spc="200">
                <a:ln w="15875">
                  <a:noFill/>
                </a:ln>
                <a:solidFill>
                  <a:srgbClr val="D80E8C"/>
                </a:solidFill>
                <a:latin typeface="+mn-lt"/>
              </a:rPr>
            </a:br>
            <a:br>
              <a:rPr lang="en-US" sz="1000" b="1" spc="200">
                <a:ln w="15875">
                  <a:noFill/>
                </a:ln>
                <a:solidFill>
                  <a:srgbClr val="D80E8C"/>
                </a:solidFill>
                <a:latin typeface="+mn-lt"/>
              </a:rPr>
            </a:br>
            <a:endParaRPr lang="en-US" sz="1800" b="1" spc="200">
              <a:ln w="15875">
                <a:noFill/>
              </a:ln>
              <a:solidFill>
                <a:srgbClr val="D80E8C"/>
              </a:solidFill>
              <a:latin typeface="+mn-lt"/>
            </a:endParaRPr>
          </a:p>
        </p:txBody>
      </p:sp>
      <p:sp>
        <p:nvSpPr>
          <p:cNvPr id="19" name="Tekstfelt 18">
            <a:extLst>
              <a:ext uri="{FF2B5EF4-FFF2-40B4-BE49-F238E27FC236}">
                <a16:creationId xmlns:a16="http://schemas.microsoft.com/office/drawing/2014/main" id="{D80077EB-D3C5-184C-A001-24027A7D2169}"/>
              </a:ext>
            </a:extLst>
          </p:cNvPr>
          <p:cNvSpPr txBox="1"/>
          <p:nvPr/>
        </p:nvSpPr>
        <p:spPr>
          <a:xfrm>
            <a:off x="4788963" y="819488"/>
            <a:ext cx="6815208" cy="5352034"/>
          </a:xfrm>
          <a:prstGeom prst="rect">
            <a:avLst/>
          </a:prstGeom>
        </p:spPr>
        <p:txBody>
          <a:bodyPr vert="horz" lIns="91440" tIns="45720" rIns="91440" bIns="45720" rtlCol="0" anchor="t">
            <a:normAutofit/>
          </a:bodyPr>
          <a:lstStyle/>
          <a:p>
            <a:pPr marL="11113" marR="0" lvl="0" indent="0" algn="l" defTabSz="914400" rtl="0" eaLnBrk="1" fontAlgn="auto" latinLnBrk="0" hangingPunct="1">
              <a:lnSpc>
                <a:spcPct val="90000"/>
              </a:lnSpc>
              <a:spcBef>
                <a:spcPts val="1200"/>
              </a:spcBef>
              <a:spcAft>
                <a:spcPts val="0"/>
              </a:spcAft>
              <a:buClr>
                <a:srgbClr val="BDCA30"/>
              </a:buClr>
              <a:buSzTx/>
              <a:buFontTx/>
              <a:buNone/>
              <a:tabLst/>
              <a:defRPr/>
            </a:pPr>
            <a:r>
              <a:rPr kumimoji="0" lang="da-DK" sz="2400" b="1" i="0" u="none" strike="noStrike" kern="1200" cap="none" spc="200" normalizeH="0" baseline="0" noProof="0">
                <a:ln>
                  <a:noFill/>
                </a:ln>
                <a:solidFill>
                  <a:srgbClr val="AFBD22"/>
                </a:solidFill>
                <a:effectLst/>
                <a:uLnTx/>
                <a:uFillTx/>
                <a:latin typeface="Trebuchet MS" panose="020B0603020202020204"/>
              </a:rPr>
              <a:t>PODCASTEN</a:t>
            </a:r>
            <a:r>
              <a:rPr kumimoji="0" lang="da-DK" sz="2400" b="1" i="0" u="none" strike="noStrike" kern="1200" cap="none" spc="200" normalizeH="0" noProof="0">
                <a:ln>
                  <a:noFill/>
                </a:ln>
                <a:solidFill>
                  <a:srgbClr val="AFBD22"/>
                </a:solidFill>
                <a:effectLst/>
                <a:uLnTx/>
                <a:uFillTx/>
                <a:latin typeface="Trebuchet MS" panose="020B0603020202020204"/>
              </a:rPr>
              <a:t> FOREKOMMER UREDIGERET</a:t>
            </a:r>
          </a:p>
          <a:p>
            <a:pPr marL="180000" marR="0" lvl="0" indent="-180000" defTabSz="914400" rtl="0" eaLnBrk="1" fontAlgn="auto" latinLnBrk="0" hangingPunct="1">
              <a:spcBef>
                <a:spcPts val="600"/>
              </a:spcBef>
              <a:spcAft>
                <a:spcPts val="0"/>
              </a:spcAft>
              <a:buClr>
                <a:srgbClr val="BDCA30"/>
              </a:buClr>
              <a:buSzPct val="80000"/>
              <a:buFont typeface="Arial" panose="020B0604020202020204" pitchFamily="34" charset="0"/>
              <a:buChar char="•"/>
              <a:tabLst/>
              <a:defRPr/>
            </a:pPr>
            <a:r>
              <a:rPr lang="da-DK" b="1" spc="200">
                <a:latin typeface="Trebuchet MS" panose="020B0603020202020204"/>
              </a:rPr>
              <a:t>kendes fra </a:t>
            </a:r>
            <a:r>
              <a:rPr lang="da-DK" b="1" spc="200" err="1">
                <a:latin typeface="Trebuchet MS" panose="020B0603020202020204"/>
              </a:rPr>
              <a:t>snakkepodcasts</a:t>
            </a:r>
            <a:endParaRPr lang="da-DK" b="1" spc="200">
              <a:latin typeface="Trebuchet MS" panose="020B0603020202020204"/>
            </a:endParaRPr>
          </a:p>
          <a:p>
            <a:pPr marL="180000" marR="0" lvl="0" indent="-180000" defTabSz="914400" rtl="0" eaLnBrk="1" fontAlgn="auto" latinLnBrk="0" hangingPunct="1">
              <a:spcBef>
                <a:spcPts val="600"/>
              </a:spcBef>
              <a:spcAft>
                <a:spcPts val="0"/>
              </a:spcAft>
              <a:buClr>
                <a:srgbClr val="BDCA30"/>
              </a:buClr>
              <a:buSzPct val="80000"/>
              <a:buFont typeface="Arial" panose="020B0604020202020204" pitchFamily="34" charset="0"/>
              <a:buChar char="•"/>
              <a:tabLst/>
              <a:defRPr/>
            </a:pPr>
            <a:r>
              <a:rPr lang="da-DK" b="1" spc="200">
                <a:latin typeface="Trebuchet MS" panose="020B0603020202020204"/>
              </a:rPr>
              <a:t>kun stemmer, reallyde og </a:t>
            </a:r>
            <a:r>
              <a:rPr lang="da-DK" b="1" spc="200" err="1">
                <a:latin typeface="Trebuchet MS" panose="020B0603020202020204"/>
              </a:rPr>
              <a:t>incidentalmusik</a:t>
            </a:r>
            <a:endParaRPr lang="da-DK" b="1" spc="200">
              <a:latin typeface="Trebuchet MS" panose="020B0603020202020204"/>
            </a:endParaRPr>
          </a:p>
          <a:p>
            <a:pPr marL="180000" marR="0" lvl="0" indent="-180000" defTabSz="914400" rtl="0" eaLnBrk="1" fontAlgn="auto" latinLnBrk="0" hangingPunct="1">
              <a:spcBef>
                <a:spcPts val="600"/>
              </a:spcBef>
              <a:spcAft>
                <a:spcPts val="0"/>
              </a:spcAft>
              <a:buClr>
                <a:srgbClr val="BDCA30"/>
              </a:buClr>
              <a:buSzPct val="80000"/>
              <a:buFont typeface="Arial" panose="020B0604020202020204" pitchFamily="34" charset="0"/>
              <a:buChar char="•"/>
              <a:tabLst/>
              <a:defRPr/>
            </a:pPr>
            <a:r>
              <a:rPr lang="da-DK" b="1" spc="200">
                <a:latin typeface="Trebuchet MS" panose="020B0603020202020204"/>
              </a:rPr>
              <a:t>autenticitetsmarkør</a:t>
            </a:r>
          </a:p>
          <a:p>
            <a:pPr marR="0" lvl="0" algn="l" defTabSz="914400" rtl="0" eaLnBrk="1" fontAlgn="auto" latinLnBrk="0" hangingPunct="1">
              <a:spcBef>
                <a:spcPts val="600"/>
              </a:spcBef>
              <a:spcAft>
                <a:spcPts val="0"/>
              </a:spcAft>
              <a:buClr>
                <a:srgbClr val="BDCA30"/>
              </a:buClr>
              <a:buSzTx/>
              <a:tabLst/>
              <a:defRPr/>
            </a:pPr>
            <a:endParaRPr kumimoji="0" lang="da-DK" b="1" i="0" u="none" strike="noStrike" kern="1200" cap="none" spc="200" normalizeH="0" noProof="0">
              <a:ln>
                <a:noFill/>
              </a:ln>
              <a:effectLst/>
              <a:uLnTx/>
              <a:uFillTx/>
              <a:latin typeface="Trebuchet MS" panose="020B0603020202020204"/>
            </a:endParaRPr>
          </a:p>
          <a:p>
            <a:pPr marL="11113" marR="0" lvl="0" indent="0" algn="l" defTabSz="914400" rtl="0" eaLnBrk="1" fontAlgn="auto" latinLnBrk="0" hangingPunct="1">
              <a:lnSpc>
                <a:spcPct val="90000"/>
              </a:lnSpc>
              <a:spcBef>
                <a:spcPts val="1200"/>
              </a:spcBef>
              <a:spcAft>
                <a:spcPts val="0"/>
              </a:spcAft>
              <a:buClr>
                <a:srgbClr val="BDCA30"/>
              </a:buClr>
              <a:buSzTx/>
              <a:buFontTx/>
              <a:buNone/>
              <a:tabLst/>
              <a:defRPr/>
            </a:pPr>
            <a:r>
              <a:rPr lang="da-DK" sz="2400" b="1" spc="200" baseline="0">
                <a:solidFill>
                  <a:srgbClr val="AFBD22"/>
                </a:solidFill>
                <a:latin typeface="Trebuchet MS" panose="020B0603020202020204"/>
              </a:rPr>
              <a:t>REDIGERINGEN SKABER FLOW</a:t>
            </a:r>
          </a:p>
          <a:p>
            <a:pPr marL="180000" indent="-180000" defTabSz="914400">
              <a:lnSpc>
                <a:spcPct val="90000"/>
              </a:lnSpc>
              <a:spcBef>
                <a:spcPts val="600"/>
              </a:spcBef>
              <a:buClr>
                <a:srgbClr val="BDCA30"/>
              </a:buClr>
              <a:buSzPct val="80000"/>
              <a:buFont typeface="Arial" panose="020B0604020202020204" pitchFamily="34" charset="0"/>
              <a:buChar char="•"/>
              <a:defRPr/>
            </a:pPr>
            <a:r>
              <a:rPr lang="da-DK" b="1" spc="200"/>
              <a:t>harmonisk lydbillede</a:t>
            </a:r>
          </a:p>
          <a:p>
            <a:pPr marL="180000" indent="-180000" defTabSz="914400">
              <a:spcBef>
                <a:spcPts val="600"/>
              </a:spcBef>
              <a:buClr>
                <a:srgbClr val="BDCA30"/>
              </a:buClr>
              <a:buSzPct val="80000"/>
              <a:buFont typeface="Arial" panose="020B0604020202020204" pitchFamily="34" charset="0"/>
              <a:buChar char="•"/>
              <a:defRPr/>
            </a:pPr>
            <a:r>
              <a:rPr lang="da-DK" b="1" spc="200"/>
              <a:t>lyde og musik fades op og ned</a:t>
            </a:r>
          </a:p>
          <a:p>
            <a:pPr marL="180000" indent="-180000" defTabSz="914400">
              <a:lnSpc>
                <a:spcPct val="90000"/>
              </a:lnSpc>
              <a:spcBef>
                <a:spcPts val="600"/>
              </a:spcBef>
              <a:buClr>
                <a:srgbClr val="BDCA30"/>
              </a:buClr>
              <a:buSzPct val="80000"/>
              <a:buFont typeface="Arial" panose="020B0604020202020204" pitchFamily="34" charset="0"/>
              <a:buChar char="•"/>
              <a:defRPr/>
            </a:pPr>
            <a:r>
              <a:rPr lang="da-DK" b="1" spc="200"/>
              <a:t>lytteren inviteres ind og fastholdes</a:t>
            </a:r>
          </a:p>
          <a:p>
            <a:pPr marL="11113" marR="0" lvl="0" indent="0" algn="l" defTabSz="914400" rtl="0" eaLnBrk="1" fontAlgn="auto" latinLnBrk="0" hangingPunct="1">
              <a:lnSpc>
                <a:spcPct val="90000"/>
              </a:lnSpc>
              <a:spcBef>
                <a:spcPts val="1200"/>
              </a:spcBef>
              <a:spcAft>
                <a:spcPts val="0"/>
              </a:spcAft>
              <a:buClr>
                <a:srgbClr val="BDCA30"/>
              </a:buClr>
              <a:buSzTx/>
              <a:buFontTx/>
              <a:buNone/>
              <a:tabLst/>
              <a:defRPr/>
            </a:pPr>
            <a:endParaRPr lang="da-DK" b="1" spc="200" baseline="0">
              <a:solidFill>
                <a:srgbClr val="AFBD22"/>
              </a:solidFill>
              <a:latin typeface="Trebuchet MS" panose="020B0603020202020204"/>
            </a:endParaRPr>
          </a:p>
          <a:p>
            <a:pPr marL="180000" marR="0" lvl="0" indent="-180000" algn="l" defTabSz="914400" rtl="0" eaLnBrk="1" fontAlgn="auto" latinLnBrk="0" hangingPunct="1">
              <a:lnSpc>
                <a:spcPct val="90000"/>
              </a:lnSpc>
              <a:spcBef>
                <a:spcPts val="1200"/>
              </a:spcBef>
              <a:spcAft>
                <a:spcPts val="0"/>
              </a:spcAft>
              <a:buClr>
                <a:srgbClr val="BDCA30"/>
              </a:buClr>
              <a:buSzTx/>
              <a:buFontTx/>
              <a:buNone/>
              <a:tabLst/>
              <a:defRPr/>
            </a:pPr>
            <a:r>
              <a:rPr kumimoji="0" lang="da-DK" sz="2400" b="1" i="0" u="none" strike="noStrike" kern="1200" cap="none" spc="200" normalizeH="0" noProof="0">
                <a:ln>
                  <a:noFill/>
                </a:ln>
                <a:solidFill>
                  <a:srgbClr val="AFBD22"/>
                </a:solidFill>
                <a:effectLst/>
                <a:uLnTx/>
                <a:uFillTx/>
                <a:latin typeface="Trebuchet MS" panose="020B0603020202020204"/>
              </a:rPr>
              <a:t>REDIGERINGEN ER TYDELIG</a:t>
            </a:r>
          </a:p>
          <a:p>
            <a:pPr marL="180000" marR="0" lvl="0" indent="-180000" algn="l" defTabSz="914400" rtl="0" eaLnBrk="1" fontAlgn="auto" latinLnBrk="0" hangingPunct="1">
              <a:lnSpc>
                <a:spcPct val="110000"/>
              </a:lnSpc>
              <a:spcBef>
                <a:spcPts val="600"/>
              </a:spcBef>
              <a:spcAft>
                <a:spcPts val="0"/>
              </a:spcAft>
              <a:buClr>
                <a:srgbClr val="BDCA30"/>
              </a:buClr>
              <a:buSzPct val="80000"/>
              <a:buFont typeface="Arial" panose="020B0604020202020204" pitchFamily="34" charset="0"/>
              <a:buChar char="•"/>
              <a:tabLst/>
              <a:defRPr/>
            </a:pPr>
            <a:r>
              <a:rPr lang="da-DK" b="1" spc="200">
                <a:latin typeface="Trebuchet MS" panose="020B0603020202020204"/>
              </a:rPr>
              <a:t>“larmende” og opmærksomhedskrævende</a:t>
            </a:r>
          </a:p>
          <a:p>
            <a:pPr marL="180000" marR="0" lvl="0" indent="-180000" algn="l" defTabSz="914400" rtl="0" eaLnBrk="1" fontAlgn="auto" latinLnBrk="0" hangingPunct="1">
              <a:lnSpc>
                <a:spcPct val="110000"/>
              </a:lnSpc>
              <a:spcBef>
                <a:spcPts val="600"/>
              </a:spcBef>
              <a:spcAft>
                <a:spcPts val="0"/>
              </a:spcAft>
              <a:buClr>
                <a:srgbClr val="BDCA30"/>
              </a:buClr>
              <a:buSzPct val="80000"/>
              <a:buFont typeface="Arial" panose="020B0604020202020204" pitchFamily="34" charset="0"/>
              <a:buChar char="•"/>
              <a:tabLst/>
              <a:defRPr/>
            </a:pPr>
            <a:r>
              <a:rPr lang="da-DK" b="1" spc="200">
                <a:latin typeface="Trebuchet MS" panose="020B0603020202020204"/>
              </a:rPr>
              <a:t>fokus på processen bag mikrofonen</a:t>
            </a:r>
          </a:p>
          <a:p>
            <a:pPr marL="180000" marR="0" lvl="0" indent="-180000" algn="l" defTabSz="914400" rtl="0" eaLnBrk="1" fontAlgn="auto" latinLnBrk="0" hangingPunct="1">
              <a:spcBef>
                <a:spcPts val="600"/>
              </a:spcBef>
              <a:spcAft>
                <a:spcPts val="0"/>
              </a:spcAft>
              <a:buClr>
                <a:srgbClr val="BDCA30"/>
              </a:buClr>
              <a:buSzPct val="80000"/>
              <a:buFont typeface="Arial" panose="020B0604020202020204" pitchFamily="34" charset="0"/>
              <a:buChar char="•"/>
              <a:tabLst/>
              <a:defRPr/>
            </a:pPr>
            <a:r>
              <a:rPr lang="da-DK" b="1" spc="200">
                <a:latin typeface="Trebuchet MS" panose="020B0603020202020204"/>
              </a:rPr>
              <a:t>l</a:t>
            </a:r>
            <a:r>
              <a:rPr kumimoji="0" lang="da-DK" b="1" i="0" u="none" strike="noStrike" kern="1200" cap="none" spc="200" normalizeH="0" noProof="0">
                <a:ln>
                  <a:noFill/>
                </a:ln>
                <a:effectLst/>
                <a:uLnTx/>
                <a:uFillTx/>
                <a:latin typeface="Trebuchet MS" panose="020B0603020202020204"/>
              </a:rPr>
              <a:t>ytteren skal forholde sig til lydbilledet</a:t>
            </a:r>
          </a:p>
          <a:p>
            <a:pPr marL="11113" marR="0" lvl="0" indent="0" algn="l" defTabSz="914400" rtl="0" eaLnBrk="1" fontAlgn="auto" latinLnBrk="0" hangingPunct="1">
              <a:lnSpc>
                <a:spcPct val="90000"/>
              </a:lnSpc>
              <a:spcBef>
                <a:spcPts val="1200"/>
              </a:spcBef>
              <a:spcAft>
                <a:spcPts val="0"/>
              </a:spcAft>
              <a:buClr>
                <a:srgbClr val="BDCA30"/>
              </a:buClr>
              <a:buSzTx/>
              <a:buFontTx/>
              <a:buNone/>
              <a:tabLst/>
              <a:defRPr/>
            </a:pPr>
            <a:endParaRPr kumimoji="0" lang="da-DK" b="1" i="0" u="none" strike="noStrike" kern="1200" cap="none" spc="200" normalizeH="0" baseline="0" noProof="0">
              <a:ln>
                <a:noFill/>
              </a:ln>
              <a:solidFill>
                <a:srgbClr val="AFBD22"/>
              </a:solidFill>
              <a:effectLst/>
              <a:uLnTx/>
              <a:uFillTx/>
              <a:latin typeface="Trebuchet MS" panose="020B0603020202020204"/>
            </a:endParaRPr>
          </a:p>
        </p:txBody>
      </p:sp>
      <p:pic>
        <p:nvPicPr>
          <p:cNvPr id="4" name="Genstart (Free Britney)" descr="Genstart (Free Britney)">
            <a:hlinkClick r:id="" action="ppaction://media"/>
            <a:extLst>
              <a:ext uri="{FF2B5EF4-FFF2-40B4-BE49-F238E27FC236}">
                <a16:creationId xmlns:a16="http://schemas.microsoft.com/office/drawing/2014/main" id="{4000CF1B-27D9-3F40-9A83-4C03E2B4C812}"/>
              </a:ext>
            </a:extLst>
          </p:cNvPr>
          <p:cNvPicPr>
            <a:picLocks noChangeAspect="1"/>
          </p:cNvPicPr>
          <p:nvPr>
            <a:audioFile r:link="rId2"/>
            <p:extLst>
              <p:ext uri="{DAA4B4D4-6D71-4841-9C94-3DE7FCFB9230}">
                <p14:media xmlns:p14="http://schemas.microsoft.com/office/powerpoint/2010/main" r:embed="rId1"/>
              </p:ext>
            </p:extLst>
          </p:nvPr>
        </p:nvPicPr>
        <p:blipFill>
          <a:blip r:embed="rId6">
            <a:alphaModFix amt="50000"/>
          </a:blip>
          <a:stretch>
            <a:fillRect/>
          </a:stretch>
        </p:blipFill>
        <p:spPr>
          <a:xfrm>
            <a:off x="587809" y="4537150"/>
            <a:ext cx="812800" cy="812800"/>
          </a:xfrm>
          <a:prstGeom prst="rect">
            <a:avLst/>
          </a:prstGeom>
        </p:spPr>
      </p:pic>
      <p:sp>
        <p:nvSpPr>
          <p:cNvPr id="9" name="Tekstfelt 8">
            <a:extLst>
              <a:ext uri="{FF2B5EF4-FFF2-40B4-BE49-F238E27FC236}">
                <a16:creationId xmlns:a16="http://schemas.microsoft.com/office/drawing/2014/main" id="{3A3DD49C-BF28-0840-A357-EE9920FA760B}"/>
              </a:ext>
            </a:extLst>
          </p:cNvPr>
          <p:cNvSpPr txBox="1"/>
          <p:nvPr/>
        </p:nvSpPr>
        <p:spPr>
          <a:xfrm>
            <a:off x="595755" y="1441693"/>
            <a:ext cx="3051112" cy="923330"/>
          </a:xfrm>
          <a:prstGeom prst="rect">
            <a:avLst/>
          </a:prstGeom>
          <a:noFill/>
        </p:spPr>
        <p:txBody>
          <a:bodyPr wrap="square" rtlCol="0">
            <a:spAutoFit/>
          </a:bodyPr>
          <a:lstStyle/>
          <a:p>
            <a:pPr lvl="0">
              <a:defRPr/>
            </a:pPr>
            <a:endParaRPr lang="da-DK" b="1" spc="200">
              <a:solidFill>
                <a:srgbClr val="D80E8C"/>
              </a:solidFill>
            </a:endParaRPr>
          </a:p>
          <a:p>
            <a:pPr lvl="0">
              <a:defRPr/>
            </a:pPr>
            <a:r>
              <a:rPr lang="da-DK" b="1" spc="200">
                <a:solidFill>
                  <a:srgbClr val="D80E8C"/>
                </a:solidFill>
              </a:rPr>
              <a:t>GENSTART:       “BEFRI BRITNEY</a:t>
            </a:r>
            <a:r>
              <a:rPr lang="da-DK" b="1" spc="200" noProof="0">
                <a:solidFill>
                  <a:srgbClr val="D80E8C"/>
                </a:solidFill>
                <a:latin typeface="Trebuchet MS" panose="020B0603020202020204"/>
              </a:rPr>
              <a:t>”</a:t>
            </a:r>
          </a:p>
        </p:txBody>
      </p:sp>
    </p:spTree>
    <p:extLst>
      <p:ext uri="{BB962C8B-B14F-4D97-AF65-F5344CB8AC3E}">
        <p14:creationId xmlns:p14="http://schemas.microsoft.com/office/powerpoint/2010/main" val="3599021589"/>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5" end="5"/>
                                            </p:txEl>
                                          </p:spTgt>
                                        </p:tgtEl>
                                        <p:attrNameLst>
                                          <p:attrName>style.visibility</p:attrName>
                                        </p:attrNameLst>
                                      </p:cBhvr>
                                      <p:to>
                                        <p:strVal val="visible"/>
                                      </p:to>
                                    </p:set>
                                    <p:animEffect transition="in" filter="fade">
                                      <p:cBhvr>
                                        <p:cTn id="11" dur="500"/>
                                        <p:tgtEl>
                                          <p:spTgt spid="19">
                                            <p:txEl>
                                              <p:pRg st="5" end="5"/>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xEl>
                                              <p:pRg st="10" end="10"/>
                                            </p:txEl>
                                          </p:spTgt>
                                        </p:tgtEl>
                                        <p:attrNameLst>
                                          <p:attrName>style.visibility</p:attrName>
                                        </p:attrNameLst>
                                      </p:cBhvr>
                                      <p:to>
                                        <p:strVal val="visible"/>
                                      </p:to>
                                    </p:set>
                                    <p:animEffect transition="in" filter="fade">
                                      <p:cBhvr>
                                        <p:cTn id="15" dur="500"/>
                                        <p:tgtEl>
                                          <p:spTgt spid="19">
                                            <p:txEl>
                                              <p:pRg st="10" end="1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9">
                                            <p:txEl>
                                              <p:pRg st="1" end="1"/>
                                            </p:txEl>
                                          </p:spTgt>
                                        </p:tgtEl>
                                        <p:attrNameLst>
                                          <p:attrName>style.visibility</p:attrName>
                                        </p:attrNameLst>
                                      </p:cBhvr>
                                      <p:to>
                                        <p:strVal val="visible"/>
                                      </p:to>
                                    </p:set>
                                    <p:animEffect transition="in" filter="fade">
                                      <p:cBhvr>
                                        <p:cTn id="20" dur="500"/>
                                        <p:tgtEl>
                                          <p:spTgt spid="19">
                                            <p:txEl>
                                              <p:pRg st="1" end="1"/>
                                            </p:txEl>
                                          </p:spTgt>
                                        </p:tgtEl>
                                      </p:cBhvr>
                                    </p:animEffect>
                                    <p:anim calcmode="lin" valueType="num">
                                      <p:cBhvr>
                                        <p:cTn id="21"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22" dur="5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42" presetClass="entr" presetSubtype="0" fill="hold" grpId="0" nodeType="afterEffect">
                                  <p:stCondLst>
                                    <p:cond delay="0"/>
                                  </p:stCondLst>
                                  <p:childTnLst>
                                    <p:set>
                                      <p:cBhvr>
                                        <p:cTn id="25" dur="1" fill="hold">
                                          <p:stCondLst>
                                            <p:cond delay="0"/>
                                          </p:stCondLst>
                                        </p:cTn>
                                        <p:tgtEl>
                                          <p:spTgt spid="19">
                                            <p:txEl>
                                              <p:pRg st="2" end="2"/>
                                            </p:txEl>
                                          </p:spTgt>
                                        </p:tgtEl>
                                        <p:attrNameLst>
                                          <p:attrName>style.visibility</p:attrName>
                                        </p:attrNameLst>
                                      </p:cBhvr>
                                      <p:to>
                                        <p:strVal val="visible"/>
                                      </p:to>
                                    </p:set>
                                    <p:animEffect transition="in" filter="fade">
                                      <p:cBhvr>
                                        <p:cTn id="26" dur="500"/>
                                        <p:tgtEl>
                                          <p:spTgt spid="19">
                                            <p:txEl>
                                              <p:pRg st="2" end="2"/>
                                            </p:txEl>
                                          </p:spTgt>
                                        </p:tgtEl>
                                      </p:cBhvr>
                                    </p:animEffect>
                                    <p:anim calcmode="lin" valueType="num">
                                      <p:cBhvr>
                                        <p:cTn id="27"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28" dur="5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19">
                                            <p:txEl>
                                              <p:pRg st="3" end="3"/>
                                            </p:txEl>
                                          </p:spTgt>
                                        </p:tgtEl>
                                        <p:attrNameLst>
                                          <p:attrName>style.visibility</p:attrName>
                                        </p:attrNameLst>
                                      </p:cBhvr>
                                      <p:to>
                                        <p:strVal val="visible"/>
                                      </p:to>
                                    </p:set>
                                    <p:animEffect transition="in" filter="fade">
                                      <p:cBhvr>
                                        <p:cTn id="32" dur="500"/>
                                        <p:tgtEl>
                                          <p:spTgt spid="19">
                                            <p:txEl>
                                              <p:pRg st="3" end="3"/>
                                            </p:txEl>
                                          </p:spTgt>
                                        </p:tgtEl>
                                      </p:cBhvr>
                                    </p:animEffect>
                                    <p:anim calcmode="lin" valueType="num">
                                      <p:cBhvr>
                                        <p:cTn id="33"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p:cTn id="34" dur="500" fill="hold"/>
                                        <p:tgtEl>
                                          <p:spTgt spid="1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9">
                                            <p:txEl>
                                              <p:pRg st="6" end="6"/>
                                            </p:txEl>
                                          </p:spTgt>
                                        </p:tgtEl>
                                        <p:attrNameLst>
                                          <p:attrName>style.visibility</p:attrName>
                                        </p:attrNameLst>
                                      </p:cBhvr>
                                      <p:to>
                                        <p:strVal val="visible"/>
                                      </p:to>
                                    </p:set>
                                    <p:animEffect transition="in" filter="fade">
                                      <p:cBhvr>
                                        <p:cTn id="39" dur="500"/>
                                        <p:tgtEl>
                                          <p:spTgt spid="19">
                                            <p:txEl>
                                              <p:pRg st="6" end="6"/>
                                            </p:txEl>
                                          </p:spTgt>
                                        </p:tgtEl>
                                      </p:cBhvr>
                                    </p:animEffect>
                                    <p:anim calcmode="lin" valueType="num">
                                      <p:cBhvr>
                                        <p:cTn id="40" dur="500" fill="hold"/>
                                        <p:tgtEl>
                                          <p:spTgt spid="19">
                                            <p:txEl>
                                              <p:pRg st="6" end="6"/>
                                            </p:txEl>
                                          </p:spTgt>
                                        </p:tgtEl>
                                        <p:attrNameLst>
                                          <p:attrName>ppt_x</p:attrName>
                                        </p:attrNameLst>
                                      </p:cBhvr>
                                      <p:tavLst>
                                        <p:tav tm="0">
                                          <p:val>
                                            <p:strVal val="#ppt_x"/>
                                          </p:val>
                                        </p:tav>
                                        <p:tav tm="100000">
                                          <p:val>
                                            <p:strVal val="#ppt_x"/>
                                          </p:val>
                                        </p:tav>
                                      </p:tavLst>
                                    </p:anim>
                                    <p:anim calcmode="lin" valueType="num">
                                      <p:cBhvr>
                                        <p:cTn id="41" dur="500" fill="hold"/>
                                        <p:tgtEl>
                                          <p:spTgt spid="19">
                                            <p:txEl>
                                              <p:pRg st="6" end="6"/>
                                            </p:txEl>
                                          </p:spTgt>
                                        </p:tgtEl>
                                        <p:attrNameLst>
                                          <p:attrName>ppt_y</p:attrName>
                                        </p:attrNameLst>
                                      </p:cBhvr>
                                      <p:tavLst>
                                        <p:tav tm="0">
                                          <p:val>
                                            <p:strVal val="#ppt_y+.1"/>
                                          </p:val>
                                        </p:tav>
                                        <p:tav tm="100000">
                                          <p:val>
                                            <p:strVal val="#ppt_y"/>
                                          </p:val>
                                        </p:tav>
                                      </p:tavLst>
                                    </p:anim>
                                  </p:childTnLst>
                                </p:cTn>
                              </p:par>
                            </p:childTnLst>
                          </p:cTn>
                        </p:par>
                        <p:par>
                          <p:cTn id="42" fill="hold">
                            <p:stCondLst>
                              <p:cond delay="500"/>
                            </p:stCondLst>
                            <p:childTnLst>
                              <p:par>
                                <p:cTn id="43" presetID="42" presetClass="entr" presetSubtype="0" fill="hold" grpId="0" nodeType="afterEffect">
                                  <p:stCondLst>
                                    <p:cond delay="0"/>
                                  </p:stCondLst>
                                  <p:childTnLst>
                                    <p:set>
                                      <p:cBhvr>
                                        <p:cTn id="44" dur="1" fill="hold">
                                          <p:stCondLst>
                                            <p:cond delay="0"/>
                                          </p:stCondLst>
                                        </p:cTn>
                                        <p:tgtEl>
                                          <p:spTgt spid="19">
                                            <p:txEl>
                                              <p:pRg st="7" end="7"/>
                                            </p:txEl>
                                          </p:spTgt>
                                        </p:tgtEl>
                                        <p:attrNameLst>
                                          <p:attrName>style.visibility</p:attrName>
                                        </p:attrNameLst>
                                      </p:cBhvr>
                                      <p:to>
                                        <p:strVal val="visible"/>
                                      </p:to>
                                    </p:set>
                                    <p:animEffect transition="in" filter="fade">
                                      <p:cBhvr>
                                        <p:cTn id="45" dur="500"/>
                                        <p:tgtEl>
                                          <p:spTgt spid="19">
                                            <p:txEl>
                                              <p:pRg st="7" end="7"/>
                                            </p:txEl>
                                          </p:spTgt>
                                        </p:tgtEl>
                                      </p:cBhvr>
                                    </p:animEffect>
                                    <p:anim calcmode="lin" valueType="num">
                                      <p:cBhvr>
                                        <p:cTn id="46" dur="500" fill="hold"/>
                                        <p:tgtEl>
                                          <p:spTgt spid="19">
                                            <p:txEl>
                                              <p:pRg st="7" end="7"/>
                                            </p:txEl>
                                          </p:spTgt>
                                        </p:tgtEl>
                                        <p:attrNameLst>
                                          <p:attrName>ppt_x</p:attrName>
                                        </p:attrNameLst>
                                      </p:cBhvr>
                                      <p:tavLst>
                                        <p:tav tm="0">
                                          <p:val>
                                            <p:strVal val="#ppt_x"/>
                                          </p:val>
                                        </p:tav>
                                        <p:tav tm="100000">
                                          <p:val>
                                            <p:strVal val="#ppt_x"/>
                                          </p:val>
                                        </p:tav>
                                      </p:tavLst>
                                    </p:anim>
                                    <p:anim calcmode="lin" valueType="num">
                                      <p:cBhvr>
                                        <p:cTn id="47" dur="500" fill="hold"/>
                                        <p:tgtEl>
                                          <p:spTgt spid="19">
                                            <p:txEl>
                                              <p:pRg st="7" end="7"/>
                                            </p:txEl>
                                          </p:spTgt>
                                        </p:tgtEl>
                                        <p:attrNameLst>
                                          <p:attrName>ppt_y</p:attrName>
                                        </p:attrNameLst>
                                      </p:cBhvr>
                                      <p:tavLst>
                                        <p:tav tm="0">
                                          <p:val>
                                            <p:strVal val="#ppt_y+.1"/>
                                          </p:val>
                                        </p:tav>
                                        <p:tav tm="100000">
                                          <p:val>
                                            <p:strVal val="#ppt_y"/>
                                          </p:val>
                                        </p:tav>
                                      </p:tavLst>
                                    </p:anim>
                                  </p:childTnLst>
                                </p:cTn>
                              </p:par>
                            </p:childTnLst>
                          </p:cTn>
                        </p:par>
                        <p:par>
                          <p:cTn id="48" fill="hold">
                            <p:stCondLst>
                              <p:cond delay="1000"/>
                            </p:stCondLst>
                            <p:childTnLst>
                              <p:par>
                                <p:cTn id="49" presetID="42" presetClass="entr" presetSubtype="0" fill="hold" grpId="0" nodeType="afterEffect">
                                  <p:stCondLst>
                                    <p:cond delay="0"/>
                                  </p:stCondLst>
                                  <p:childTnLst>
                                    <p:set>
                                      <p:cBhvr>
                                        <p:cTn id="50" dur="1" fill="hold">
                                          <p:stCondLst>
                                            <p:cond delay="0"/>
                                          </p:stCondLst>
                                        </p:cTn>
                                        <p:tgtEl>
                                          <p:spTgt spid="19">
                                            <p:txEl>
                                              <p:pRg st="8" end="8"/>
                                            </p:txEl>
                                          </p:spTgt>
                                        </p:tgtEl>
                                        <p:attrNameLst>
                                          <p:attrName>style.visibility</p:attrName>
                                        </p:attrNameLst>
                                      </p:cBhvr>
                                      <p:to>
                                        <p:strVal val="visible"/>
                                      </p:to>
                                    </p:set>
                                    <p:animEffect transition="in" filter="fade">
                                      <p:cBhvr>
                                        <p:cTn id="51" dur="500"/>
                                        <p:tgtEl>
                                          <p:spTgt spid="19">
                                            <p:txEl>
                                              <p:pRg st="8" end="8"/>
                                            </p:txEl>
                                          </p:spTgt>
                                        </p:tgtEl>
                                      </p:cBhvr>
                                    </p:animEffect>
                                    <p:anim calcmode="lin" valueType="num">
                                      <p:cBhvr>
                                        <p:cTn id="52" dur="500" fill="hold"/>
                                        <p:tgtEl>
                                          <p:spTgt spid="19">
                                            <p:txEl>
                                              <p:pRg st="8" end="8"/>
                                            </p:txEl>
                                          </p:spTgt>
                                        </p:tgtEl>
                                        <p:attrNameLst>
                                          <p:attrName>ppt_x</p:attrName>
                                        </p:attrNameLst>
                                      </p:cBhvr>
                                      <p:tavLst>
                                        <p:tav tm="0">
                                          <p:val>
                                            <p:strVal val="#ppt_x"/>
                                          </p:val>
                                        </p:tav>
                                        <p:tav tm="100000">
                                          <p:val>
                                            <p:strVal val="#ppt_x"/>
                                          </p:val>
                                        </p:tav>
                                      </p:tavLst>
                                    </p:anim>
                                    <p:anim calcmode="lin" valueType="num">
                                      <p:cBhvr>
                                        <p:cTn id="53" dur="500" fill="hold"/>
                                        <p:tgtEl>
                                          <p:spTgt spid="1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9">
                                            <p:txEl>
                                              <p:pRg st="11" end="11"/>
                                            </p:txEl>
                                          </p:spTgt>
                                        </p:tgtEl>
                                        <p:attrNameLst>
                                          <p:attrName>style.visibility</p:attrName>
                                        </p:attrNameLst>
                                      </p:cBhvr>
                                      <p:to>
                                        <p:strVal val="visible"/>
                                      </p:to>
                                    </p:set>
                                    <p:animEffect transition="in" filter="fade">
                                      <p:cBhvr>
                                        <p:cTn id="58" dur="500"/>
                                        <p:tgtEl>
                                          <p:spTgt spid="19">
                                            <p:txEl>
                                              <p:pRg st="11" end="11"/>
                                            </p:txEl>
                                          </p:spTgt>
                                        </p:tgtEl>
                                      </p:cBhvr>
                                    </p:animEffect>
                                    <p:anim calcmode="lin" valueType="num">
                                      <p:cBhvr>
                                        <p:cTn id="59" dur="500" fill="hold"/>
                                        <p:tgtEl>
                                          <p:spTgt spid="19">
                                            <p:txEl>
                                              <p:pRg st="11" end="11"/>
                                            </p:txEl>
                                          </p:spTgt>
                                        </p:tgtEl>
                                        <p:attrNameLst>
                                          <p:attrName>ppt_x</p:attrName>
                                        </p:attrNameLst>
                                      </p:cBhvr>
                                      <p:tavLst>
                                        <p:tav tm="0">
                                          <p:val>
                                            <p:strVal val="#ppt_x"/>
                                          </p:val>
                                        </p:tav>
                                        <p:tav tm="100000">
                                          <p:val>
                                            <p:strVal val="#ppt_x"/>
                                          </p:val>
                                        </p:tav>
                                      </p:tavLst>
                                    </p:anim>
                                    <p:anim calcmode="lin" valueType="num">
                                      <p:cBhvr>
                                        <p:cTn id="60" dur="500" fill="hold"/>
                                        <p:tgtEl>
                                          <p:spTgt spid="19">
                                            <p:txEl>
                                              <p:pRg st="11" end="11"/>
                                            </p:txEl>
                                          </p:spTgt>
                                        </p:tgtEl>
                                        <p:attrNameLst>
                                          <p:attrName>ppt_y</p:attrName>
                                        </p:attrNameLst>
                                      </p:cBhvr>
                                      <p:tavLst>
                                        <p:tav tm="0">
                                          <p:val>
                                            <p:strVal val="#ppt_y+.1"/>
                                          </p:val>
                                        </p:tav>
                                        <p:tav tm="100000">
                                          <p:val>
                                            <p:strVal val="#ppt_y"/>
                                          </p:val>
                                        </p:tav>
                                      </p:tavLst>
                                    </p:anim>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19">
                                            <p:txEl>
                                              <p:pRg st="12" end="12"/>
                                            </p:txEl>
                                          </p:spTgt>
                                        </p:tgtEl>
                                        <p:attrNameLst>
                                          <p:attrName>style.visibility</p:attrName>
                                        </p:attrNameLst>
                                      </p:cBhvr>
                                      <p:to>
                                        <p:strVal val="visible"/>
                                      </p:to>
                                    </p:set>
                                    <p:animEffect transition="in" filter="fade">
                                      <p:cBhvr>
                                        <p:cTn id="64" dur="500"/>
                                        <p:tgtEl>
                                          <p:spTgt spid="19">
                                            <p:txEl>
                                              <p:pRg st="12" end="12"/>
                                            </p:txEl>
                                          </p:spTgt>
                                        </p:tgtEl>
                                      </p:cBhvr>
                                    </p:animEffect>
                                    <p:anim calcmode="lin" valueType="num">
                                      <p:cBhvr>
                                        <p:cTn id="65" dur="500" fill="hold"/>
                                        <p:tgtEl>
                                          <p:spTgt spid="19">
                                            <p:txEl>
                                              <p:pRg st="12" end="12"/>
                                            </p:txEl>
                                          </p:spTgt>
                                        </p:tgtEl>
                                        <p:attrNameLst>
                                          <p:attrName>ppt_x</p:attrName>
                                        </p:attrNameLst>
                                      </p:cBhvr>
                                      <p:tavLst>
                                        <p:tav tm="0">
                                          <p:val>
                                            <p:strVal val="#ppt_x"/>
                                          </p:val>
                                        </p:tav>
                                        <p:tav tm="100000">
                                          <p:val>
                                            <p:strVal val="#ppt_x"/>
                                          </p:val>
                                        </p:tav>
                                      </p:tavLst>
                                    </p:anim>
                                    <p:anim calcmode="lin" valueType="num">
                                      <p:cBhvr>
                                        <p:cTn id="66" dur="500" fill="hold"/>
                                        <p:tgtEl>
                                          <p:spTgt spid="19">
                                            <p:txEl>
                                              <p:pRg st="12" end="12"/>
                                            </p:txEl>
                                          </p:spTgt>
                                        </p:tgtEl>
                                        <p:attrNameLst>
                                          <p:attrName>ppt_y</p:attrName>
                                        </p:attrNameLst>
                                      </p:cBhvr>
                                      <p:tavLst>
                                        <p:tav tm="0">
                                          <p:val>
                                            <p:strVal val="#ppt_y+.1"/>
                                          </p:val>
                                        </p:tav>
                                        <p:tav tm="100000">
                                          <p:val>
                                            <p:strVal val="#ppt_y"/>
                                          </p:val>
                                        </p:tav>
                                      </p:tavLst>
                                    </p:anim>
                                  </p:childTnLst>
                                </p:cTn>
                              </p:par>
                            </p:childTnLst>
                          </p:cTn>
                        </p:par>
                        <p:par>
                          <p:cTn id="67" fill="hold">
                            <p:stCondLst>
                              <p:cond delay="1000"/>
                            </p:stCondLst>
                            <p:childTnLst>
                              <p:par>
                                <p:cTn id="68" presetID="42" presetClass="entr" presetSubtype="0" fill="hold" grpId="0" nodeType="afterEffect">
                                  <p:stCondLst>
                                    <p:cond delay="0"/>
                                  </p:stCondLst>
                                  <p:childTnLst>
                                    <p:set>
                                      <p:cBhvr>
                                        <p:cTn id="69" dur="1" fill="hold">
                                          <p:stCondLst>
                                            <p:cond delay="0"/>
                                          </p:stCondLst>
                                        </p:cTn>
                                        <p:tgtEl>
                                          <p:spTgt spid="19">
                                            <p:txEl>
                                              <p:pRg st="13" end="13"/>
                                            </p:txEl>
                                          </p:spTgt>
                                        </p:tgtEl>
                                        <p:attrNameLst>
                                          <p:attrName>style.visibility</p:attrName>
                                        </p:attrNameLst>
                                      </p:cBhvr>
                                      <p:to>
                                        <p:strVal val="visible"/>
                                      </p:to>
                                    </p:set>
                                    <p:animEffect transition="in" filter="fade">
                                      <p:cBhvr>
                                        <p:cTn id="70" dur="500"/>
                                        <p:tgtEl>
                                          <p:spTgt spid="19">
                                            <p:txEl>
                                              <p:pRg st="13" end="13"/>
                                            </p:txEl>
                                          </p:spTgt>
                                        </p:tgtEl>
                                      </p:cBhvr>
                                    </p:animEffect>
                                    <p:anim calcmode="lin" valueType="num">
                                      <p:cBhvr>
                                        <p:cTn id="71" dur="500" fill="hold"/>
                                        <p:tgtEl>
                                          <p:spTgt spid="19">
                                            <p:txEl>
                                              <p:pRg st="13" end="13"/>
                                            </p:txEl>
                                          </p:spTgt>
                                        </p:tgtEl>
                                        <p:attrNameLst>
                                          <p:attrName>ppt_x</p:attrName>
                                        </p:attrNameLst>
                                      </p:cBhvr>
                                      <p:tavLst>
                                        <p:tav tm="0">
                                          <p:val>
                                            <p:strVal val="#ppt_x"/>
                                          </p:val>
                                        </p:tav>
                                        <p:tav tm="100000">
                                          <p:val>
                                            <p:strVal val="#ppt_x"/>
                                          </p:val>
                                        </p:tav>
                                      </p:tavLst>
                                    </p:anim>
                                    <p:anim calcmode="lin" valueType="num">
                                      <p:cBhvr>
                                        <p:cTn id="72" dur="500" fill="hold"/>
                                        <p:tgtEl>
                                          <p:spTgt spid="19">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9">
                                            <p:txEl>
                                              <p:pRg st="1" end="1"/>
                                            </p:txEl>
                                          </p:spTgt>
                                        </p:tgtEl>
                                        <p:attrNameLst>
                                          <p:attrName>style.visibility</p:attrName>
                                        </p:attrNameLst>
                                      </p:cBhvr>
                                      <p:to>
                                        <p:strVal val="visible"/>
                                      </p:to>
                                    </p:set>
                                    <p:animEffect transition="in" filter="fade">
                                      <p:cBhvr>
                                        <p:cTn id="77" dur="500"/>
                                        <p:tgtEl>
                                          <p:spTgt spid="9">
                                            <p:txEl>
                                              <p:pRg st="1" end="1"/>
                                            </p:txEl>
                                          </p:spTgt>
                                        </p:tgtEl>
                                      </p:cBhvr>
                                    </p:animEffect>
                                    <p:anim calcmode="lin" valueType="num">
                                      <p:cBhvr>
                                        <p:cTn id="78"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79" dur="5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80" restart="whenNotActive" fill="hold" evtFilter="cancelBubble" nodeType="interactiveSeq">
                <p:stCondLst>
                  <p:cond evt="onClick" delay="0">
                    <p:tgtEl>
                      <p:spTgt spid="4"/>
                    </p:tgtEl>
                  </p:cond>
                </p:stCondLst>
                <p:endSync evt="end" delay="0">
                  <p:rtn val="all"/>
                </p:endSync>
                <p:childTnLst>
                  <p:par>
                    <p:cTn id="81" fill="hold">
                      <p:stCondLst>
                        <p:cond delay="0"/>
                      </p:stCondLst>
                      <p:childTnLst>
                        <p:par>
                          <p:cTn id="82" fill="hold">
                            <p:stCondLst>
                              <p:cond delay="0"/>
                            </p:stCondLst>
                            <p:childTnLst>
                              <p:par>
                                <p:cTn id="83" presetID="1" presetClass="mediacall" presetSubtype="0" fill="hold" nodeType="clickEffect">
                                  <p:stCondLst>
                                    <p:cond delay="0"/>
                                  </p:stCondLst>
                                  <p:childTnLst>
                                    <p:cmd type="call" cmd="playFrom(0.0)">
                                      <p:cBhvr>
                                        <p:cTn id="84" dur="136777" fill="hold"/>
                                        <p:tgtEl>
                                          <p:spTgt spid="4"/>
                                        </p:tgtEl>
                                      </p:cBhvr>
                                    </p:cmd>
                                  </p:childTnLst>
                                </p:cTn>
                              </p:par>
                            </p:childTnLst>
                          </p:cTn>
                        </p:par>
                      </p:childTnLst>
                    </p:cTn>
                  </p:par>
                </p:childTnLst>
              </p:cTn>
              <p:nextCondLst>
                <p:cond evt="onClick" delay="0">
                  <p:tgtEl>
                    <p:spTgt spid="4"/>
                  </p:tgtEl>
                </p:cond>
              </p:nextCondLst>
            </p:seq>
            <p:audio>
              <p:cMediaNode vol="80000">
                <p:cTn id="85" fill="hold" display="0">
                  <p:stCondLst>
                    <p:cond delay="indefinite"/>
                  </p:stCondLst>
                  <p:endCondLst>
                    <p:cond evt="onStopAudio" delay="0">
                      <p:tgtEl>
                        <p:sldTgt/>
                      </p:tgtEl>
                    </p:cond>
                  </p:endCondLst>
                </p:cTn>
                <p:tgtEl>
                  <p:spTgt spid="4"/>
                </p:tgtEl>
              </p:cMediaNode>
            </p:audio>
          </p:childTnLst>
        </p:cTn>
      </p:par>
    </p:tnLst>
    <p:bldLst>
      <p:bldP spid="19" grpId="0" uiExpand="1" build="p"/>
      <p:bldP spid="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2" descr="Lydtavle">
            <a:extLst>
              <a:ext uri="{FF2B5EF4-FFF2-40B4-BE49-F238E27FC236}">
                <a16:creationId xmlns:a16="http://schemas.microsoft.com/office/drawing/2014/main" id="{FB74E585-AAE6-9241-9BE7-0F12542C6D0B}"/>
              </a:ext>
            </a:extLst>
          </p:cNvPr>
          <p:cNvPicPr>
            <a:picLocks noChangeAspect="1"/>
          </p:cNvPicPr>
          <p:nvPr/>
        </p:nvPicPr>
        <p:blipFill rotWithShape="1">
          <a:blip r:embed="rId5">
            <a:alphaModFix/>
            <a:lum bright="70000" contrast="-70000"/>
          </a:blip>
          <a:srcRect t="15730"/>
          <a:stretch/>
        </p:blipFill>
        <p:spPr>
          <a:xfrm>
            <a:off x="0" y="10"/>
            <a:ext cx="12191980" cy="6857990"/>
          </a:xfrm>
          <a:prstGeom prst="rect">
            <a:avLst/>
          </a:prstGeom>
        </p:spPr>
      </p:pic>
      <p:sp>
        <p:nvSpPr>
          <p:cNvPr id="2" name="Titel 1">
            <a:extLst>
              <a:ext uri="{FF2B5EF4-FFF2-40B4-BE49-F238E27FC236}">
                <a16:creationId xmlns:a16="http://schemas.microsoft.com/office/drawing/2014/main" id="{C359D5E1-622F-F44F-8595-EC4C703B594C}"/>
              </a:ext>
            </a:extLst>
          </p:cNvPr>
          <p:cNvSpPr>
            <a:spLocks noGrp="1"/>
          </p:cNvSpPr>
          <p:nvPr>
            <p:ph type="title"/>
          </p:nvPr>
        </p:nvSpPr>
        <p:spPr>
          <a:xfrm>
            <a:off x="494260" y="1683144"/>
            <a:ext cx="2774922" cy="3491712"/>
          </a:xfrm>
        </p:spPr>
        <p:txBody>
          <a:bodyPr>
            <a:normAutofit/>
          </a:bodyPr>
          <a:lstStyle/>
          <a:p>
            <a:r>
              <a:rPr lang="da-DK" sz="1800"/>
              <a:t>Opgave 2</a:t>
            </a:r>
            <a:br>
              <a:rPr lang="da-DK" sz="1800"/>
            </a:br>
            <a:br>
              <a:rPr lang="da-DK" sz="1800"/>
            </a:br>
            <a:r>
              <a:rPr lang="da-DK" b="1"/>
              <a:t>Næranalyse</a:t>
            </a:r>
          </a:p>
        </p:txBody>
      </p:sp>
      <p:sp>
        <p:nvSpPr>
          <p:cNvPr id="3" name="Pladsholder til indhold 2">
            <a:extLst>
              <a:ext uri="{FF2B5EF4-FFF2-40B4-BE49-F238E27FC236}">
                <a16:creationId xmlns:a16="http://schemas.microsoft.com/office/drawing/2014/main" id="{78E64AF8-8306-9342-BD75-021FE2F4663D}"/>
              </a:ext>
            </a:extLst>
          </p:cNvPr>
          <p:cNvSpPr>
            <a:spLocks noGrp="1"/>
          </p:cNvSpPr>
          <p:nvPr>
            <p:ph idx="1"/>
          </p:nvPr>
        </p:nvSpPr>
        <p:spPr>
          <a:xfrm>
            <a:off x="4361606" y="762001"/>
            <a:ext cx="6828911" cy="5334000"/>
          </a:xfrm>
        </p:spPr>
        <p:txBody>
          <a:bodyPr>
            <a:normAutofit/>
          </a:bodyPr>
          <a:lstStyle/>
          <a:p>
            <a:pPr>
              <a:lnSpc>
                <a:spcPct val="100000"/>
              </a:lnSpc>
            </a:pPr>
            <a:r>
              <a:rPr lang="da-DK" sz="2400">
                <a:solidFill>
                  <a:schemeClr val="bg1">
                    <a:lumMod val="50000"/>
                    <a:lumOff val="50000"/>
                  </a:schemeClr>
                </a:solidFill>
              </a:rPr>
              <a:t>Lyt til anslaget af </a:t>
            </a:r>
            <a:r>
              <a:rPr lang="da-DK" sz="2400" b="1">
                <a:solidFill>
                  <a:schemeClr val="bg1">
                    <a:lumMod val="50000"/>
                    <a:lumOff val="50000"/>
                  </a:schemeClr>
                </a:solidFill>
              </a:rPr>
              <a:t>Dronekrigeren </a:t>
            </a:r>
            <a:r>
              <a:rPr lang="da-DK" sz="2400">
                <a:solidFill>
                  <a:schemeClr val="bg1">
                    <a:lumMod val="50000"/>
                    <a:lumOff val="50000"/>
                  </a:schemeClr>
                </a:solidFill>
              </a:rPr>
              <a:t>(ep. 1, 2019) og noter virkemidlerne ned i en liste.</a:t>
            </a:r>
            <a:endParaRPr lang="da-DK" sz="2400" b="1">
              <a:solidFill>
                <a:schemeClr val="bg1">
                  <a:lumMod val="50000"/>
                  <a:lumOff val="50000"/>
                </a:schemeClr>
              </a:solidFill>
            </a:endParaRPr>
          </a:p>
          <a:p>
            <a:pPr lvl="1">
              <a:lnSpc>
                <a:spcPct val="120000"/>
              </a:lnSpc>
            </a:pPr>
            <a:r>
              <a:rPr lang="da-DK" sz="2000" b="1">
                <a:solidFill>
                  <a:schemeClr val="bg1">
                    <a:lumMod val="50000"/>
                    <a:lumOff val="50000"/>
                  </a:schemeClr>
                </a:solidFill>
              </a:rPr>
              <a:t>Hold 1 </a:t>
            </a:r>
            <a:r>
              <a:rPr lang="da-DK" sz="2000">
                <a:solidFill>
                  <a:schemeClr val="bg1">
                    <a:lumMod val="50000"/>
                    <a:lumOff val="50000"/>
                  </a:schemeClr>
                </a:solidFill>
              </a:rPr>
              <a:t>lytter efter stemmerne.</a:t>
            </a:r>
          </a:p>
          <a:p>
            <a:pPr lvl="1">
              <a:lnSpc>
                <a:spcPct val="120000"/>
              </a:lnSpc>
            </a:pPr>
            <a:r>
              <a:rPr lang="da-DK" sz="2000" b="1">
                <a:solidFill>
                  <a:schemeClr val="bg1">
                    <a:lumMod val="50000"/>
                    <a:lumOff val="50000"/>
                  </a:schemeClr>
                </a:solidFill>
              </a:rPr>
              <a:t>Hold 2 </a:t>
            </a:r>
            <a:r>
              <a:rPr lang="da-DK" sz="2000">
                <a:solidFill>
                  <a:schemeClr val="bg1">
                    <a:lumMod val="50000"/>
                    <a:lumOff val="50000"/>
                  </a:schemeClr>
                </a:solidFill>
              </a:rPr>
              <a:t>lytter efter musikken.</a:t>
            </a:r>
          </a:p>
          <a:p>
            <a:pPr lvl="1">
              <a:lnSpc>
                <a:spcPct val="120000"/>
              </a:lnSpc>
            </a:pPr>
            <a:r>
              <a:rPr lang="da-DK" sz="2000" b="1">
                <a:solidFill>
                  <a:schemeClr val="bg1">
                    <a:lumMod val="50000"/>
                    <a:lumOff val="50000"/>
                  </a:schemeClr>
                </a:solidFill>
              </a:rPr>
              <a:t>Hold 3 </a:t>
            </a:r>
            <a:r>
              <a:rPr lang="da-DK" sz="2000">
                <a:solidFill>
                  <a:schemeClr val="bg1">
                    <a:lumMod val="50000"/>
                    <a:lumOff val="50000"/>
                  </a:schemeClr>
                </a:solidFill>
              </a:rPr>
              <a:t>lytter efter de øvrige lyde.</a:t>
            </a:r>
          </a:p>
          <a:p>
            <a:pPr lvl="1">
              <a:lnSpc>
                <a:spcPct val="120000"/>
              </a:lnSpc>
            </a:pPr>
            <a:r>
              <a:rPr lang="da-DK" sz="2000" b="1">
                <a:solidFill>
                  <a:schemeClr val="bg1">
                    <a:lumMod val="50000"/>
                    <a:lumOff val="50000"/>
                  </a:schemeClr>
                </a:solidFill>
              </a:rPr>
              <a:t>Hold 4 </a:t>
            </a:r>
            <a:r>
              <a:rPr lang="da-DK" sz="2000">
                <a:solidFill>
                  <a:schemeClr val="bg1">
                    <a:lumMod val="50000"/>
                    <a:lumOff val="50000"/>
                  </a:schemeClr>
                </a:solidFill>
              </a:rPr>
              <a:t>lytter efter redigeringen.</a:t>
            </a:r>
            <a:endParaRPr lang="da-DK" sz="2000" b="1">
              <a:solidFill>
                <a:schemeClr val="bg1">
                  <a:lumMod val="50000"/>
                  <a:lumOff val="50000"/>
                </a:schemeClr>
              </a:solidFill>
            </a:endParaRPr>
          </a:p>
          <a:p>
            <a:pPr>
              <a:lnSpc>
                <a:spcPct val="100000"/>
              </a:lnSpc>
            </a:pPr>
            <a:r>
              <a:rPr lang="da-DK" sz="2400">
                <a:solidFill>
                  <a:schemeClr val="bg1">
                    <a:lumMod val="50000"/>
                    <a:lumOff val="50000"/>
                  </a:schemeClr>
                </a:solidFill>
              </a:rPr>
              <a:t>Bagefter sætter vi det sammen til en næranalyse, hvor vi kommenterer på de forskellige elementer og effekten af dem.</a:t>
            </a:r>
          </a:p>
        </p:txBody>
      </p:sp>
      <p:pic>
        <p:nvPicPr>
          <p:cNvPr id="7" name="Billede 6" descr="Et billede, der indeholder tekst, himmel&#10;&#10;Automatisk genereret beskrivelse">
            <a:extLst>
              <a:ext uri="{FF2B5EF4-FFF2-40B4-BE49-F238E27FC236}">
                <a16:creationId xmlns:a16="http://schemas.microsoft.com/office/drawing/2014/main" id="{AB64B8EB-F09C-CF42-BF6D-31930CCFABA4}"/>
              </a:ext>
            </a:extLst>
          </p:cNvPr>
          <p:cNvPicPr>
            <a:picLocks noChangeAspect="1"/>
          </p:cNvPicPr>
          <p:nvPr/>
        </p:nvPicPr>
        <p:blipFill>
          <a:blip r:embed="rId6"/>
          <a:stretch>
            <a:fillRect/>
          </a:stretch>
        </p:blipFill>
        <p:spPr>
          <a:xfrm>
            <a:off x="20" y="11"/>
            <a:ext cx="12191980" cy="6857989"/>
          </a:xfrm>
          <a:prstGeom prst="rect">
            <a:avLst/>
          </a:prstGeom>
        </p:spPr>
      </p:pic>
      <p:pic>
        <p:nvPicPr>
          <p:cNvPr id="8" name="Dronekrigeren ep. 1 (anslag)" descr="Dronekrigeren ep. 1 (anslag)">
            <a:hlinkClick r:id="" action="ppaction://media"/>
            <a:extLst>
              <a:ext uri="{FF2B5EF4-FFF2-40B4-BE49-F238E27FC236}">
                <a16:creationId xmlns:a16="http://schemas.microsoft.com/office/drawing/2014/main" id="{10E02D83-C1DC-3740-BE6A-6711C8D11C7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00811" y="4289587"/>
            <a:ext cx="812800" cy="812800"/>
          </a:xfrm>
          <a:prstGeom prst="rect">
            <a:avLst/>
          </a:prstGeom>
        </p:spPr>
      </p:pic>
    </p:spTree>
    <p:extLst>
      <p:ext uri="{BB962C8B-B14F-4D97-AF65-F5344CB8AC3E}">
        <p14:creationId xmlns:p14="http://schemas.microsoft.com/office/powerpoint/2010/main" val="5671170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714" fill="hold"/>
                                        <p:tgtEl>
                                          <p:spTgt spid="8"/>
                                        </p:tgtEl>
                                      </p:cBhvr>
                                    </p:cmd>
                                  </p:childTnLst>
                                </p:cTn>
                              </p:par>
                              <p:par>
                                <p:cTn id="7" presetID="42"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anim calcmode="lin" valueType="num">
                                      <p:cBhvr>
                                        <p:cTn id="10" dur="1000" fill="hold"/>
                                        <p:tgtEl>
                                          <p:spTgt spid="7"/>
                                        </p:tgtEl>
                                        <p:attrNameLst>
                                          <p:attrName>ppt_x</p:attrName>
                                        </p:attrNameLst>
                                      </p:cBhvr>
                                      <p:tavLst>
                                        <p:tav tm="0">
                                          <p:val>
                                            <p:strVal val="#ppt_x"/>
                                          </p:val>
                                        </p:tav>
                                        <p:tav tm="100000">
                                          <p:val>
                                            <p:strVal val="#ppt_x"/>
                                          </p:val>
                                        </p:tav>
                                      </p:tavLst>
                                    </p:anim>
                                    <p:anim calcmode="lin" valueType="num">
                                      <p:cBhvr>
                                        <p:cTn id="11" dur="1000" fill="hold"/>
                                        <p:tgtEl>
                                          <p:spTgt spid="7"/>
                                        </p:tgtEl>
                                        <p:attrNameLst>
                                          <p:attrName>ppt_y</p:attrName>
                                        </p:attrNameLst>
                                      </p:cBhvr>
                                      <p:tavLst>
                                        <p:tav tm="0">
                                          <p:val>
                                            <p:strVal val="#ppt_y+.1"/>
                                          </p:val>
                                        </p:tav>
                                        <p:tav tm="100000">
                                          <p:val>
                                            <p:strVal val="#ppt_y"/>
                                          </p:val>
                                        </p:tav>
                                      </p:tavLst>
                                    </p:anim>
                                  </p:childTnLst>
                                </p:cTn>
                              </p:par>
                            </p:childTnLst>
                          </p:cTn>
                        </p:par>
                        <p:par>
                          <p:cTn id="12" fill="hold">
                            <p:stCondLst>
                              <p:cond delay="301714"/>
                            </p:stCondLst>
                            <p:childTnLst>
                              <p:par>
                                <p:cTn id="13" presetID="10" presetClass="exit" presetSubtype="0" fill="hold" nodeType="afterEffect">
                                  <p:stCondLst>
                                    <p:cond delay="0"/>
                                  </p:stCondLst>
                                  <p:childTnLst>
                                    <p:animEffect transition="out" filter="fade">
                                      <p:cBhvr>
                                        <p:cTn id="14" dur="1000"/>
                                        <p:tgtEl>
                                          <p:spTgt spid="7"/>
                                        </p:tgtEl>
                                      </p:cBhvr>
                                    </p:animEffect>
                                    <p:set>
                                      <p:cBhvr>
                                        <p:cTn id="15"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4007</Words>
  <Application>Microsoft Office PowerPoint</Application>
  <PresentationFormat>Widescreen</PresentationFormat>
  <Paragraphs>455</Paragraphs>
  <Slides>20</Slides>
  <Notes>20</Notes>
  <HiddenSlides>0</HiddenSlides>
  <MMClips>12</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20</vt:i4>
      </vt:variant>
    </vt:vector>
  </HeadingPairs>
  <TitlesOfParts>
    <vt:vector size="28" baseType="lpstr">
      <vt:lpstr>Aptos</vt:lpstr>
      <vt:lpstr>Aptos Display</vt:lpstr>
      <vt:lpstr>Arial</vt:lpstr>
      <vt:lpstr>Calibri</vt:lpstr>
      <vt:lpstr>Trebuchet MS</vt:lpstr>
      <vt:lpstr>Wingdings</vt:lpstr>
      <vt:lpstr>Wingdings 2</vt:lpstr>
      <vt:lpstr>Office-tema</vt:lpstr>
      <vt:lpstr>PODCAST</vt:lpstr>
      <vt:lpstr>PowerPoint-præsentation</vt:lpstr>
      <vt:lpstr>HVAD  ER EN PODCAST?</vt:lpstr>
      <vt:lpstr>POPULÆRE PODCASTS</vt:lpstr>
      <vt:lpstr>PODCASTFORMATER</vt:lpstr>
      <vt:lpstr>PODCASTFORMATER</vt:lpstr>
      <vt:lpstr>PowerPoint-præsentation</vt:lpstr>
      <vt:lpstr>PowerPoint-præsentation</vt:lpstr>
      <vt:lpstr>PowerPoint-præsentation</vt:lpstr>
      <vt:lpstr>PODCASTFORMATER</vt:lpstr>
      <vt:lpstr>PowerPoint-præsentation</vt:lpstr>
      <vt:lpstr>PowerPoint-præsentation</vt:lpstr>
      <vt:lpstr>MIX AF FORMATER</vt:lpstr>
      <vt:lpstr>Opgave 1  Snak, storytelling og mash-up</vt:lpstr>
      <vt:lpstr>PODCASTENS VIRKEMIDLER</vt:lpstr>
      <vt:lpstr>STEMMER  </vt:lpstr>
      <vt:lpstr>MUSIK  </vt:lpstr>
      <vt:lpstr>LYDE  </vt:lpstr>
      <vt:lpstr>REDIGERING  </vt:lpstr>
      <vt:lpstr>Opgave 2  Næranalyse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Lisa Ludvigsen Al-Mashhadi (lla - Lektor - D64 - HOGYM)</dc:creator>
  <cp:lastModifiedBy>Lisa Ludvigsen Al-Mashhadi (lla - Lektor - D64 - HOGYM)</cp:lastModifiedBy>
  <cp:revision>1</cp:revision>
  <dcterms:created xsi:type="dcterms:W3CDTF">2024-08-16T16:33:49Z</dcterms:created>
  <dcterms:modified xsi:type="dcterms:W3CDTF">2024-08-16T16:34:53Z</dcterms:modified>
</cp:coreProperties>
</file>