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63" r:id="rId4"/>
    <p:sldId id="259" r:id="rId5"/>
    <p:sldId id="261" r:id="rId6"/>
    <p:sldId id="262" r:id="rId7"/>
    <p:sldId id="264" r:id="rId8"/>
    <p:sldId id="260" r:id="rId9"/>
    <p:sldId id="265" r:id="rId10"/>
    <p:sldId id="26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61"/>
    <p:restoredTop sz="94681"/>
  </p:normalViewPr>
  <p:slideViewPr>
    <p:cSldViewPr snapToGrid="0" snapToObjects="1">
      <p:cViewPr varScale="1">
        <p:scale>
          <a:sx n="116" d="100"/>
          <a:sy n="116" d="100"/>
        </p:scale>
        <p:origin x="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4019F-BAD2-8243-81D7-07107508B648}" type="datetimeFigureOut">
              <a:rPr lang="da-DK" smtClean="0"/>
              <a:t>20.09.2024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1CBCC-8F26-D543-920E-E5A0C0F59C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7217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Strofisk form: det samme formled gentages igen og igen med få variationer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B1CBCC-8F26-D543-920E-E5A0C0F59C28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7038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B1CBCC-8F26-D543-920E-E5A0C0F59C28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21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D4EF-4961-DA48-9080-C8188E30ECDF}" type="datetimeFigureOut">
              <a:rPr lang="da-DK" smtClean="0"/>
              <a:t>20.09.2024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C1C20-761A-E048-A901-35778B437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005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D4EF-4961-DA48-9080-C8188E30ECDF}" type="datetimeFigureOut">
              <a:rPr lang="da-DK" smtClean="0"/>
              <a:t>20.09.2024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C1C20-761A-E048-A901-35778B437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750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D4EF-4961-DA48-9080-C8188E30ECDF}" type="datetimeFigureOut">
              <a:rPr lang="da-DK" smtClean="0"/>
              <a:t>20.09.2024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C1C20-761A-E048-A901-35778B437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6805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D4EF-4961-DA48-9080-C8188E30ECDF}" type="datetimeFigureOut">
              <a:rPr lang="da-DK" smtClean="0"/>
              <a:t>20.09.2024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C1C20-761A-E048-A901-35778B437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9426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D4EF-4961-DA48-9080-C8188E30ECDF}" type="datetimeFigureOut">
              <a:rPr lang="da-DK" smtClean="0"/>
              <a:t>20.09.2024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C1C20-761A-E048-A901-35778B437B2A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262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D4EF-4961-DA48-9080-C8188E30ECDF}" type="datetimeFigureOut">
              <a:rPr lang="da-DK" smtClean="0"/>
              <a:t>20.09.2024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C1C20-761A-E048-A901-35778B437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4047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D4EF-4961-DA48-9080-C8188E30ECDF}" type="datetimeFigureOut">
              <a:rPr lang="da-DK" smtClean="0"/>
              <a:t>20.09.2024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C1C20-761A-E048-A901-35778B437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9448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D4EF-4961-DA48-9080-C8188E30ECDF}" type="datetimeFigureOut">
              <a:rPr lang="da-DK" smtClean="0"/>
              <a:t>20.09.2024</a:t>
            </a:fld>
            <a:endParaRPr lang="da-D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da-D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C1C20-761A-E048-A901-35778B437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5958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44FD4EF-4961-DA48-9080-C8188E30ECDF}" type="datetimeFigureOut">
              <a:rPr lang="da-DK" smtClean="0"/>
              <a:t>20.09.2024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C1C20-761A-E048-A901-35778B437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4818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D4EF-4961-DA48-9080-C8188E30ECDF}" type="datetimeFigureOut">
              <a:rPr lang="da-DK" smtClean="0"/>
              <a:t>20.09.2024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C1C20-761A-E048-A901-35778B437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8139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D4EF-4961-DA48-9080-C8188E30ECDF}" type="datetimeFigureOut">
              <a:rPr lang="da-DK" smtClean="0"/>
              <a:t>20.09.2024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C1C20-761A-E048-A901-35778B437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027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44FD4EF-4961-DA48-9080-C8188E30ECDF}" type="datetimeFigureOut">
              <a:rPr lang="da-DK" smtClean="0"/>
              <a:t>20.09.2024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AF8C1C20-761A-E048-A901-35778B437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79943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ObSJWIWui0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n2e4Dhod7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0NiJ4_pPO8o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udendørs, solnedgang, sol, mørk&#10;&#10;Automatisk genereret beskrivelse">
            <a:extLst>
              <a:ext uri="{FF2B5EF4-FFF2-40B4-BE49-F238E27FC236}">
                <a16:creationId xmlns:a16="http://schemas.microsoft.com/office/drawing/2014/main" id="{F4DABEC4-F134-0748-8734-39237A1D8A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69" b="16260"/>
          <a:stretch/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066B93B-64AB-B84D-B580-E128B9453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3753529"/>
            <a:ext cx="8991600" cy="1645759"/>
          </a:xfrm>
        </p:spPr>
        <p:txBody>
          <a:bodyPr>
            <a:normAutofit/>
          </a:bodyPr>
          <a:lstStyle/>
          <a:p>
            <a:r>
              <a:rPr lang="da-DK"/>
              <a:t>Country og western</a:t>
            </a:r>
            <a:br>
              <a:rPr lang="da-DK"/>
            </a:br>
            <a:r>
              <a:rPr lang="da-DK"/>
              <a:t>Del 1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26A9200-BAC1-A34A-BE33-EC6A91E42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704731"/>
            <a:ext cx="6801612" cy="51318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endParaRPr lang="da-DK" sz="1000" dirty="0"/>
          </a:p>
          <a:p>
            <a:pPr>
              <a:lnSpc>
                <a:spcPct val="90000"/>
              </a:lnSpc>
            </a:pPr>
            <a:r>
              <a:rPr lang="da-DK" sz="2500" dirty="0"/>
              <a:t>”</a:t>
            </a:r>
            <a:r>
              <a:rPr lang="da-DK" sz="2500" i="1" dirty="0"/>
              <a:t>Three </a:t>
            </a:r>
            <a:r>
              <a:rPr lang="da-DK" sz="2500" i="1" dirty="0" err="1"/>
              <a:t>chords</a:t>
            </a:r>
            <a:r>
              <a:rPr lang="da-DK" sz="2500" i="1" dirty="0"/>
              <a:t> and the </a:t>
            </a:r>
            <a:r>
              <a:rPr lang="da-DK" sz="2500" i="1" dirty="0" err="1"/>
              <a:t>truth</a:t>
            </a:r>
            <a:r>
              <a:rPr lang="da-DK" sz="2500" i="1" dirty="0"/>
              <a:t>”</a:t>
            </a:r>
            <a:endParaRPr lang="da-DK" sz="2500" dirty="0"/>
          </a:p>
        </p:txBody>
      </p:sp>
    </p:spTree>
    <p:extLst>
      <p:ext uri="{BB962C8B-B14F-4D97-AF65-F5344CB8AC3E}">
        <p14:creationId xmlns:p14="http://schemas.microsoft.com/office/powerpoint/2010/main" val="2316667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B493C8-813E-774C-8D2E-3B689AF7C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BF4DF9-81B9-7D47-9932-4E6FB833D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r>
              <a:rPr lang="da-DK" sz="3200" dirty="0"/>
              <a:t>Hvilke associationer får du, når du hører ordet ‘country’?</a:t>
            </a:r>
          </a:p>
        </p:txBody>
      </p:sp>
    </p:spTree>
    <p:extLst>
      <p:ext uri="{BB962C8B-B14F-4D97-AF65-F5344CB8AC3E}">
        <p14:creationId xmlns:p14="http://schemas.microsoft.com/office/powerpoint/2010/main" val="2146063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FEA462-1DFA-384B-B6F5-4999DE197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0" y="978776"/>
            <a:ext cx="3044953" cy="1174991"/>
          </a:xfrm>
        </p:spPr>
        <p:txBody>
          <a:bodyPr>
            <a:normAutofit/>
          </a:bodyPr>
          <a:lstStyle/>
          <a:p>
            <a:endParaRPr lang="da-DK" sz="200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A83283-E4B8-6D45-90DC-EA98B33D9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0" y="2640692"/>
            <a:ext cx="3044952" cy="3255252"/>
          </a:xfrm>
        </p:spPr>
        <p:txBody>
          <a:bodyPr>
            <a:normAutofit/>
          </a:bodyPr>
          <a:lstStyle/>
          <a:p>
            <a:r>
              <a:rPr lang="da-DK" sz="1600" dirty="0"/>
              <a:t>”Den syngende cowboy” </a:t>
            </a:r>
          </a:p>
          <a:p>
            <a:r>
              <a:rPr lang="da-DK" sz="1600" dirty="0"/>
              <a:t>Den fattige, hvide sydstatsmusik </a:t>
            </a:r>
          </a:p>
          <a:p>
            <a:r>
              <a:rPr lang="da-DK" sz="1600" dirty="0"/>
              <a:t>1920’erne: transmitteret via radioen </a:t>
            </a:r>
          </a:p>
          <a:p>
            <a:r>
              <a:rPr lang="da-DK" sz="1600" dirty="0"/>
              <a:t>1940’erne: ”Country og western” som generel betegnelse </a:t>
            </a:r>
          </a:p>
        </p:txBody>
      </p:sp>
      <p:pic>
        <p:nvPicPr>
          <p:cNvPr id="5" name="Billede 4" descr="Et billede, der indeholder udendørs, person, sidder, kvinde&#10;&#10;Automatisk genereret beskrivelse">
            <a:extLst>
              <a:ext uri="{FF2B5EF4-FFF2-40B4-BE49-F238E27FC236}">
                <a16:creationId xmlns:a16="http://schemas.microsoft.com/office/drawing/2014/main" id="{D803CF0B-4AED-E946-8F58-5288507A9D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71" r="-1" b="-1"/>
          <a:stretch/>
        </p:blipFill>
        <p:spPr>
          <a:xfrm>
            <a:off x="4654296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756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EB5EE2-B52E-9240-AFF2-A0637F40D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da-DK" dirty="0"/>
              <a:t>Stiltræk, genrer, kendetegn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F069D5-F055-7E49-A78C-EF41B58E8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992" y="2638044"/>
            <a:ext cx="3631692" cy="3101983"/>
          </a:xfrm>
        </p:spPr>
        <p:txBody>
          <a:bodyPr>
            <a:normAutofit lnSpcReduction="10000"/>
          </a:bodyPr>
          <a:lstStyle/>
          <a:p>
            <a:r>
              <a:rPr lang="da-DK" dirty="0"/>
              <a:t>”Bonderøvsmusik” (</a:t>
            </a:r>
            <a:r>
              <a:rPr lang="da-DK" dirty="0" err="1"/>
              <a:t>hilibilly</a:t>
            </a:r>
            <a:r>
              <a:rPr lang="da-DK" dirty="0"/>
              <a:t>) </a:t>
            </a:r>
          </a:p>
          <a:p>
            <a:r>
              <a:rPr lang="da-DK" dirty="0"/>
              <a:t>Kulturel identitet </a:t>
            </a:r>
          </a:p>
          <a:p>
            <a:r>
              <a:rPr lang="da-DK" dirty="0"/>
              <a:t>Hawaii</a:t>
            </a:r>
          </a:p>
          <a:p>
            <a:r>
              <a:rPr lang="da-DK" dirty="0"/>
              <a:t>Gospel</a:t>
            </a:r>
          </a:p>
          <a:p>
            <a:r>
              <a:rPr lang="da-DK" dirty="0"/>
              <a:t>Blues</a:t>
            </a:r>
          </a:p>
          <a:p>
            <a:r>
              <a:rPr lang="da-DK" dirty="0"/>
              <a:t>Hjem-/udlængsel </a:t>
            </a:r>
          </a:p>
          <a:p>
            <a:r>
              <a:rPr lang="da-DK" dirty="0"/>
              <a:t>En tøjstil</a:t>
            </a:r>
          </a:p>
          <a:p>
            <a:r>
              <a:rPr lang="da-DK" dirty="0"/>
              <a:t>En dans </a:t>
            </a:r>
          </a:p>
        </p:txBody>
      </p:sp>
      <p:pic>
        <p:nvPicPr>
          <p:cNvPr id="5" name="Billede 4" descr="Et billede, der indeholder sidder, stol, guitar, bord&#10;&#10;Automatisk genereret beskrivelse">
            <a:extLst>
              <a:ext uri="{FF2B5EF4-FFF2-40B4-BE49-F238E27FC236}">
                <a16:creationId xmlns:a16="http://schemas.microsoft.com/office/drawing/2014/main" id="{73B1C60C-3325-CC44-AA66-A7825EAB94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121" b="2"/>
          <a:stretch/>
        </p:blipFill>
        <p:spPr>
          <a:xfrm>
            <a:off x="6338316" y="2743200"/>
            <a:ext cx="3613403" cy="2996827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729057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EAB43088-B6A8-1948-937B-D3D0E1DB51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36" r="3" b="3599"/>
          <a:stretch/>
        </p:blipFill>
        <p:spPr>
          <a:xfrm>
            <a:off x="20" y="4571997"/>
            <a:ext cx="5315041" cy="228600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78D89BA-4F49-4525-AE81-678A09839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D3C4F3-6691-CA49-9728-4A0F611AF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732" y="1290025"/>
            <a:ext cx="5291327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da-DK" sz="2600">
                <a:solidFill>
                  <a:srgbClr val="262626"/>
                </a:solidFill>
              </a:rPr>
              <a:t>Nashville </a:t>
            </a:r>
          </a:p>
        </p:txBody>
      </p:sp>
      <p:pic>
        <p:nvPicPr>
          <p:cNvPr id="10" name="Billede 9" descr="Et billede, der indeholder person, beklædning, bygning, kvinde&#10;&#10;Automatisk genereret beskrivelse">
            <a:extLst>
              <a:ext uri="{FF2B5EF4-FFF2-40B4-BE49-F238E27FC236}">
                <a16:creationId xmlns:a16="http://schemas.microsoft.com/office/drawing/2014/main" id="{1FE2FBF8-AD9A-2D4F-81D1-6CF239EAD7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81" r="6530"/>
          <a:stretch/>
        </p:blipFill>
        <p:spPr>
          <a:xfrm>
            <a:off x="20" y="-2"/>
            <a:ext cx="5315041" cy="2286000"/>
          </a:xfrm>
          <a:prstGeom prst="rect">
            <a:avLst/>
          </a:prstGeom>
        </p:spPr>
      </p:pic>
      <p:pic>
        <p:nvPicPr>
          <p:cNvPr id="5" name="Pladsholder til indhold 4" descr="Et billede, der indeholder skilt, bygning, sidder, gade&#10;&#10;Automatisk genereret beskrivelse">
            <a:extLst>
              <a:ext uri="{FF2B5EF4-FFF2-40B4-BE49-F238E27FC236}">
                <a16:creationId xmlns:a16="http://schemas.microsoft.com/office/drawing/2014/main" id="{6466C7B0-E536-E843-80B8-D6B24AC7CB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494" r="-2" b="28495"/>
          <a:stretch/>
        </p:blipFill>
        <p:spPr>
          <a:xfrm>
            <a:off x="20" y="2285998"/>
            <a:ext cx="5315041" cy="2285999"/>
          </a:xfrm>
          <a:prstGeom prst="rect">
            <a:avLst/>
          </a:prstGeom>
        </p:spPr>
      </p:pic>
      <p:sp>
        <p:nvSpPr>
          <p:cNvPr id="23" name="Content Placeholder 17">
            <a:extLst>
              <a:ext uri="{FF2B5EF4-FFF2-40B4-BE49-F238E27FC236}">
                <a16:creationId xmlns:a16="http://schemas.microsoft.com/office/drawing/2014/main" id="{6DEF51FF-62FB-4373-9C8F-B1E380708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9732" y="2858703"/>
            <a:ext cx="5285791" cy="3042547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 err="1">
                <a:solidFill>
                  <a:srgbClr val="FFFFFF"/>
                </a:solidFill>
              </a:rPr>
              <a:t>Countrymusikkens</a:t>
            </a:r>
            <a:r>
              <a:rPr lang="en-US" dirty="0">
                <a:solidFill>
                  <a:srgbClr val="FFFFFF"/>
                </a:solidFill>
              </a:rPr>
              <a:t> centrum, </a:t>
            </a:r>
            <a:r>
              <a:rPr lang="en-US" dirty="0" err="1">
                <a:solidFill>
                  <a:srgbClr val="FFFFFF"/>
                </a:solidFill>
              </a:rPr>
              <a:t>også</a:t>
            </a:r>
            <a:r>
              <a:rPr lang="en-US" dirty="0">
                <a:solidFill>
                  <a:srgbClr val="FFFFFF"/>
                </a:solidFill>
              </a:rPr>
              <a:t> den </a:t>
            </a:r>
            <a:r>
              <a:rPr lang="en-US" dirty="0" err="1">
                <a:solidFill>
                  <a:srgbClr val="FFFFFF"/>
                </a:solidFill>
              </a:rPr>
              <a:t>dag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dag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 err="1">
                <a:solidFill>
                  <a:srgbClr val="FFFFFF"/>
                </a:solidFill>
              </a:rPr>
              <a:t>Omdrejningspunktet</a:t>
            </a:r>
            <a:r>
              <a:rPr lang="en-US" dirty="0">
                <a:solidFill>
                  <a:srgbClr val="FFFFFF"/>
                </a:solidFill>
              </a:rPr>
              <a:t> for </a:t>
            </a:r>
            <a:r>
              <a:rPr lang="en-US" dirty="0" err="1">
                <a:solidFill>
                  <a:srgbClr val="FFFFFF"/>
                </a:solidFill>
              </a:rPr>
              <a:t>filmen</a:t>
            </a:r>
            <a:r>
              <a:rPr lang="en-US" dirty="0">
                <a:solidFill>
                  <a:srgbClr val="FFFFFF"/>
                </a:solidFill>
              </a:rPr>
              <a:t> “Wild Rose” (2020)</a:t>
            </a:r>
          </a:p>
        </p:txBody>
      </p:sp>
    </p:spTree>
    <p:extLst>
      <p:ext uri="{BB962C8B-B14F-4D97-AF65-F5344CB8AC3E}">
        <p14:creationId xmlns:p14="http://schemas.microsoft.com/office/powerpoint/2010/main" val="2996477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AC9FEE-9622-0949-9572-5452C613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0" y="978776"/>
            <a:ext cx="3044953" cy="1174991"/>
          </a:xfrm>
        </p:spPr>
        <p:txBody>
          <a:bodyPr>
            <a:normAutofit/>
          </a:bodyPr>
          <a:lstStyle/>
          <a:p>
            <a:r>
              <a:rPr lang="da-DK" sz="2000"/>
              <a:t>Instrumenter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A94D66-61DB-5646-98FE-D8CCF25CF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0" y="2640692"/>
            <a:ext cx="3044952" cy="3255252"/>
          </a:xfrm>
        </p:spPr>
        <p:txBody>
          <a:bodyPr>
            <a:normAutofit/>
          </a:bodyPr>
          <a:lstStyle/>
          <a:p>
            <a:r>
              <a:rPr lang="da-DK" sz="1600"/>
              <a:t>Guitar</a:t>
            </a:r>
          </a:p>
          <a:p>
            <a:r>
              <a:rPr lang="da-DK" sz="1600"/>
              <a:t>Banjo</a:t>
            </a:r>
          </a:p>
          <a:p>
            <a:r>
              <a:rPr lang="da-DK" sz="1600"/>
              <a:t>Mandolin</a:t>
            </a:r>
          </a:p>
          <a:p>
            <a:r>
              <a:rPr lang="da-DK" sz="1600"/>
              <a:t>Dobro</a:t>
            </a:r>
          </a:p>
          <a:p>
            <a:r>
              <a:rPr lang="da-DK" sz="1600"/>
              <a:t>Klaver </a:t>
            </a:r>
          </a:p>
          <a:p>
            <a:r>
              <a:rPr lang="da-DK" sz="1600"/>
              <a:t>Violin </a:t>
            </a:r>
          </a:p>
          <a:p>
            <a:r>
              <a:rPr lang="da-DK" sz="1600"/>
              <a:t>Trommer</a:t>
            </a:r>
          </a:p>
          <a:p>
            <a:r>
              <a:rPr lang="da-DK" sz="1600"/>
              <a:t>bas</a:t>
            </a:r>
          </a:p>
        </p:txBody>
      </p:sp>
      <p:pic>
        <p:nvPicPr>
          <p:cNvPr id="5" name="Billede 4" descr="Et billede, der indeholder sidder, lille, bord, motorcykel&#10;&#10;Automatisk genereret beskrivelse">
            <a:extLst>
              <a:ext uri="{FF2B5EF4-FFF2-40B4-BE49-F238E27FC236}">
                <a16:creationId xmlns:a16="http://schemas.microsoft.com/office/drawing/2014/main" id="{06CDC5EF-1FD7-204B-A79E-9D9BFE3AF6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3" r="18886" b="1"/>
          <a:stretch/>
        </p:blipFill>
        <p:spPr>
          <a:xfrm>
            <a:off x="4654296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88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192E7B-8864-0545-900E-2D24779D6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0" y="978776"/>
            <a:ext cx="3044953" cy="1174991"/>
          </a:xfrm>
        </p:spPr>
        <p:txBody>
          <a:bodyPr>
            <a:normAutofit/>
          </a:bodyPr>
          <a:lstStyle/>
          <a:p>
            <a:r>
              <a:rPr lang="da-DK" sz="2000"/>
              <a:t>Temaer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5336CF-8ABF-DF4C-A90C-92A67A41A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0" y="2640692"/>
            <a:ext cx="3044952" cy="3255252"/>
          </a:xfrm>
        </p:spPr>
        <p:txBody>
          <a:bodyPr>
            <a:normAutofit/>
          </a:bodyPr>
          <a:lstStyle/>
          <a:p>
            <a:r>
              <a:rPr lang="da-DK" sz="1600"/>
              <a:t>Kærlighed</a:t>
            </a:r>
          </a:p>
          <a:p>
            <a:r>
              <a:rPr lang="da-DK" sz="1600"/>
              <a:t>Længsel</a:t>
            </a:r>
          </a:p>
          <a:p>
            <a:r>
              <a:rPr lang="da-DK" sz="1600"/>
              <a:t>Sociale vilkår </a:t>
            </a:r>
          </a:p>
          <a:p>
            <a:r>
              <a:rPr lang="da-DK" sz="1600"/>
              <a:t>Sentimentalitet </a:t>
            </a:r>
          </a:p>
          <a:p>
            <a:endParaRPr lang="da-DK" sz="1600"/>
          </a:p>
        </p:txBody>
      </p:sp>
      <p:pic>
        <p:nvPicPr>
          <p:cNvPr id="5" name="Billede 4" descr="Et billede, der indeholder person, opbevarer, hånd, stykke&#10;&#10;Automatisk genereret beskrivelse">
            <a:extLst>
              <a:ext uri="{FF2B5EF4-FFF2-40B4-BE49-F238E27FC236}">
                <a16:creationId xmlns:a16="http://schemas.microsoft.com/office/drawing/2014/main" id="{2E059669-950D-6F4D-858F-E406099261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5" r="28130" b="-1"/>
          <a:stretch/>
        </p:blipFill>
        <p:spPr>
          <a:xfrm>
            <a:off x="4654296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89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0408E1-6346-F047-BBE1-CD856036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193781"/>
            <a:ext cx="3044950" cy="1838883"/>
          </a:xfrm>
        </p:spPr>
        <p:txBody>
          <a:bodyPr vert="horz" lIns="274320" tIns="182880" rIns="274320" bIns="182880" rtlCol="0" anchor="ctr" anchorCtr="1">
            <a:normAutofit fontScale="90000"/>
          </a:bodyPr>
          <a:lstStyle/>
          <a:p>
            <a:r>
              <a:rPr lang="en-US" dirty="0">
                <a:solidFill>
                  <a:srgbClr val="262626"/>
                </a:solidFill>
              </a:rPr>
              <a:t>Johnny Cash</a:t>
            </a:r>
            <a:br>
              <a:rPr lang="en-US" dirty="0">
                <a:solidFill>
                  <a:srgbClr val="262626"/>
                </a:solidFill>
              </a:rPr>
            </a:br>
            <a:br>
              <a:rPr lang="en-US" dirty="0">
                <a:solidFill>
                  <a:srgbClr val="262626"/>
                </a:solidFill>
              </a:rPr>
            </a:br>
            <a:r>
              <a:rPr lang="en-US" dirty="0">
                <a:solidFill>
                  <a:srgbClr val="262626"/>
                </a:solidFill>
              </a:rPr>
              <a:t>“I walk the line” (1956)</a:t>
            </a:r>
            <a:br>
              <a:rPr lang="en-US" dirty="0">
                <a:solidFill>
                  <a:srgbClr val="262626"/>
                </a:solidFill>
              </a:rPr>
            </a:br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AFB1C8-355E-4D92-B894-A209E2C2C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person, mand, guitar, opbevarer&#10;&#10;Automatisk genereret beskrivelse">
            <a:extLst>
              <a:ext uri="{FF2B5EF4-FFF2-40B4-BE49-F238E27FC236}">
                <a16:creationId xmlns:a16="http://schemas.microsoft.com/office/drawing/2014/main" id="{C42B4313-0CF1-9742-8C84-74DF315E1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94376" y="932890"/>
            <a:ext cx="6257544" cy="4677514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A89398AB-CD02-F946-8D57-EFCFD33B31FE}"/>
              </a:ext>
            </a:extLst>
          </p:cNvPr>
          <p:cNvSpPr txBox="1"/>
          <p:nvPr/>
        </p:nvSpPr>
        <p:spPr>
          <a:xfrm>
            <a:off x="314295" y="4664219"/>
            <a:ext cx="4980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hlinkClick r:id="rId3"/>
              </a:rPr>
              <a:t>https://www.youtube.com/watch?v=xObSJWIWui0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3255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5E616D-5D49-5341-B7A1-B2E35A2E4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0" y="978776"/>
            <a:ext cx="3044953" cy="1174991"/>
          </a:xfrm>
        </p:spPr>
        <p:txBody>
          <a:bodyPr>
            <a:normAutofit/>
          </a:bodyPr>
          <a:lstStyle/>
          <a:p>
            <a:r>
              <a:rPr lang="da-DK" sz="2000"/>
              <a:t>Musikanalyse (udvalg)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582267F-FDF2-8244-A3A1-3AF1369C6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0" y="2640692"/>
            <a:ext cx="3044952" cy="3255252"/>
          </a:xfrm>
        </p:spPr>
        <p:txBody>
          <a:bodyPr>
            <a:normAutofit/>
          </a:bodyPr>
          <a:lstStyle/>
          <a:p>
            <a:r>
              <a:rPr lang="da-DK" sz="1600"/>
              <a:t>FORM </a:t>
            </a:r>
            <a:r>
              <a:rPr lang="da-DK" sz="1600">
                <a:sym typeface="Wingdings" pitchFamily="2" charset="2"/>
              </a:rPr>
              <a:t> kan underinddeles i mindre dele</a:t>
            </a:r>
          </a:p>
          <a:p>
            <a:r>
              <a:rPr lang="da-DK" sz="1600">
                <a:sym typeface="Wingdings" pitchFamily="2" charset="2"/>
              </a:rPr>
              <a:t>Instrumenter</a:t>
            </a:r>
          </a:p>
          <a:p>
            <a:r>
              <a:rPr lang="da-DK" sz="1600">
                <a:sym typeface="Wingdings" pitchFamily="2" charset="2"/>
              </a:rPr>
              <a:t>Teksten</a:t>
            </a:r>
          </a:p>
          <a:p>
            <a:r>
              <a:rPr lang="da-DK" sz="1600">
                <a:sym typeface="Wingdings" pitchFamily="2" charset="2"/>
              </a:rPr>
              <a:t>Melodien </a:t>
            </a:r>
            <a:endParaRPr lang="da-DK" sz="1600"/>
          </a:p>
        </p:txBody>
      </p:sp>
      <p:pic>
        <p:nvPicPr>
          <p:cNvPr id="5" name="Billede 4" descr="Et billede, der indeholder indendørs, foto, bord, mad&#10;&#10;Automatisk genereret beskrivelse">
            <a:extLst>
              <a:ext uri="{FF2B5EF4-FFF2-40B4-BE49-F238E27FC236}">
                <a16:creationId xmlns:a16="http://schemas.microsoft.com/office/drawing/2014/main" id="{FD188F40-95A9-DA4F-BFBA-90BFB94931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378" b="1"/>
          <a:stretch/>
        </p:blipFill>
        <p:spPr>
          <a:xfrm>
            <a:off x="4654296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454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2B4921-A1C2-4A4B-ADFA-DA92086BD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”Cold </a:t>
            </a:r>
            <a:r>
              <a:rPr lang="da-DK" dirty="0" err="1"/>
              <a:t>cold</a:t>
            </a:r>
            <a:r>
              <a:rPr lang="da-DK" dirty="0"/>
              <a:t> </a:t>
            </a:r>
            <a:r>
              <a:rPr lang="da-DK" dirty="0" err="1"/>
              <a:t>heart</a:t>
            </a:r>
            <a:r>
              <a:rPr lang="da-DK" dirty="0"/>
              <a:t>”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B29ED3-09B7-EF4B-8281-07EF33AAC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To versioner – 50 års forskel </a:t>
            </a:r>
          </a:p>
          <a:p>
            <a:endParaRPr lang="da-DK" dirty="0"/>
          </a:p>
          <a:p>
            <a:r>
              <a:rPr lang="da-DK" dirty="0"/>
              <a:t>Hank Williams (1953): </a:t>
            </a:r>
            <a:r>
              <a:rPr lang="da-DK" dirty="0">
                <a:hlinkClick r:id="rId3"/>
              </a:rPr>
              <a:t>https://www.youtube.com/watch?v=Wn2e4Dhod7M</a:t>
            </a:r>
            <a:r>
              <a:rPr lang="da-DK" dirty="0"/>
              <a:t> </a:t>
            </a:r>
          </a:p>
          <a:p>
            <a:r>
              <a:rPr lang="da-DK" dirty="0"/>
              <a:t>Norah Jones (2002):  </a:t>
            </a:r>
            <a:r>
              <a:rPr lang="da-DK" dirty="0">
                <a:hlinkClick r:id="rId4"/>
              </a:rPr>
              <a:t>https://www.youtube.com/watch?v=0NiJ4_pPO8o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1791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D56DB0-D2F7-4549-B5EB-9A87A71C2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0470B7-87F2-CB4E-8DDF-9E676F143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Gruppe 1: ”</a:t>
            </a:r>
            <a:r>
              <a:rPr lang="da-DK" dirty="0" err="1"/>
              <a:t>Fireworks</a:t>
            </a:r>
            <a:r>
              <a:rPr lang="da-DK" dirty="0"/>
              <a:t>” Viktor, Lærke, Lilian </a:t>
            </a:r>
          </a:p>
          <a:p>
            <a:r>
              <a:rPr lang="da-DK" dirty="0"/>
              <a:t>Gruppe 2: ”Silver </a:t>
            </a:r>
            <a:r>
              <a:rPr lang="da-DK" dirty="0" err="1"/>
              <a:t>Lining</a:t>
            </a:r>
            <a:r>
              <a:rPr lang="da-DK" dirty="0"/>
              <a:t>” Sofie, Emil, Julie</a:t>
            </a:r>
          </a:p>
          <a:p>
            <a:r>
              <a:rPr lang="da-DK" dirty="0"/>
              <a:t>Gruppe 3: ”</a:t>
            </a:r>
            <a:r>
              <a:rPr lang="da-DK" dirty="0" err="1"/>
              <a:t>Emmylou</a:t>
            </a:r>
            <a:r>
              <a:rPr lang="da-DK" dirty="0"/>
              <a:t>” Jesper, Amalie, Frederikke </a:t>
            </a:r>
          </a:p>
          <a:p>
            <a:r>
              <a:rPr lang="da-DK" dirty="0"/>
              <a:t>Gruppe 4:  ”This is the </a:t>
            </a:r>
            <a:r>
              <a:rPr lang="da-DK" dirty="0" err="1"/>
              <a:t>life</a:t>
            </a:r>
            <a:r>
              <a:rPr lang="da-DK"/>
              <a:t>” Dirch, Signe </a:t>
            </a:r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Lyt til jeres sang  og fordel rollerne imellem jer. Find herefter ud af, hvilket udtryk I gerne vil ud med. Skal det være en gengivelse af originalen i country-/westernstil, eller vil I lave en nyfortolkning </a:t>
            </a:r>
          </a:p>
        </p:txBody>
      </p:sp>
    </p:spTree>
    <p:extLst>
      <p:ext uri="{BB962C8B-B14F-4D97-AF65-F5344CB8AC3E}">
        <p14:creationId xmlns:p14="http://schemas.microsoft.com/office/powerpoint/2010/main" val="1301073890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kke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kk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k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33952</TotalTime>
  <Words>301</Words>
  <Application>Microsoft Macintosh PowerPoint</Application>
  <PresentationFormat>Widescreen</PresentationFormat>
  <Paragraphs>61</Paragraphs>
  <Slides>11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Gill Sans MT</vt:lpstr>
      <vt:lpstr>Wingdings</vt:lpstr>
      <vt:lpstr>Pakke</vt:lpstr>
      <vt:lpstr>Country og western Del 1</vt:lpstr>
      <vt:lpstr>PowerPoint-præsentation</vt:lpstr>
      <vt:lpstr>PowerPoint-præsentation</vt:lpstr>
      <vt:lpstr>Stiltræk, genrer, kendetegn </vt:lpstr>
      <vt:lpstr>Nashville </vt:lpstr>
      <vt:lpstr>Instrumenter </vt:lpstr>
      <vt:lpstr>Temaer</vt:lpstr>
      <vt:lpstr>Johnny Cash  “I walk the line” (1956) </vt:lpstr>
      <vt:lpstr>Musikanalyse (udvalg)</vt:lpstr>
      <vt:lpstr>”Cold cold heart”</vt:lpstr>
      <vt:lpstr>ØVELSE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Country og western Del 1</dc:title>
  <dc:creator>Lisa Ludvigsen Al-Mashhadi</dc:creator>
  <cp:lastModifiedBy>Lisa Ludvigsen Al-Mashhadi</cp:lastModifiedBy>
  <cp:revision>7</cp:revision>
  <dcterms:created xsi:type="dcterms:W3CDTF">2020-09-24T15:27:13Z</dcterms:created>
  <dcterms:modified xsi:type="dcterms:W3CDTF">2024-10-13T09:57:22Z</dcterms:modified>
</cp:coreProperties>
</file>