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57" r:id="rId3"/>
    <p:sldId id="264" r:id="rId4"/>
    <p:sldId id="258" r:id="rId5"/>
    <p:sldId id="259" r:id="rId6"/>
    <p:sldId id="260" r:id="rId7"/>
    <p:sldId id="273" r:id="rId8"/>
    <p:sldId id="274" r:id="rId9"/>
    <p:sldId id="276" r:id="rId10"/>
    <p:sldId id="287" r:id="rId11"/>
    <p:sldId id="282" r:id="rId12"/>
    <p:sldId id="286" r:id="rId13"/>
    <p:sldId id="261" r:id="rId14"/>
    <p:sldId id="278" r:id="rId15"/>
    <p:sldId id="262" r:id="rId16"/>
    <p:sldId id="263" r:id="rId17"/>
    <p:sldId id="265" r:id="rId18"/>
    <p:sldId id="266" r:id="rId19"/>
    <p:sldId id="267" r:id="rId20"/>
    <p:sldId id="280" r:id="rId21"/>
    <p:sldId id="285" r:id="rId22"/>
    <p:sldId id="268" r:id="rId23"/>
    <p:sldId id="283" r:id="rId24"/>
    <p:sldId id="269" r:id="rId25"/>
    <p:sldId id="284" r:id="rId26"/>
    <p:sldId id="270" r:id="rId27"/>
    <p:sldId id="271" r:id="rId28"/>
    <p:sldId id="272" r:id="rId29"/>
    <p:sldId id="28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9"/>
    <p:restoredTop sz="94705"/>
  </p:normalViewPr>
  <p:slideViewPr>
    <p:cSldViewPr snapToGrid="0" snapToObjects="1">
      <p:cViewPr varScale="1">
        <p:scale>
          <a:sx n="108" d="100"/>
          <a:sy n="108" d="100"/>
        </p:scale>
        <p:origin x="176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16C01193-8287-4834-A286-6B880643E934}" type="datetime4">
              <a:rPr lang="en-US" smtClean="0"/>
              <a:pPr/>
              <a:t>October 26, 2020</a:t>
            </a:fld>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8B37D5FE-740C-46F5-801A-FA5477D9711F}" type="slidenum">
              <a:rPr lang="en-US" smtClean="0"/>
              <a:pPr/>
              <a:t>‹nr.›</a:t>
            </a:fld>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94459263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6C01193-8287-4834-A286-6B880643E934}" type="datetime4">
              <a:rPr lang="en-US" smtClean="0"/>
              <a:pPr/>
              <a:t>October 26,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37D5FE-740C-46F5-801A-FA5477D9711F}" type="slidenum">
              <a:rPr lang="en-US" smtClean="0"/>
              <a:pPr/>
              <a:t>‹nr.›</a:t>
            </a:fld>
            <a:endParaRPr lang="en-US"/>
          </a:p>
        </p:txBody>
      </p:sp>
    </p:spTree>
    <p:extLst>
      <p:ext uri="{BB962C8B-B14F-4D97-AF65-F5344CB8AC3E}">
        <p14:creationId xmlns:p14="http://schemas.microsoft.com/office/powerpoint/2010/main" val="315095680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accent1"/>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16C01193-8287-4834-A286-6B880643E934}" type="datetime4">
              <a:rPr lang="en-US" smtClean="0"/>
              <a:pPr/>
              <a:t>October 26, 2020</a:t>
            </a:fld>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8B37D5FE-740C-46F5-801A-FA5477D9711F}" type="slidenum">
              <a:rPr lang="en-US" smtClean="0"/>
              <a:pPr/>
              <a:t>‹nr.›</a:t>
            </a:fld>
            <a:endParaRPr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732301743"/>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da-DK"/>
              <a:t>Klik for at redigere titeltypografien i masteren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6C01193-8287-4834-A286-6B880643E934}" type="datetime4">
              <a:rPr lang="en-US" smtClean="0"/>
              <a:pPr/>
              <a:t>October 26, 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‹nr.›</a:t>
            </a:fld>
            <a:endParaRPr lang="en-US"/>
          </a:p>
        </p:txBody>
      </p:sp>
    </p:spTree>
    <p:extLst>
      <p:ext uri="{BB962C8B-B14F-4D97-AF65-F5344CB8AC3E}">
        <p14:creationId xmlns:p14="http://schemas.microsoft.com/office/powerpoint/2010/main" val="314239451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6C01193-8287-4834-A286-6B880643E934}" type="datetime4">
              <a:rPr lang="en-US" smtClean="0"/>
              <a:pPr/>
              <a:t>October 26, 2020</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37D5FE-740C-46F5-801A-FA5477D9711F}" type="slidenum">
              <a:rPr lang="en-US" smtClean="0"/>
              <a:pPr/>
              <a:t>‹nr.›</a:t>
            </a:fld>
            <a:endParaRPr lang="en-US"/>
          </a:p>
        </p:txBody>
      </p:sp>
    </p:spTree>
    <p:extLst>
      <p:ext uri="{BB962C8B-B14F-4D97-AF65-F5344CB8AC3E}">
        <p14:creationId xmlns:p14="http://schemas.microsoft.com/office/powerpoint/2010/main" val="6794324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16C01193-8287-4834-A286-6B880643E934}" type="datetime4">
              <a:rPr lang="en-US" smtClean="0"/>
              <a:pPr/>
              <a:t>October 26, 2020</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‹nr.›</a:t>
            </a:fld>
            <a:endParaRPr lang="en-US"/>
          </a:p>
        </p:txBody>
      </p:sp>
    </p:spTree>
    <p:extLst>
      <p:ext uri="{BB962C8B-B14F-4D97-AF65-F5344CB8AC3E}">
        <p14:creationId xmlns:p14="http://schemas.microsoft.com/office/powerpoint/2010/main" val="391684909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C01193-8287-4834-A286-6B880643E934}" type="datetime4">
              <a:rPr lang="en-US" smtClean="0"/>
              <a:pPr/>
              <a:t>October 26, 2020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37D5FE-740C-46F5-801A-FA5477D9711F}" type="slidenum">
              <a:rPr lang="en-US" smtClean="0"/>
              <a:pPr/>
              <a:t>‹nr.›</a:t>
            </a:fld>
            <a:endParaRPr lang="en-US"/>
          </a:p>
        </p:txBody>
      </p:sp>
    </p:spTree>
    <p:extLst>
      <p:ext uri="{BB962C8B-B14F-4D97-AF65-F5344CB8AC3E}">
        <p14:creationId xmlns:p14="http://schemas.microsoft.com/office/powerpoint/2010/main" val="150993450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16C01193-8287-4834-A286-6B880643E934}" type="datetime4">
              <a:rPr lang="en-US" smtClean="0"/>
              <a:pPr/>
              <a:t>October 26, 2020</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8B37D5FE-740C-46F5-801A-FA5477D9711F}" type="slidenum">
              <a:rPr lang="en-US" smtClean="0"/>
              <a:pPr/>
              <a:t>‹nr.›</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895085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a-DK"/>
              <a:t>Klik på ikonet for at tilføje et billede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16C01193-8287-4834-A286-6B880643E934}" type="datetime4">
              <a:rPr lang="en-US" smtClean="0"/>
              <a:pPr/>
              <a:t>October 26, 2020</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8B37D5FE-740C-46F5-801A-FA5477D9711F}" type="slidenum">
              <a:rPr lang="en-US" smtClean="0"/>
              <a:pPr/>
              <a:t>‹nr.›</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13995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6C01193-8287-4834-A286-6B880643E934}" type="datetime4">
              <a:rPr lang="en-US" smtClean="0"/>
              <a:pPr/>
              <a:t>October 26,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37D5FE-740C-46F5-801A-FA5477D9711F}" type="slidenum">
              <a:rPr lang="en-US" smtClean="0"/>
              <a:pPr/>
              <a:t>‹nr.›</a:t>
            </a:fld>
            <a:endParaRPr lang="en-US"/>
          </a:p>
        </p:txBody>
      </p:sp>
    </p:spTree>
    <p:extLst>
      <p:ext uri="{BB962C8B-B14F-4D97-AF65-F5344CB8AC3E}">
        <p14:creationId xmlns:p14="http://schemas.microsoft.com/office/powerpoint/2010/main" val="372461302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6C01193-8287-4834-A286-6B880643E934}" type="datetime4">
              <a:rPr lang="en-US" smtClean="0"/>
              <a:pPr/>
              <a:t>October 26, 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37D5FE-740C-46F5-801A-FA5477D9711F}" type="slidenum">
              <a:rPr lang="en-US" smtClean="0"/>
              <a:pPr/>
              <a:t>‹nr.›</a:t>
            </a:fld>
            <a:endParaRPr lang="en-US"/>
          </a:p>
        </p:txBody>
      </p:sp>
    </p:spTree>
    <p:extLst>
      <p:ext uri="{BB962C8B-B14F-4D97-AF65-F5344CB8AC3E}">
        <p14:creationId xmlns:p14="http://schemas.microsoft.com/office/powerpoint/2010/main" val="407424622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16C01193-8287-4834-A286-6B880643E934}" type="datetime4">
              <a:rPr lang="en-US" smtClean="0"/>
              <a:pPr/>
              <a:t>October 26, 2020</a:t>
            </a:fld>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8B37D5FE-740C-46F5-801A-FA5477D9711F}" type="slidenum">
              <a:rPr lang="en-US" smtClean="0"/>
              <a:pPr/>
              <a:t>‹nr.›</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97099727"/>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sldNum="0" hdr="0" ft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filmcentralen.dk/grundskolen/film/det-perfekte-mennesk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youtube.com/watch?v=feIQrnNA6Z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youtube.com/watch?v=LhVaqy-kb4U&amp;feature=related"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youtube.com/watch?v=n-ubicQNxyo"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youtube.com/watch?v=f7hh3z3R1P8"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da-DK" dirty="0"/>
              <a:t>Jørgen Leth</a:t>
            </a:r>
          </a:p>
        </p:txBody>
      </p:sp>
      <p:sp>
        <p:nvSpPr>
          <p:cNvPr id="3" name="Subtitle 2"/>
          <p:cNvSpPr>
            <a:spLocks noGrp="1"/>
          </p:cNvSpPr>
          <p:nvPr>
            <p:ph type="subTitle" idx="1"/>
          </p:nvPr>
        </p:nvSpPr>
        <p:spPr/>
        <p:txBody>
          <a:bodyPr>
            <a:normAutofit/>
          </a:bodyPr>
          <a:lstStyle/>
          <a:p>
            <a:r>
              <a:rPr lang="da-DK" dirty="0"/>
              <a:t>Provokatør eller charmør?</a:t>
            </a:r>
          </a:p>
          <a:p>
            <a:endParaRPr lang="da-DK" dirty="0"/>
          </a:p>
          <a:p>
            <a:endParaRPr lang="da-DK" dirty="0"/>
          </a:p>
          <a:p>
            <a:endParaRPr lang="da-DK" sz="1400" dirty="0"/>
          </a:p>
        </p:txBody>
      </p:sp>
    </p:spTree>
    <p:extLst>
      <p:ext uri="{BB962C8B-B14F-4D97-AF65-F5344CB8AC3E}">
        <p14:creationId xmlns:p14="http://schemas.microsoft.com/office/powerpoint/2010/main" val="2851727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1496252-D234-4B17-886D-E23B219B76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0" name="Freeform 6">
              <a:extLst>
                <a:ext uri="{FF2B5EF4-FFF2-40B4-BE49-F238E27FC236}">
                  <a16:creationId xmlns:a16="http://schemas.microsoft.com/office/drawing/2014/main" id="{A7C309D5-C35F-4EF0-B4F7-DA3B085B5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9938FAEC-E330-455B-AA85-2243A31B6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2" name="Title 1"/>
          <p:cNvSpPr>
            <a:spLocks noGrp="1"/>
          </p:cNvSpPr>
          <p:nvPr>
            <p:ph type="title"/>
          </p:nvPr>
        </p:nvSpPr>
        <p:spPr>
          <a:xfrm>
            <a:off x="1251408" y="1649691"/>
            <a:ext cx="1958418" cy="2236989"/>
          </a:xfrm>
        </p:spPr>
        <p:txBody>
          <a:bodyPr vert="horz" lIns="91440" tIns="45720" rIns="91440" bIns="45720" rtlCol="0" anchor="b">
            <a:normAutofit/>
          </a:bodyPr>
          <a:lstStyle/>
          <a:p>
            <a:pPr algn="ctr" defTabSz="914400"/>
            <a:r>
              <a:rPr lang="en-US" sz="4000" cap="all"/>
              <a:t>Jørgen Leth (1937)</a:t>
            </a:r>
          </a:p>
        </p:txBody>
      </p:sp>
      <p:pic>
        <p:nvPicPr>
          <p:cNvPr id="4" name="Content Placeholder 3"/>
          <p:cNvPicPr>
            <a:picLocks noGrp="1"/>
          </p:cNvPicPr>
          <p:nvPr>
            <p:ph idx="1"/>
          </p:nvPr>
        </p:nvPicPr>
        <p:blipFill rotWithShape="1">
          <a:blip r:embed="rId2"/>
          <a:srcRect l="22933" r="21931" b="-1"/>
          <a:stretch/>
        </p:blipFill>
        <p:spPr bwMode="auto">
          <a:xfrm>
            <a:off x="3479292" y="10"/>
            <a:ext cx="5664708" cy="6857990"/>
          </a:xfrm>
          <a:prstGeom prst="rect">
            <a:avLst/>
          </a:prstGeom>
          <a:noFill/>
          <a:ln>
            <a:noFill/>
          </a:ln>
          <a:effectLst/>
        </p:spPr>
      </p:pic>
    </p:spTree>
    <p:extLst>
      <p:ext uri="{BB962C8B-B14F-4D97-AF65-F5344CB8AC3E}">
        <p14:creationId xmlns:p14="http://schemas.microsoft.com/office/powerpoint/2010/main" val="376700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D84E21A-A848-4FF9-97DA-1BE07F7433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0" name="Freeform 6">
              <a:extLst>
                <a:ext uri="{FF2B5EF4-FFF2-40B4-BE49-F238E27FC236}">
                  <a16:creationId xmlns:a16="http://schemas.microsoft.com/office/drawing/2014/main" id="{B4679B52-98EA-45CA-AF30-F2C9A6946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10E5EE46-6B2F-43B5-8F97-10C96ECA3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3" name="Rectangle 12">
            <a:extLst>
              <a:ext uri="{FF2B5EF4-FFF2-40B4-BE49-F238E27FC236}">
                <a16:creationId xmlns:a16="http://schemas.microsoft.com/office/drawing/2014/main" id="{992EE89B-1E5B-406B-8DEE-3AB5630065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639" y="634028"/>
            <a:ext cx="2516957" cy="3732835"/>
          </a:xfrm>
        </p:spPr>
        <p:txBody>
          <a:bodyPr vert="horz" lIns="91440" tIns="45720" rIns="91440" bIns="45720" rtlCol="0" anchor="b">
            <a:normAutofit/>
          </a:bodyPr>
          <a:lstStyle/>
          <a:p>
            <a:pPr algn="ctr" defTabSz="914400"/>
            <a:r>
              <a:rPr lang="en-US" sz="2300" cap="all"/>
              <a:t>INTRODUKTION</a:t>
            </a:r>
          </a:p>
        </p:txBody>
      </p:sp>
      <p:sp>
        <p:nvSpPr>
          <p:cNvPr id="3" name="Content Placeholder 2"/>
          <p:cNvSpPr>
            <a:spLocks noGrp="1"/>
          </p:cNvSpPr>
          <p:nvPr>
            <p:ph idx="1"/>
          </p:nvPr>
        </p:nvSpPr>
        <p:spPr>
          <a:xfrm>
            <a:off x="6115639" y="4436462"/>
            <a:ext cx="2516957" cy="1794656"/>
          </a:xfrm>
        </p:spPr>
        <p:txBody>
          <a:bodyPr vert="horz" lIns="91440" tIns="45720" rIns="91440" bIns="45720" rtlCol="0">
            <a:normAutofit/>
          </a:bodyPr>
          <a:lstStyle/>
          <a:p>
            <a:pPr marL="0" indent="0" algn="ctr" defTabSz="914400">
              <a:lnSpc>
                <a:spcPct val="112000"/>
              </a:lnSpc>
              <a:spcBef>
                <a:spcPts val="0"/>
              </a:spcBef>
              <a:spcAft>
                <a:spcPts val="600"/>
              </a:spcAft>
              <a:buNone/>
            </a:pPr>
            <a:r>
              <a:rPr lang="en-US" sz="2300">
                <a:solidFill>
                  <a:schemeClr val="bg2"/>
                </a:solidFill>
              </a:rPr>
              <a:t>Hvad forbinder du med Jørgen Leth?</a:t>
            </a:r>
          </a:p>
        </p:txBody>
      </p:sp>
      <p:sp>
        <p:nvSpPr>
          <p:cNvPr id="15" name="Freeform 6">
            <a:extLst>
              <a:ext uri="{FF2B5EF4-FFF2-40B4-BE49-F238E27FC236}">
                <a16:creationId xmlns:a16="http://schemas.microsoft.com/office/drawing/2014/main" id="{3EF1730D-C088-41F4-80BD-A7B56469A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86872" y="634028"/>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7" name="Freeform 6">
            <a:extLst>
              <a:ext uri="{FF2B5EF4-FFF2-40B4-BE49-F238E27FC236}">
                <a16:creationId xmlns:a16="http://schemas.microsoft.com/office/drawing/2014/main" id="{7BB4F96C-BA00-4CC8-BE7E-12D8C4EC8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71002" y="2016617"/>
            <a:ext cx="2456260"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4" name="Picture 3"/>
          <p:cNvPicPr>
            <a:picLocks noChangeAspect="1"/>
          </p:cNvPicPr>
          <p:nvPr/>
        </p:nvPicPr>
        <p:blipFill>
          <a:blip r:embed="rId2"/>
          <a:stretch>
            <a:fillRect/>
          </a:stretch>
        </p:blipFill>
        <p:spPr>
          <a:xfrm>
            <a:off x="1034267" y="2329549"/>
            <a:ext cx="4244416" cy="2398094"/>
          </a:xfrm>
          <a:prstGeom prst="rect">
            <a:avLst/>
          </a:prstGeom>
        </p:spPr>
      </p:pic>
    </p:spTree>
    <p:extLst>
      <p:ext uri="{BB962C8B-B14F-4D97-AF65-F5344CB8AC3E}">
        <p14:creationId xmlns:p14="http://schemas.microsoft.com/office/powerpoint/2010/main" val="210176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D84E21A-A848-4FF9-97DA-1BE07F7433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0" name="Freeform 6">
              <a:extLst>
                <a:ext uri="{FF2B5EF4-FFF2-40B4-BE49-F238E27FC236}">
                  <a16:creationId xmlns:a16="http://schemas.microsoft.com/office/drawing/2014/main" id="{B4679B52-98EA-45CA-AF30-F2C9A6946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10E5EE46-6B2F-43B5-8F97-10C96ECA3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3" name="Rectangle 12">
            <a:extLst>
              <a:ext uri="{FF2B5EF4-FFF2-40B4-BE49-F238E27FC236}">
                <a16:creationId xmlns:a16="http://schemas.microsoft.com/office/drawing/2014/main" id="{B3189E96-BAB8-42BA-BBBA-9B68380CD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033913" y="634028"/>
            <a:ext cx="3598683" cy="3732835"/>
          </a:xfrm>
        </p:spPr>
        <p:txBody>
          <a:bodyPr vert="horz" lIns="91440" tIns="45720" rIns="91440" bIns="45720" rtlCol="0" anchor="b">
            <a:normAutofit/>
          </a:bodyPr>
          <a:lstStyle/>
          <a:p>
            <a:pPr algn="ctr" defTabSz="914400"/>
            <a:r>
              <a:rPr lang="en-US" sz="4000" cap="all"/>
              <a:t>Den unge, æstetiske Leth – </a:t>
            </a:r>
            <a:r>
              <a:rPr lang="en-US" sz="4000" i="1" cap="all"/>
              <a:t>Det perfekte menneske</a:t>
            </a:r>
            <a:r>
              <a:rPr lang="en-US" sz="4000" cap="all"/>
              <a:t> (1967)</a:t>
            </a:r>
          </a:p>
        </p:txBody>
      </p:sp>
      <p:sp>
        <p:nvSpPr>
          <p:cNvPr id="15" name="Freeform 6">
            <a:extLst>
              <a:ext uri="{FF2B5EF4-FFF2-40B4-BE49-F238E27FC236}">
                <a16:creationId xmlns:a16="http://schemas.microsoft.com/office/drawing/2014/main" id="{313B5508-F7A1-4A96-903D-8B2D863C6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270908" y="2016617"/>
            <a:ext cx="2456260"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7" name="Freeform 6">
            <a:extLst>
              <a:ext uri="{FF2B5EF4-FFF2-40B4-BE49-F238E27FC236}">
                <a16:creationId xmlns:a16="http://schemas.microsoft.com/office/drawing/2014/main" id="{8FD4F0ED-A65E-4E99-B5FC-6296FAC47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86872" y="634028"/>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pic>
        <p:nvPicPr>
          <p:cNvPr id="4" name="Content Placeholder 3"/>
          <p:cNvPicPr>
            <a:picLocks noGrp="1" noChangeAspect="1"/>
          </p:cNvPicPr>
          <p:nvPr>
            <p:ph idx="1"/>
          </p:nvPr>
        </p:nvPicPr>
        <p:blipFill>
          <a:blip r:embed="rId2"/>
          <a:stretch>
            <a:fillRect/>
          </a:stretch>
        </p:blipFill>
        <p:spPr>
          <a:xfrm>
            <a:off x="1028552" y="2519370"/>
            <a:ext cx="3155752" cy="2019275"/>
          </a:xfrm>
          <a:prstGeom prst="rect">
            <a:avLst/>
          </a:prstGeom>
        </p:spPr>
      </p:pic>
    </p:spTree>
    <p:extLst>
      <p:ext uri="{BB962C8B-B14F-4D97-AF65-F5344CB8AC3E}">
        <p14:creationId xmlns:p14="http://schemas.microsoft.com/office/powerpoint/2010/main" val="3867684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22898" y="685800"/>
            <a:ext cx="5778873" cy="1485900"/>
          </a:xfrm>
        </p:spPr>
        <p:txBody>
          <a:bodyPr>
            <a:normAutofit/>
          </a:bodyPr>
          <a:lstStyle/>
          <a:p>
            <a:r>
              <a:rPr lang="da-DK" i="1" dirty="0"/>
              <a:t>Det perfekte menneske</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228330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857"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2522898" y="2286000"/>
            <a:ext cx="5778873" cy="3581400"/>
          </a:xfrm>
        </p:spPr>
        <p:txBody>
          <a:bodyPr>
            <a:normAutofit/>
          </a:bodyPr>
          <a:lstStyle/>
          <a:p>
            <a:r>
              <a:rPr lang="da-DK" dirty="0"/>
              <a:t>Kortfilm </a:t>
            </a:r>
          </a:p>
          <a:p>
            <a:r>
              <a:rPr lang="da-DK" dirty="0"/>
              <a:t>Fascination af det skønne og smukke</a:t>
            </a:r>
          </a:p>
          <a:p>
            <a:r>
              <a:rPr lang="da-DK" dirty="0"/>
              <a:t>Ideen er hentet fra reklamefilm, dyrkelse af det perfekte</a:t>
            </a:r>
          </a:p>
          <a:p>
            <a:endParaRPr lang="da-DK" dirty="0"/>
          </a:p>
          <a:p>
            <a:pPr marL="68580" indent="0">
              <a:buNone/>
            </a:pPr>
            <a:r>
              <a:rPr lang="da-DK" dirty="0">
                <a:hlinkClick r:id="rId2"/>
              </a:rPr>
              <a:t>https://filmcentralen.dk/grundskolen/film/det-perfekte-menneske</a:t>
            </a:r>
            <a:r>
              <a:rPr lang="da-DK" dirty="0"/>
              <a:t> </a:t>
            </a:r>
          </a:p>
        </p:txBody>
      </p:sp>
    </p:spTree>
    <p:extLst>
      <p:ext uri="{BB962C8B-B14F-4D97-AF65-F5344CB8AC3E}">
        <p14:creationId xmlns:p14="http://schemas.microsoft.com/office/powerpoint/2010/main" val="41009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D84E21A-A848-4FF9-97DA-1BE07F7433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1" name="Freeform 6">
              <a:extLst>
                <a:ext uri="{FF2B5EF4-FFF2-40B4-BE49-F238E27FC236}">
                  <a16:creationId xmlns:a16="http://schemas.microsoft.com/office/drawing/2014/main" id="{B4679B52-98EA-45CA-AF30-F2C9A6946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2" name="Freeform 6">
              <a:extLst>
                <a:ext uri="{FF2B5EF4-FFF2-40B4-BE49-F238E27FC236}">
                  <a16:creationId xmlns:a16="http://schemas.microsoft.com/office/drawing/2014/main" id="{10E5EE46-6B2F-43B5-8F97-10C96ECA3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4" name="Rectangle 13">
            <a:extLst>
              <a:ext uri="{FF2B5EF4-FFF2-40B4-BE49-F238E27FC236}">
                <a16:creationId xmlns:a16="http://schemas.microsoft.com/office/drawing/2014/main" id="{992EE89B-1E5B-406B-8DEE-3AB5630065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639" y="634028"/>
            <a:ext cx="2516957" cy="3732835"/>
          </a:xfrm>
        </p:spPr>
        <p:txBody>
          <a:bodyPr vert="horz" lIns="91440" tIns="45720" rIns="91440" bIns="45720" rtlCol="0" anchor="b">
            <a:normAutofit/>
          </a:bodyPr>
          <a:lstStyle/>
          <a:p>
            <a:pPr algn="ctr" defTabSz="914400"/>
            <a:r>
              <a:rPr lang="en-US" sz="2900" cap="all"/>
              <a:t>Spørgsmål</a:t>
            </a:r>
          </a:p>
        </p:txBody>
      </p:sp>
      <p:sp>
        <p:nvSpPr>
          <p:cNvPr id="3" name="Content Placeholder 2"/>
          <p:cNvSpPr>
            <a:spLocks noGrp="1"/>
          </p:cNvSpPr>
          <p:nvPr>
            <p:ph idx="1"/>
          </p:nvPr>
        </p:nvSpPr>
        <p:spPr>
          <a:xfrm>
            <a:off x="6115639" y="4436462"/>
            <a:ext cx="2516957" cy="1794656"/>
          </a:xfrm>
        </p:spPr>
        <p:txBody>
          <a:bodyPr vert="horz" lIns="91440" tIns="45720" rIns="91440" bIns="45720" rtlCol="0">
            <a:normAutofit/>
          </a:bodyPr>
          <a:lstStyle/>
          <a:p>
            <a:pPr marL="0" indent="0" algn="ctr" defTabSz="914400">
              <a:lnSpc>
                <a:spcPct val="102000"/>
              </a:lnSpc>
              <a:spcBef>
                <a:spcPts val="0"/>
              </a:spcBef>
              <a:spcAft>
                <a:spcPts val="600"/>
              </a:spcAft>
              <a:buNone/>
            </a:pPr>
            <a:r>
              <a:rPr lang="en-US" sz="2100">
                <a:solidFill>
                  <a:schemeClr val="bg2"/>
                </a:solidFill>
              </a:rPr>
              <a:t>Diskuter to og to, hvordan det smukke bliver fremstillet i </a:t>
            </a:r>
            <a:r>
              <a:rPr lang="en-US" sz="2100" i="1">
                <a:solidFill>
                  <a:schemeClr val="bg2"/>
                </a:solidFill>
              </a:rPr>
              <a:t>Det perfekte menneske</a:t>
            </a:r>
            <a:endParaRPr lang="en-US" sz="2100">
              <a:solidFill>
                <a:schemeClr val="bg2"/>
              </a:solidFill>
            </a:endParaRPr>
          </a:p>
        </p:txBody>
      </p:sp>
      <p:sp>
        <p:nvSpPr>
          <p:cNvPr id="16" name="Freeform 6">
            <a:extLst>
              <a:ext uri="{FF2B5EF4-FFF2-40B4-BE49-F238E27FC236}">
                <a16:creationId xmlns:a16="http://schemas.microsoft.com/office/drawing/2014/main" id="{3EF1730D-C088-41F4-80BD-A7B56469A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86872" y="634028"/>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8" name="Freeform 6">
            <a:extLst>
              <a:ext uri="{FF2B5EF4-FFF2-40B4-BE49-F238E27FC236}">
                <a16:creationId xmlns:a16="http://schemas.microsoft.com/office/drawing/2014/main" id="{7BB4F96C-BA00-4CC8-BE7E-12D8C4EC8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71002" y="2016617"/>
            <a:ext cx="2456260"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7" name="Graphic 6" descr="Spørgsmål">
            <a:extLst>
              <a:ext uri="{FF2B5EF4-FFF2-40B4-BE49-F238E27FC236}">
                <a16:creationId xmlns:a16="http://schemas.microsoft.com/office/drawing/2014/main" id="{C80D6ABE-F72A-413D-88BD-64C4878DC58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4267" y="1406388"/>
            <a:ext cx="4244416" cy="4244416"/>
          </a:xfrm>
          <a:prstGeom prst="rect">
            <a:avLst/>
          </a:prstGeom>
        </p:spPr>
      </p:pic>
    </p:spTree>
    <p:extLst>
      <p:ext uri="{BB962C8B-B14F-4D97-AF65-F5344CB8AC3E}">
        <p14:creationId xmlns:p14="http://schemas.microsoft.com/office/powerpoint/2010/main" val="372099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22898" y="685800"/>
            <a:ext cx="5778873" cy="1485900"/>
          </a:xfrm>
        </p:spPr>
        <p:txBody>
          <a:bodyPr>
            <a:normAutofit/>
          </a:bodyPr>
          <a:lstStyle/>
          <a:p>
            <a:r>
              <a:rPr lang="da-DK" dirty="0"/>
              <a:t>Tiden før Leth – den danske modernisme</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228330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857"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2522898" y="2286000"/>
            <a:ext cx="5778873" cy="3581400"/>
          </a:xfrm>
        </p:spPr>
        <p:txBody>
          <a:bodyPr>
            <a:normAutofit/>
          </a:bodyPr>
          <a:lstStyle/>
          <a:p>
            <a:pPr marL="68580" indent="0">
              <a:buNone/>
            </a:pPr>
            <a:r>
              <a:rPr lang="da-DK" dirty="0">
                <a:ea typeface="Times New Roman" charset="0"/>
              </a:rPr>
              <a:t>Dagen går døden i møde</a:t>
            </a:r>
            <a:endParaRPr lang="da-DK">
              <a:ea typeface="Times New Roman" charset="0"/>
            </a:endParaRPr>
          </a:p>
          <a:p>
            <a:pPr marL="68580" indent="0" eaLnBrk="0" hangingPunct="0">
              <a:buNone/>
            </a:pPr>
            <a:r>
              <a:rPr lang="da-DK" altLang="zh-CN" dirty="0">
                <a:ea typeface="Arial" charset="0"/>
                <a:cs typeface="Arial" charset="0"/>
              </a:rPr>
              <a:t>– forbløde, forbløde!</a:t>
            </a:r>
            <a:endParaRPr lang="da-DK" altLang="zh-CN">
              <a:ea typeface="宋体" charset="0"/>
              <a:cs typeface="宋体" charset="0"/>
            </a:endParaRPr>
          </a:p>
          <a:p>
            <a:pPr marL="68580" indent="0" eaLnBrk="0" hangingPunct="0">
              <a:buNone/>
            </a:pPr>
            <a:r>
              <a:rPr lang="da-DK" altLang="zh-CN" dirty="0">
                <a:ea typeface="宋体" charset="0"/>
                <a:cs typeface="宋体" charset="0"/>
              </a:rPr>
              <a:t>– Snart tier al kiv og kummer</a:t>
            </a:r>
            <a:endParaRPr lang="da-DK" altLang="zh-CN">
              <a:ea typeface="宋体" charset="0"/>
              <a:cs typeface="宋体" charset="0"/>
            </a:endParaRPr>
          </a:p>
          <a:p>
            <a:pPr marL="68580" indent="0" eaLnBrk="0" hangingPunct="0">
              <a:buNone/>
            </a:pPr>
            <a:r>
              <a:rPr lang="da-DK" altLang="zh-CN" dirty="0">
                <a:ea typeface="宋体" charset="0"/>
                <a:cs typeface="宋体" charset="0"/>
              </a:rPr>
              <a:t>– det hamrende hjerte forstummer</a:t>
            </a:r>
            <a:endParaRPr lang="da-DK" altLang="zh-CN">
              <a:ea typeface="宋体" charset="0"/>
              <a:cs typeface="宋体" charset="0"/>
            </a:endParaRPr>
          </a:p>
          <a:p>
            <a:pPr marL="68580" indent="0" eaLnBrk="0" hangingPunct="0">
              <a:buNone/>
            </a:pPr>
            <a:r>
              <a:rPr lang="da-DK" altLang="zh-CN" dirty="0">
                <a:ea typeface="宋体" charset="0"/>
                <a:cs typeface="宋体" charset="0"/>
              </a:rPr>
              <a:t>(Gelsted: »Døden i Badekarret«, 1955)</a:t>
            </a:r>
            <a:endParaRPr lang="da-DK" altLang="zh-CN">
              <a:ea typeface="宋体" charset="0"/>
              <a:cs typeface="宋体" charset="0"/>
            </a:endParaRPr>
          </a:p>
          <a:p>
            <a:endParaRPr lang="en-US" dirty="0"/>
          </a:p>
        </p:txBody>
      </p:sp>
    </p:spTree>
    <p:extLst>
      <p:ext uri="{BB962C8B-B14F-4D97-AF65-F5344CB8AC3E}">
        <p14:creationId xmlns:p14="http://schemas.microsoft.com/office/powerpoint/2010/main" val="1691223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397764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80060" y="791570"/>
            <a:ext cx="3014130" cy="5262390"/>
          </a:xfrm>
        </p:spPr>
        <p:txBody>
          <a:bodyPr anchor="ctr">
            <a:normAutofit/>
          </a:bodyPr>
          <a:lstStyle/>
          <a:p>
            <a:pPr algn="r"/>
            <a:r>
              <a:rPr lang="da-DK" sz="3600">
                <a:solidFill>
                  <a:schemeClr val="bg2"/>
                </a:solidFill>
              </a:rPr>
              <a:t>Leths kommentar på modernismen</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7640" y="376"/>
            <a:ext cx="17145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632540" y="791570"/>
            <a:ext cx="3669231" cy="5262390"/>
          </a:xfrm>
        </p:spPr>
        <p:txBody>
          <a:bodyPr anchor="ctr">
            <a:normAutofit/>
          </a:bodyPr>
          <a:lstStyle/>
          <a:p>
            <a:pPr marL="68580" indent="0">
              <a:buNone/>
            </a:pPr>
            <a:r>
              <a:rPr lang="da-DK" sz="1600" i="1"/>
              <a:t>“Den pointe, der ikke rigtig blev opfattet, var på en måde også den virkelig antimodernistiske: at sproget bliver befriet for den enorme over-energi og – ophedning, som er i modernismen. Det drejede sig i stedet om at benytte sig af brugt sprog eller enkelt sprog, meget enkelt sprog” </a:t>
            </a:r>
            <a:r>
              <a:rPr lang="da-DK" sz="1600"/>
              <a:t>(Leth; 1999)</a:t>
            </a:r>
          </a:p>
        </p:txBody>
      </p:sp>
    </p:spTree>
    <p:extLst>
      <p:ext uri="{BB962C8B-B14F-4D97-AF65-F5344CB8AC3E}">
        <p14:creationId xmlns:p14="http://schemas.microsoft.com/office/powerpoint/2010/main" val="3113200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D84E21A-A848-4FF9-97DA-1BE07F7433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0" name="Freeform 6">
              <a:extLst>
                <a:ext uri="{FF2B5EF4-FFF2-40B4-BE49-F238E27FC236}">
                  <a16:creationId xmlns:a16="http://schemas.microsoft.com/office/drawing/2014/main" id="{B4679B52-98EA-45CA-AF30-F2C9A6946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10E5EE46-6B2F-43B5-8F97-10C96ECA3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3" name="Rectangle 12">
            <a:extLst>
              <a:ext uri="{FF2B5EF4-FFF2-40B4-BE49-F238E27FC236}">
                <a16:creationId xmlns:a16="http://schemas.microsoft.com/office/drawing/2014/main" id="{992EE89B-1E5B-406B-8DEE-3AB5630065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639" y="634028"/>
            <a:ext cx="2516957" cy="3732835"/>
          </a:xfrm>
        </p:spPr>
        <p:txBody>
          <a:bodyPr vert="horz" lIns="91440" tIns="45720" rIns="91440" bIns="45720" rtlCol="0" anchor="b">
            <a:normAutofit/>
          </a:bodyPr>
          <a:lstStyle/>
          <a:p>
            <a:pPr algn="ctr" defTabSz="914400"/>
            <a:r>
              <a:rPr lang="en-US" sz="7200" cap="all" dirty="0"/>
              <a:t>Pop-art</a:t>
            </a:r>
          </a:p>
        </p:txBody>
      </p:sp>
      <p:sp>
        <p:nvSpPr>
          <p:cNvPr id="15" name="Freeform 6">
            <a:extLst>
              <a:ext uri="{FF2B5EF4-FFF2-40B4-BE49-F238E27FC236}">
                <a16:creationId xmlns:a16="http://schemas.microsoft.com/office/drawing/2014/main" id="{3EF1730D-C088-41F4-80BD-A7B56469A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86872" y="634028"/>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7" name="Freeform 6">
            <a:extLst>
              <a:ext uri="{FF2B5EF4-FFF2-40B4-BE49-F238E27FC236}">
                <a16:creationId xmlns:a16="http://schemas.microsoft.com/office/drawing/2014/main" id="{7BB4F96C-BA00-4CC8-BE7E-12D8C4EC8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71002" y="2016617"/>
            <a:ext cx="2456260"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4" name="Content Placeholder 3"/>
          <p:cNvPicPr>
            <a:picLocks noGrp="1" noChangeAspect="1"/>
          </p:cNvPicPr>
          <p:nvPr>
            <p:ph idx="1"/>
          </p:nvPr>
        </p:nvPicPr>
        <p:blipFill>
          <a:blip r:embed="rId2"/>
          <a:stretch>
            <a:fillRect/>
          </a:stretch>
        </p:blipFill>
        <p:spPr>
          <a:xfrm>
            <a:off x="1056230" y="1340841"/>
            <a:ext cx="4200489" cy="4375510"/>
          </a:xfrm>
          <a:prstGeom prst="rect">
            <a:avLst/>
          </a:prstGeom>
        </p:spPr>
      </p:pic>
    </p:spTree>
    <p:extLst>
      <p:ext uri="{BB962C8B-B14F-4D97-AF65-F5344CB8AC3E}">
        <p14:creationId xmlns:p14="http://schemas.microsoft.com/office/powerpoint/2010/main" val="3314713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1496252-D234-4B17-886D-E23B219B76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22" name="Freeform 6">
              <a:extLst>
                <a:ext uri="{FF2B5EF4-FFF2-40B4-BE49-F238E27FC236}">
                  <a16:creationId xmlns:a16="http://schemas.microsoft.com/office/drawing/2014/main" id="{A7C309D5-C35F-4EF0-B4F7-DA3B085B5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3" name="Freeform 6">
              <a:extLst>
                <a:ext uri="{FF2B5EF4-FFF2-40B4-BE49-F238E27FC236}">
                  <a16:creationId xmlns:a16="http://schemas.microsoft.com/office/drawing/2014/main" id="{9938FAEC-E330-455B-AA85-2243A31B6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2" name="Titel 1">
            <a:extLst>
              <a:ext uri="{FF2B5EF4-FFF2-40B4-BE49-F238E27FC236}">
                <a16:creationId xmlns:a16="http://schemas.microsoft.com/office/drawing/2014/main" id="{8F196A51-595D-4D40-AA97-784B78FD0CC9}"/>
              </a:ext>
            </a:extLst>
          </p:cNvPr>
          <p:cNvSpPr>
            <a:spLocks noGrp="1"/>
          </p:cNvSpPr>
          <p:nvPr>
            <p:ph type="title"/>
          </p:nvPr>
        </p:nvSpPr>
        <p:spPr>
          <a:xfrm>
            <a:off x="1251408" y="1649691"/>
            <a:ext cx="1958418" cy="2236989"/>
          </a:xfrm>
        </p:spPr>
        <p:txBody>
          <a:bodyPr vert="horz" lIns="91440" tIns="45720" rIns="91440" bIns="45720" rtlCol="0" anchor="b">
            <a:normAutofit/>
          </a:bodyPr>
          <a:lstStyle/>
          <a:p>
            <a:pPr algn="ctr" defTabSz="914400"/>
            <a:r>
              <a:rPr lang="en-US" sz="4000" cap="all" dirty="0"/>
              <a:t>KUNST?</a:t>
            </a:r>
          </a:p>
        </p:txBody>
      </p:sp>
      <p:pic>
        <p:nvPicPr>
          <p:cNvPr id="5" name="Pladsholder til indhold 4" descr="Et billede, der indeholder tekst, graffiti, malet&#10;&#10;Automatisk genereret beskrivelse">
            <a:extLst>
              <a:ext uri="{FF2B5EF4-FFF2-40B4-BE49-F238E27FC236}">
                <a16:creationId xmlns:a16="http://schemas.microsoft.com/office/drawing/2014/main" id="{6290B40A-319A-9A46-BD6B-3113EC43998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6510" r="23105" b="2"/>
          <a:stretch/>
        </p:blipFill>
        <p:spPr>
          <a:xfrm>
            <a:off x="3479292" y="10"/>
            <a:ext cx="5664708" cy="6857990"/>
          </a:xfrm>
          <a:prstGeom prst="rect">
            <a:avLst/>
          </a:prstGeom>
          <a:ln>
            <a:noFill/>
          </a:ln>
          <a:effectLst/>
        </p:spPr>
      </p:pic>
    </p:spTree>
    <p:extLst>
      <p:ext uri="{BB962C8B-B14F-4D97-AF65-F5344CB8AC3E}">
        <p14:creationId xmlns:p14="http://schemas.microsoft.com/office/powerpoint/2010/main" val="3420168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D84E21A-A848-4FF9-97DA-1BE07F7433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2" name="Freeform 6">
              <a:extLst>
                <a:ext uri="{FF2B5EF4-FFF2-40B4-BE49-F238E27FC236}">
                  <a16:creationId xmlns:a16="http://schemas.microsoft.com/office/drawing/2014/main" id="{B4679B52-98EA-45CA-AF30-F2C9A6946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3" name="Freeform 6">
              <a:extLst>
                <a:ext uri="{FF2B5EF4-FFF2-40B4-BE49-F238E27FC236}">
                  <a16:creationId xmlns:a16="http://schemas.microsoft.com/office/drawing/2014/main" id="{10E5EE46-6B2F-43B5-8F97-10C96ECA3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5" name="Rectangle 14">
            <a:extLst>
              <a:ext uri="{FF2B5EF4-FFF2-40B4-BE49-F238E27FC236}">
                <a16:creationId xmlns:a16="http://schemas.microsoft.com/office/drawing/2014/main" id="{992EE89B-1E5B-406B-8DEE-3AB5630065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639" y="634028"/>
            <a:ext cx="2516957" cy="3732835"/>
          </a:xfrm>
        </p:spPr>
        <p:txBody>
          <a:bodyPr vert="horz" lIns="91440" tIns="45720" rIns="91440" bIns="45720" rtlCol="0" anchor="b">
            <a:normAutofit/>
          </a:bodyPr>
          <a:lstStyle/>
          <a:p>
            <a:pPr algn="ctr" defTabSz="914400"/>
            <a:r>
              <a:rPr lang="en-US" sz="3400" cap="all"/>
              <a:t>Duchamp: </a:t>
            </a:r>
            <a:r>
              <a:rPr lang="en-US" sz="3400" i="1" cap="all"/>
              <a:t>Fountain </a:t>
            </a:r>
            <a:r>
              <a:rPr lang="en-US" sz="3400" cap="all"/>
              <a:t>(1917)</a:t>
            </a:r>
            <a:br>
              <a:rPr lang="en-US" sz="3400" cap="all"/>
            </a:br>
            <a:r>
              <a:rPr lang="en-US" sz="3400" cap="all"/>
              <a:t>- verdens første ready made</a:t>
            </a:r>
          </a:p>
        </p:txBody>
      </p:sp>
      <p:sp>
        <p:nvSpPr>
          <p:cNvPr id="17" name="Freeform 6">
            <a:extLst>
              <a:ext uri="{FF2B5EF4-FFF2-40B4-BE49-F238E27FC236}">
                <a16:creationId xmlns:a16="http://schemas.microsoft.com/office/drawing/2014/main" id="{3EF1730D-C088-41F4-80BD-A7B56469A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86872" y="634028"/>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9" name="Freeform 6">
            <a:extLst>
              <a:ext uri="{FF2B5EF4-FFF2-40B4-BE49-F238E27FC236}">
                <a16:creationId xmlns:a16="http://schemas.microsoft.com/office/drawing/2014/main" id="{7BB4F96C-BA00-4CC8-BE7E-12D8C4EC8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71002" y="2016617"/>
            <a:ext cx="2456260"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6" name="Content Placeholder 5"/>
          <p:cNvPicPr>
            <a:picLocks noGrp="1" noChangeAspect="1"/>
          </p:cNvPicPr>
          <p:nvPr>
            <p:ph idx="1"/>
          </p:nvPr>
        </p:nvPicPr>
        <p:blipFill>
          <a:blip r:embed="rId2"/>
          <a:stretch>
            <a:fillRect/>
          </a:stretch>
        </p:blipFill>
        <p:spPr>
          <a:xfrm>
            <a:off x="1034267" y="1512168"/>
            <a:ext cx="4244416" cy="4032856"/>
          </a:xfrm>
          <a:prstGeom prst="rect">
            <a:avLst/>
          </a:prstGeom>
        </p:spPr>
      </p:pic>
    </p:spTree>
    <p:extLst>
      <p:ext uri="{BB962C8B-B14F-4D97-AF65-F5344CB8AC3E}">
        <p14:creationId xmlns:p14="http://schemas.microsoft.com/office/powerpoint/2010/main" val="3902094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D84E21A-A848-4FF9-97DA-1BE07F7433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1" name="Freeform 6">
              <a:extLst>
                <a:ext uri="{FF2B5EF4-FFF2-40B4-BE49-F238E27FC236}">
                  <a16:creationId xmlns:a16="http://schemas.microsoft.com/office/drawing/2014/main" id="{B4679B52-98EA-45CA-AF30-F2C9A6946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2" name="Freeform 6">
              <a:extLst>
                <a:ext uri="{FF2B5EF4-FFF2-40B4-BE49-F238E27FC236}">
                  <a16:creationId xmlns:a16="http://schemas.microsoft.com/office/drawing/2014/main" id="{10E5EE46-6B2F-43B5-8F97-10C96ECA3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4" name="Rectangle 13">
            <a:extLst>
              <a:ext uri="{FF2B5EF4-FFF2-40B4-BE49-F238E27FC236}">
                <a16:creationId xmlns:a16="http://schemas.microsoft.com/office/drawing/2014/main" id="{992EE89B-1E5B-406B-8DEE-3AB5630065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7AFE3FB-B412-AD4E-AD2A-B8F8C28F03BB}"/>
              </a:ext>
            </a:extLst>
          </p:cNvPr>
          <p:cNvSpPr>
            <a:spLocks noGrp="1"/>
          </p:cNvSpPr>
          <p:nvPr>
            <p:ph type="title"/>
          </p:nvPr>
        </p:nvSpPr>
        <p:spPr>
          <a:xfrm>
            <a:off x="6115639" y="634028"/>
            <a:ext cx="2516957" cy="3732835"/>
          </a:xfrm>
        </p:spPr>
        <p:txBody>
          <a:bodyPr vert="horz" lIns="91440" tIns="45720" rIns="91440" bIns="45720" rtlCol="0" anchor="b">
            <a:normAutofit/>
          </a:bodyPr>
          <a:lstStyle/>
          <a:p>
            <a:pPr algn="ctr" defTabSz="914400"/>
            <a:r>
              <a:rPr lang="en-US" sz="5000" cap="all" dirty="0"/>
              <a:t>SPORT &amp; JØRGEN LETH</a:t>
            </a:r>
          </a:p>
        </p:txBody>
      </p:sp>
      <p:sp>
        <p:nvSpPr>
          <p:cNvPr id="16" name="Freeform 6">
            <a:extLst>
              <a:ext uri="{FF2B5EF4-FFF2-40B4-BE49-F238E27FC236}">
                <a16:creationId xmlns:a16="http://schemas.microsoft.com/office/drawing/2014/main" id="{3EF1730D-C088-41F4-80BD-A7B56469A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86872" y="634028"/>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8" name="Freeform 6">
            <a:extLst>
              <a:ext uri="{FF2B5EF4-FFF2-40B4-BE49-F238E27FC236}">
                <a16:creationId xmlns:a16="http://schemas.microsoft.com/office/drawing/2014/main" id="{7BB4F96C-BA00-4CC8-BE7E-12D8C4EC8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71002" y="2016617"/>
            <a:ext cx="2456260"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7" name="Graphic 6" descr="Cricket">
            <a:extLst>
              <a:ext uri="{FF2B5EF4-FFF2-40B4-BE49-F238E27FC236}">
                <a16:creationId xmlns:a16="http://schemas.microsoft.com/office/drawing/2014/main" id="{51FD1A1A-B493-4867-B22E-A436DAAB671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4267" y="1406388"/>
            <a:ext cx="4244416" cy="4244416"/>
          </a:xfrm>
          <a:prstGeom prst="rect">
            <a:avLst/>
          </a:prstGeom>
        </p:spPr>
      </p:pic>
    </p:spTree>
    <p:extLst>
      <p:ext uri="{BB962C8B-B14F-4D97-AF65-F5344CB8AC3E}">
        <p14:creationId xmlns:p14="http://schemas.microsoft.com/office/powerpoint/2010/main" val="848289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22898" y="685800"/>
            <a:ext cx="5778873" cy="1485900"/>
          </a:xfrm>
        </p:spPr>
        <p:txBody>
          <a:bodyPr>
            <a:normAutofit/>
          </a:bodyPr>
          <a:lstStyle/>
          <a:p>
            <a:r>
              <a:rPr lang="en-US" dirty="0"/>
              <a:t>Sport og popdigte</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228330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857"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2522898" y="2286000"/>
            <a:ext cx="5778873" cy="3581400"/>
          </a:xfrm>
        </p:spPr>
        <p:txBody>
          <a:bodyPr>
            <a:normAutofit/>
          </a:bodyPr>
          <a:lstStyle/>
          <a:p>
            <a:r>
              <a:rPr lang="da-DK" sz="1700" i="1" dirty="0"/>
              <a:t>Sportsdigte </a:t>
            </a:r>
            <a:r>
              <a:rPr lang="da-DK" sz="1700" dirty="0"/>
              <a:t>(1967)</a:t>
            </a:r>
          </a:p>
          <a:p>
            <a:r>
              <a:rPr lang="da-DK" sz="1700" dirty="0"/>
              <a:t>Hverdagssituationer, konkret sprog</a:t>
            </a:r>
          </a:p>
          <a:p>
            <a:r>
              <a:rPr lang="da-DK" sz="1700" dirty="0"/>
              <a:t>Fascination af cykelsport </a:t>
            </a:r>
          </a:p>
          <a:p>
            <a:r>
              <a:rPr lang="da-DK" sz="1700" dirty="0"/>
              <a:t>Dyrkelse af popkunst inspireret af bl.a. Andy Warhol</a:t>
            </a:r>
          </a:p>
          <a:p>
            <a:r>
              <a:rPr lang="da-DK" sz="1700" dirty="0"/>
              <a:t>Beskriver myter snarere end personer, som det også var tilfældet med </a:t>
            </a:r>
            <a:r>
              <a:rPr lang="da-DK" sz="1700" i="1" dirty="0"/>
              <a:t>Det perfekte menneske</a:t>
            </a:r>
          </a:p>
          <a:p>
            <a:r>
              <a:rPr lang="da-DK" sz="1700" dirty="0"/>
              <a:t>Reproducerer myten, kommenterer ikke på den</a:t>
            </a:r>
          </a:p>
          <a:p>
            <a:r>
              <a:rPr lang="da-DK" sz="1700" dirty="0"/>
              <a:t>Det poetiske element: ordgentagelser, ordbilleder</a:t>
            </a:r>
          </a:p>
          <a:p>
            <a:r>
              <a:rPr lang="da-DK" sz="1700" dirty="0"/>
              <a:t>Stort set ingen metaforer </a:t>
            </a:r>
          </a:p>
        </p:txBody>
      </p:sp>
    </p:spTree>
    <p:extLst>
      <p:ext uri="{BB962C8B-B14F-4D97-AF65-F5344CB8AC3E}">
        <p14:creationId xmlns:p14="http://schemas.microsoft.com/office/powerpoint/2010/main" val="254779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“Jeg havde vundet”</a:t>
            </a:r>
          </a:p>
        </p:txBody>
      </p:sp>
      <p:sp>
        <p:nvSpPr>
          <p:cNvPr id="3" name="Content Placeholder 2"/>
          <p:cNvSpPr>
            <a:spLocks noGrp="1"/>
          </p:cNvSpPr>
          <p:nvPr>
            <p:ph idx="1"/>
          </p:nvPr>
        </p:nvSpPr>
        <p:spPr/>
        <p:txBody>
          <a:bodyPr numCol="3">
            <a:noAutofit/>
          </a:bodyPr>
          <a:lstStyle/>
          <a:p>
            <a:pPr marL="68580" indent="0">
              <a:buNone/>
            </a:pPr>
            <a:r>
              <a:rPr lang="da-DK" sz="1600" dirty="0"/>
              <a:t>Jeg havde vundet</a:t>
            </a:r>
          </a:p>
          <a:p>
            <a:pPr marL="68580" indent="0">
              <a:buNone/>
            </a:pPr>
            <a:r>
              <a:rPr lang="da-DK" sz="1600" dirty="0"/>
              <a:t>Jeg havde med garanti vundet løbet hvis ikke jeg var punkteret kun otte km før mål</a:t>
            </a:r>
          </a:p>
          <a:p>
            <a:pPr marL="68580" indent="0">
              <a:buNone/>
            </a:pPr>
            <a:r>
              <a:rPr lang="da-DK" sz="1600" dirty="0"/>
              <a:t>På det tidspunkt var jeg mægtig oplagt og var begyndt at brække viften i stykker</a:t>
            </a:r>
          </a:p>
          <a:p>
            <a:pPr marL="68580" indent="0">
              <a:buNone/>
            </a:pPr>
            <a:r>
              <a:rPr lang="da-DK" sz="1600" dirty="0"/>
              <a:t>Det foregik som sædvanlig på den måde at det foregik sådan at jeg efter min egen føring kilede mig ind efter egen føring kilede jeg mig ind mellem næstsidste og sidste mand i viften og enten klemte sidste mand ud af viften enten det eller også gik jeg ind lod jeg mig falde tilbage</a:t>
            </a:r>
          </a:p>
          <a:p>
            <a:pPr marL="68580" indent="0">
              <a:buNone/>
            </a:pPr>
            <a:r>
              <a:rPr lang="da-DK" sz="1600" dirty="0"/>
              <a:t>med sidste mand og så et pludseligt ryk op til de andre</a:t>
            </a:r>
          </a:p>
          <a:p>
            <a:pPr marL="68580" indent="0">
              <a:buNone/>
            </a:pPr>
            <a:r>
              <a:rPr lang="da-DK" sz="1600" dirty="0"/>
              <a:t>Så var han sat af</a:t>
            </a:r>
          </a:p>
          <a:p>
            <a:pPr marL="68580" indent="0">
              <a:buNone/>
            </a:pPr>
            <a:r>
              <a:rPr lang="da-DK" sz="1600" dirty="0"/>
              <a:t>Så den næste på samme måde</a:t>
            </a:r>
          </a:p>
          <a:p>
            <a:pPr marL="68580" indent="0">
              <a:buNone/>
            </a:pPr>
            <a:endParaRPr lang="da-DK" sz="1600" dirty="0"/>
          </a:p>
        </p:txBody>
      </p:sp>
    </p:spTree>
    <p:extLst>
      <p:ext uri="{BB962C8B-B14F-4D97-AF65-F5344CB8AC3E}">
        <p14:creationId xmlns:p14="http://schemas.microsoft.com/office/powerpoint/2010/main" val="3208345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22898" y="685800"/>
            <a:ext cx="5778873" cy="1485900"/>
          </a:xfrm>
        </p:spPr>
        <p:txBody>
          <a:bodyPr>
            <a:normAutofit/>
          </a:bodyPr>
          <a:lstStyle/>
          <a:p>
            <a:r>
              <a:rPr lang="da-DK" dirty="0"/>
              <a:t>Cykelkommentatoren</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228330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857"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2522898" y="2286000"/>
            <a:ext cx="5778873" cy="3581400"/>
          </a:xfrm>
        </p:spPr>
        <p:txBody>
          <a:bodyPr>
            <a:normAutofit/>
          </a:bodyPr>
          <a:lstStyle/>
          <a:p>
            <a:r>
              <a:rPr lang="da-DK" dirty="0"/>
              <a:t>Jørgen Leth &amp; Jørn Mader – Tour de France 1996:</a:t>
            </a:r>
          </a:p>
          <a:p>
            <a:endParaRPr lang="da-DK" dirty="0"/>
          </a:p>
          <a:p>
            <a:r>
              <a:rPr lang="da-DK" u="sng" dirty="0">
                <a:hlinkClick r:id="rId2"/>
              </a:rPr>
              <a:t>http://www.youtube.com/watch?v=feIQrnNA6Z0</a:t>
            </a:r>
            <a:r>
              <a:rPr lang="da-DK" dirty="0"/>
              <a:t> </a:t>
            </a:r>
          </a:p>
          <a:p>
            <a:endParaRPr lang="en-US" dirty="0"/>
          </a:p>
        </p:txBody>
      </p:sp>
    </p:spTree>
    <p:extLst>
      <p:ext uri="{BB962C8B-B14F-4D97-AF65-F5344CB8AC3E}">
        <p14:creationId xmlns:p14="http://schemas.microsoft.com/office/powerpoint/2010/main" val="2050221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da-DK" dirty="0"/>
              <a:t>Gruppearbejde </a:t>
            </a:r>
          </a:p>
        </p:txBody>
      </p:sp>
      <p:sp>
        <p:nvSpPr>
          <p:cNvPr id="3" name="Content Placeholder 2"/>
          <p:cNvSpPr>
            <a:spLocks noGrp="1"/>
          </p:cNvSpPr>
          <p:nvPr>
            <p:ph idx="1"/>
          </p:nvPr>
        </p:nvSpPr>
        <p:spPr>
          <a:xfrm>
            <a:off x="1120822" y="2739787"/>
            <a:ext cx="6994478" cy="2946779"/>
          </a:xfrm>
        </p:spPr>
        <p:txBody>
          <a:bodyPr>
            <a:normAutofit/>
          </a:bodyPr>
          <a:lstStyle/>
          <a:p>
            <a:r>
              <a:rPr lang="da-DK" dirty="0"/>
              <a:t>Gå sammen dreng/pige og diskuter, hvordan Leth bruger sin kommentatorrolle til også at diskutere andre emner end blot cykelsport</a:t>
            </a:r>
          </a:p>
          <a:p>
            <a:endParaRPr lang="en-US" dirty="0"/>
          </a:p>
        </p:txBody>
      </p:sp>
    </p:spTree>
    <p:extLst>
      <p:ext uri="{BB962C8B-B14F-4D97-AF65-F5344CB8AC3E}">
        <p14:creationId xmlns:p14="http://schemas.microsoft.com/office/powerpoint/2010/main" val="264173481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endParaRPr lang="en-US"/>
          </a:p>
        </p:txBody>
      </p:sp>
      <p:sp>
        <p:nvSpPr>
          <p:cNvPr id="3" name="Content Placeholder 2"/>
          <p:cNvSpPr>
            <a:spLocks noGrp="1"/>
          </p:cNvSpPr>
          <p:nvPr>
            <p:ph idx="1"/>
          </p:nvPr>
        </p:nvSpPr>
        <p:spPr>
          <a:xfrm>
            <a:off x="1120822" y="2739787"/>
            <a:ext cx="6994478" cy="2946779"/>
          </a:xfrm>
        </p:spPr>
        <p:txBody>
          <a:bodyPr>
            <a:normAutofit/>
          </a:bodyPr>
          <a:lstStyle/>
          <a:p>
            <a:r>
              <a:rPr lang="da-DK" dirty="0"/>
              <a:t>Rolf Sørensen &amp; Jørgen Leth</a:t>
            </a:r>
          </a:p>
          <a:p>
            <a:endParaRPr lang="en-US" dirty="0"/>
          </a:p>
          <a:p>
            <a:r>
              <a:rPr lang="da-DK" u="sng" dirty="0">
                <a:hlinkClick r:id="rId2"/>
              </a:rPr>
              <a:t>http://www.youtube.com/watch?v=LhVaqy-kb4U&amp;feature=related</a:t>
            </a:r>
            <a:r>
              <a:rPr lang="da-DK" dirty="0"/>
              <a:t> </a:t>
            </a:r>
          </a:p>
          <a:p>
            <a:endParaRPr lang="en-US" dirty="0"/>
          </a:p>
        </p:txBody>
      </p:sp>
    </p:spTree>
    <p:extLst>
      <p:ext uri="{BB962C8B-B14F-4D97-AF65-F5344CB8AC3E}">
        <p14:creationId xmlns:p14="http://schemas.microsoft.com/office/powerpoint/2010/main" val="671200056"/>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da-DK" dirty="0"/>
              <a:t>Cykelkommentatoren</a:t>
            </a:r>
          </a:p>
        </p:txBody>
      </p:sp>
      <p:sp>
        <p:nvSpPr>
          <p:cNvPr id="3" name="Content Placeholder 2"/>
          <p:cNvSpPr>
            <a:spLocks noGrp="1"/>
          </p:cNvSpPr>
          <p:nvPr>
            <p:ph idx="1"/>
          </p:nvPr>
        </p:nvSpPr>
        <p:spPr>
          <a:xfrm>
            <a:off x="1120822" y="2739787"/>
            <a:ext cx="6994478" cy="2946779"/>
          </a:xfrm>
        </p:spPr>
        <p:txBody>
          <a:bodyPr>
            <a:normAutofit/>
          </a:bodyPr>
          <a:lstStyle/>
          <a:p>
            <a:r>
              <a:rPr lang="da-DK" dirty="0"/>
              <a:t>Hvordan beskrives omgivelserne?</a:t>
            </a:r>
          </a:p>
          <a:p>
            <a:endParaRPr lang="da-DK" dirty="0"/>
          </a:p>
          <a:p>
            <a:r>
              <a:rPr lang="da-DK" dirty="0"/>
              <a:t>Spiller det nogen rolle for det, det egentlig handler om (cykelsport)?</a:t>
            </a:r>
          </a:p>
        </p:txBody>
      </p:sp>
    </p:spTree>
    <p:extLst>
      <p:ext uri="{BB962C8B-B14F-4D97-AF65-F5344CB8AC3E}">
        <p14:creationId xmlns:p14="http://schemas.microsoft.com/office/powerpoint/2010/main" val="321895160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D84E21A-A848-4FF9-97DA-1BE07F7433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0" name="Freeform 6">
              <a:extLst>
                <a:ext uri="{FF2B5EF4-FFF2-40B4-BE49-F238E27FC236}">
                  <a16:creationId xmlns:a16="http://schemas.microsoft.com/office/drawing/2014/main" id="{B4679B52-98EA-45CA-AF30-F2C9A6946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10E5EE46-6B2F-43B5-8F97-10C96ECA3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3" name="Rectangle 12">
            <a:extLst>
              <a:ext uri="{FF2B5EF4-FFF2-40B4-BE49-F238E27FC236}">
                <a16:creationId xmlns:a16="http://schemas.microsoft.com/office/drawing/2014/main" id="{3452CF8E-3DC3-41AB-80FC-2A7F06E8D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4422" y="4484772"/>
            <a:ext cx="8152313" cy="1237298"/>
          </a:xfrm>
        </p:spPr>
        <p:txBody>
          <a:bodyPr vert="horz" lIns="91440" tIns="45720" rIns="91440" bIns="45720" rtlCol="0" anchor="b">
            <a:normAutofit/>
          </a:bodyPr>
          <a:lstStyle/>
          <a:p>
            <a:pPr algn="ctr" defTabSz="914400"/>
            <a:r>
              <a:rPr lang="en-US" sz="4000" cap="all"/>
              <a:t>Gør Leth cykelsport til kunst? </a:t>
            </a:r>
            <a:br>
              <a:rPr lang="en-US" sz="4000" cap="all"/>
            </a:br>
            <a:endParaRPr lang="en-US" sz="4000" cap="all"/>
          </a:p>
        </p:txBody>
      </p:sp>
      <p:sp>
        <p:nvSpPr>
          <p:cNvPr id="15" name="Freeform 6">
            <a:extLst>
              <a:ext uri="{FF2B5EF4-FFF2-40B4-BE49-F238E27FC236}">
                <a16:creationId xmlns:a16="http://schemas.microsoft.com/office/drawing/2014/main" id="{2B6A9704-1D27-4BEA-A9B7-7FAF4C559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375437" y="417767"/>
            <a:ext cx="3275668" cy="3306366"/>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7" name="Freeform 6">
            <a:extLst>
              <a:ext uri="{FF2B5EF4-FFF2-40B4-BE49-F238E27FC236}">
                <a16:creationId xmlns:a16="http://schemas.microsoft.com/office/drawing/2014/main" id="{824F4E53-D1F4-47A7-ABBE-3EB1C566D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V="1">
            <a:off x="5469487" y="1165145"/>
            <a:ext cx="3275013" cy="3306366"/>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4" name="Content Placeholder 3"/>
          <p:cNvPicPr>
            <a:picLocks noGrp="1" noChangeAspect="1"/>
          </p:cNvPicPr>
          <p:nvPr>
            <p:ph idx="1"/>
          </p:nvPr>
        </p:nvPicPr>
        <p:blipFill>
          <a:blip r:embed="rId2"/>
          <a:stretch>
            <a:fillRect/>
          </a:stretch>
        </p:blipFill>
        <p:spPr>
          <a:xfrm>
            <a:off x="2556966" y="1150341"/>
            <a:ext cx="4008239" cy="2585314"/>
          </a:xfrm>
          <a:prstGeom prst="rect">
            <a:avLst/>
          </a:prstGeom>
        </p:spPr>
      </p:pic>
    </p:spTree>
    <p:extLst>
      <p:ext uri="{BB962C8B-B14F-4D97-AF65-F5344CB8AC3E}">
        <p14:creationId xmlns:p14="http://schemas.microsoft.com/office/powerpoint/2010/main" val="1435816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638F2F-4688-4030-B1CC-80272444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48C811F0-0ED8-4A7B-BFDE-6433C690E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491551" y="625230"/>
            <a:ext cx="1910102" cy="1928003"/>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p:cNvSpPr>
            <a:spLocks noGrp="1"/>
          </p:cNvSpPr>
          <p:nvPr>
            <p:ph type="title"/>
          </p:nvPr>
        </p:nvSpPr>
        <p:spPr>
          <a:xfrm>
            <a:off x="940323" y="1327355"/>
            <a:ext cx="2669568" cy="4482564"/>
          </a:xfrm>
        </p:spPr>
        <p:txBody>
          <a:bodyPr>
            <a:normAutofit/>
          </a:bodyPr>
          <a:lstStyle/>
          <a:p>
            <a:r>
              <a:rPr lang="en-US" dirty="0"/>
              <a:t>“</a:t>
            </a:r>
            <a:r>
              <a:rPr lang="en-US" dirty="0" err="1"/>
              <a:t>Kokkens</a:t>
            </a:r>
            <a:r>
              <a:rPr lang="en-US" dirty="0"/>
              <a:t> </a:t>
            </a:r>
            <a:r>
              <a:rPr lang="en-US" dirty="0" err="1"/>
              <a:t>datter</a:t>
            </a:r>
            <a:r>
              <a:rPr lang="en-US" dirty="0"/>
              <a:t>”</a:t>
            </a:r>
          </a:p>
        </p:txBody>
      </p:sp>
      <p:sp>
        <p:nvSpPr>
          <p:cNvPr id="3" name="Content Placeholder 2"/>
          <p:cNvSpPr>
            <a:spLocks noGrp="1"/>
          </p:cNvSpPr>
          <p:nvPr>
            <p:ph idx="1"/>
          </p:nvPr>
        </p:nvSpPr>
        <p:spPr>
          <a:xfrm>
            <a:off x="4575092" y="1327356"/>
            <a:ext cx="3654508" cy="4482564"/>
          </a:xfrm>
        </p:spPr>
        <p:txBody>
          <a:bodyPr>
            <a:normAutofit/>
          </a:bodyPr>
          <a:lstStyle/>
          <a:p>
            <a:r>
              <a:rPr lang="da-DK" sz="1700" dirty="0"/>
              <a:t>“Jeg tager kokkens datter, når jeg vil. Det er min ret. Jeg kan have hende, som jeg vil. Hun klæder sig af her i the master </a:t>
            </a:r>
            <a:r>
              <a:rPr lang="da-DK" sz="1700" dirty="0" err="1"/>
              <a:t>bedroom</a:t>
            </a:r>
            <a:r>
              <a:rPr lang="da-DK" sz="1700" dirty="0"/>
              <a:t>, mens hendes mor er ved at gøre klar til aftensmåltidet eller er i gang med at stryge mine skjorter ude i gården. Jeg mærker efter, om hendes kusse er våd. Det er den, hun er klar, og jeg kan tage hende uden forspil.” (Leth; </a:t>
            </a:r>
            <a:r>
              <a:rPr lang="da-DK" sz="1700" i="1" dirty="0"/>
              <a:t>Det </a:t>
            </a:r>
            <a:r>
              <a:rPr lang="da-DK" sz="1700" i="1" dirty="0" err="1"/>
              <a:t>uperfekte</a:t>
            </a:r>
            <a:r>
              <a:rPr lang="da-DK" sz="1700" i="1" dirty="0"/>
              <a:t> menneske;</a:t>
            </a:r>
            <a:r>
              <a:rPr lang="da-DK" sz="1700" dirty="0"/>
              <a:t> 2005)</a:t>
            </a:r>
          </a:p>
          <a:p>
            <a:r>
              <a:rPr lang="da-DK" sz="1700" dirty="0">
                <a:hlinkClick r:id="rId2"/>
              </a:rPr>
              <a:t>http://www.youtube.com/watch?v=n-ubicQNxyo</a:t>
            </a:r>
            <a:r>
              <a:rPr lang="da-DK" sz="1700" dirty="0"/>
              <a:t> </a:t>
            </a:r>
          </a:p>
        </p:txBody>
      </p:sp>
      <p:sp>
        <p:nvSpPr>
          <p:cNvPr id="12" name="Rectangle 11">
            <a:extLst>
              <a:ext uri="{FF2B5EF4-FFF2-40B4-BE49-F238E27FC236}">
                <a16:creationId xmlns:a16="http://schemas.microsoft.com/office/drawing/2014/main" id="{AAC19CEE-435E-4643-849E-5194A5743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53386"/>
            <a:ext cx="9143999"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676458370"/>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da-DK" i="1" dirty="0"/>
              <a:t>Kokkens datter</a:t>
            </a:r>
            <a:r>
              <a:rPr lang="da-DK" dirty="0"/>
              <a:t> </a:t>
            </a:r>
            <a:endParaRPr lang="da-DK" i="1" dirty="0"/>
          </a:p>
        </p:txBody>
      </p:sp>
      <p:sp>
        <p:nvSpPr>
          <p:cNvPr id="3" name="Content Placeholder 2"/>
          <p:cNvSpPr>
            <a:spLocks noGrp="1"/>
          </p:cNvSpPr>
          <p:nvPr>
            <p:ph idx="1"/>
          </p:nvPr>
        </p:nvSpPr>
        <p:spPr>
          <a:xfrm>
            <a:off x="1120822" y="2739787"/>
            <a:ext cx="6994478" cy="2946779"/>
          </a:xfrm>
        </p:spPr>
        <p:txBody>
          <a:bodyPr>
            <a:normAutofit/>
          </a:bodyPr>
          <a:lstStyle/>
          <a:p>
            <a:r>
              <a:rPr lang="da-DK" dirty="0"/>
              <a:t>Struktur: inddel novellen i afsnit og karakteriser hver enkelt af dem </a:t>
            </a:r>
            <a:r>
              <a:rPr lang="da-DK"/>
              <a:t>ud fra </a:t>
            </a:r>
            <a:r>
              <a:rPr lang="da-DK" dirty="0"/>
              <a:t>beskrivelserne af rummet, handlingen. Find gerne citater. </a:t>
            </a:r>
          </a:p>
          <a:p>
            <a:r>
              <a:rPr lang="da-DK" dirty="0"/>
              <a:t>Beskriv kokkens datter</a:t>
            </a:r>
          </a:p>
          <a:p>
            <a:r>
              <a:rPr lang="da-DK" dirty="0"/>
              <a:t>Beskriv legen imellem dem</a:t>
            </a:r>
          </a:p>
          <a:p>
            <a:r>
              <a:rPr lang="da-DK" dirty="0"/>
              <a:t>Hvordan er forholdet mellem jeg-fortælleren og pigen?</a:t>
            </a:r>
          </a:p>
        </p:txBody>
      </p:sp>
    </p:spTree>
    <p:extLst>
      <p:ext uri="{BB962C8B-B14F-4D97-AF65-F5344CB8AC3E}">
        <p14:creationId xmlns:p14="http://schemas.microsoft.com/office/powerpoint/2010/main" val="631908672"/>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638F2F-4688-4030-B1CC-80272444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48C811F0-0ED8-4A7B-BFDE-6433C690E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491551" y="625230"/>
            <a:ext cx="1910102" cy="1928003"/>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p:cNvSpPr>
            <a:spLocks noGrp="1"/>
          </p:cNvSpPr>
          <p:nvPr>
            <p:ph type="title"/>
          </p:nvPr>
        </p:nvSpPr>
        <p:spPr>
          <a:xfrm>
            <a:off x="940323" y="1327355"/>
            <a:ext cx="2669568" cy="4482564"/>
          </a:xfrm>
        </p:spPr>
        <p:txBody>
          <a:bodyPr>
            <a:normAutofit/>
          </a:bodyPr>
          <a:lstStyle/>
          <a:p>
            <a:r>
              <a:rPr lang="da-DK" sz="3400"/>
              <a:t>Provokatøren Leth</a:t>
            </a:r>
          </a:p>
        </p:txBody>
      </p:sp>
      <p:sp>
        <p:nvSpPr>
          <p:cNvPr id="3" name="Content Placeholder 2"/>
          <p:cNvSpPr>
            <a:spLocks noGrp="1"/>
          </p:cNvSpPr>
          <p:nvPr>
            <p:ph idx="1"/>
          </p:nvPr>
        </p:nvSpPr>
        <p:spPr>
          <a:xfrm>
            <a:off x="4575092" y="1327356"/>
            <a:ext cx="3654508" cy="4482564"/>
          </a:xfrm>
        </p:spPr>
        <p:txBody>
          <a:bodyPr>
            <a:normAutofit/>
          </a:bodyPr>
          <a:lstStyle/>
          <a:p>
            <a:r>
              <a:rPr lang="da-DK" dirty="0"/>
              <a:t>Selvbiografien </a:t>
            </a:r>
            <a:r>
              <a:rPr lang="da-DK" i="1" dirty="0"/>
              <a:t>Det </a:t>
            </a:r>
            <a:r>
              <a:rPr lang="da-DK" i="1" dirty="0" err="1"/>
              <a:t>uperfekte</a:t>
            </a:r>
            <a:r>
              <a:rPr lang="da-DK" i="1" dirty="0"/>
              <a:t> menneske I-III</a:t>
            </a:r>
            <a:r>
              <a:rPr lang="da-DK" dirty="0"/>
              <a:t> skabte enorm debat</a:t>
            </a:r>
          </a:p>
          <a:p>
            <a:r>
              <a:rPr lang="da-DK" dirty="0"/>
              <a:t>I bogens første del blev særligt teksten “Kokkens datter” mødt med stor kritik af pressen</a:t>
            </a:r>
          </a:p>
          <a:p>
            <a:r>
              <a:rPr lang="da-DK" dirty="0"/>
              <a:t>I teksten beskriver hovedpersonen sit erotiske forhold til sin koks datter i et kolonialt magtperspektiv </a:t>
            </a:r>
          </a:p>
        </p:txBody>
      </p:sp>
      <p:sp>
        <p:nvSpPr>
          <p:cNvPr id="12" name="Rectangle 11">
            <a:extLst>
              <a:ext uri="{FF2B5EF4-FFF2-40B4-BE49-F238E27FC236}">
                <a16:creationId xmlns:a16="http://schemas.microsoft.com/office/drawing/2014/main" id="{AAC19CEE-435E-4643-849E-5194A5743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53386"/>
            <a:ext cx="9143999"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87002591"/>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da-DK" dirty="0"/>
              <a:t>Autofiktion</a:t>
            </a:r>
          </a:p>
        </p:txBody>
      </p:sp>
      <p:sp>
        <p:nvSpPr>
          <p:cNvPr id="3" name="Content Placeholder 2"/>
          <p:cNvSpPr>
            <a:spLocks noGrp="1"/>
          </p:cNvSpPr>
          <p:nvPr>
            <p:ph idx="1"/>
          </p:nvPr>
        </p:nvSpPr>
        <p:spPr>
          <a:xfrm>
            <a:off x="1120822" y="2739787"/>
            <a:ext cx="6994478" cy="2946779"/>
          </a:xfrm>
        </p:spPr>
        <p:txBody>
          <a:bodyPr>
            <a:normAutofit/>
          </a:bodyPr>
          <a:lstStyle/>
          <a:p>
            <a:r>
              <a:rPr lang="da-DK" dirty="0"/>
              <a:t>En hybridform mellem selvbiografi og fiktion</a:t>
            </a:r>
          </a:p>
          <a:p>
            <a:r>
              <a:rPr lang="da-DK" dirty="0"/>
              <a:t>Autofiktion postulerer ikke et sammenfald mellem forfatter, fortæller og hovedperson</a:t>
            </a:r>
          </a:p>
          <a:p>
            <a:r>
              <a:rPr lang="da-DK" dirty="0"/>
              <a:t>Disse tre instanser er dog heller ikke adskilt fra hinanden </a:t>
            </a:r>
          </a:p>
          <a:p>
            <a:r>
              <a:rPr lang="da-DK" dirty="0"/>
              <a:t>Det bliver derfor vanskeligt for læseren at adskille virkelighed og fiktion</a:t>
            </a:r>
          </a:p>
        </p:txBody>
      </p:sp>
    </p:spTree>
    <p:extLst>
      <p:ext uri="{BB962C8B-B14F-4D97-AF65-F5344CB8AC3E}">
        <p14:creationId xmlns:p14="http://schemas.microsoft.com/office/powerpoint/2010/main" val="427255594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da-DK" dirty="0"/>
              <a:t>Problemer</a:t>
            </a:r>
            <a:r>
              <a:rPr lang="en-US" dirty="0"/>
              <a:t>:</a:t>
            </a:r>
          </a:p>
        </p:txBody>
      </p:sp>
      <p:sp>
        <p:nvSpPr>
          <p:cNvPr id="3" name="Content Placeholder 2"/>
          <p:cNvSpPr>
            <a:spLocks noGrp="1"/>
          </p:cNvSpPr>
          <p:nvPr>
            <p:ph idx="1"/>
          </p:nvPr>
        </p:nvSpPr>
        <p:spPr>
          <a:xfrm>
            <a:off x="1120822" y="2739787"/>
            <a:ext cx="6994478" cy="2946779"/>
          </a:xfrm>
        </p:spPr>
        <p:txBody>
          <a:bodyPr>
            <a:normAutofit/>
          </a:bodyPr>
          <a:lstStyle/>
          <a:p>
            <a:r>
              <a:rPr lang="da-DK" sz="1100"/>
              <a:t>Der er ikke forskel på, hvorledes Leth skriver litteratur, taler om Tour de France eller beskriver sit eget liv</a:t>
            </a:r>
          </a:p>
          <a:p>
            <a:endParaRPr lang="da-DK" sz="1100"/>
          </a:p>
          <a:p>
            <a:r>
              <a:rPr lang="da-DK" sz="1100"/>
              <a:t>Er det overhovedet muligt at skrive sin egen selvbiografi?</a:t>
            </a:r>
          </a:p>
          <a:p>
            <a:endParaRPr lang="da-DK" sz="1100"/>
          </a:p>
          <a:p>
            <a:r>
              <a:rPr lang="da-DK" sz="1100"/>
              <a:t>Kan man forestille sig en litteratur, der ikke har elementer af biografi i sig?</a:t>
            </a:r>
          </a:p>
          <a:p>
            <a:pPr marL="68580" indent="0">
              <a:buNone/>
            </a:pPr>
            <a:endParaRPr lang="da-DK" sz="1100"/>
          </a:p>
          <a:p>
            <a:r>
              <a:rPr lang="da-DK" sz="1100"/>
              <a:t>Derfor tolkede pressen historien om kokkens datter som sandfærdig, uden forbehold for kulturelle forskelle</a:t>
            </a:r>
          </a:p>
          <a:p>
            <a:endParaRPr lang="da-DK" sz="1100"/>
          </a:p>
          <a:p>
            <a:r>
              <a:rPr lang="da-DK" sz="1100"/>
              <a:t>Leth havde boet uden for Danmark i en årrække. Kan man forestille sig, at han ikke var orienteret om den nye politiske situation, som partier som f.eks. DF havde bidraget til fra 2001? </a:t>
            </a:r>
          </a:p>
        </p:txBody>
      </p:sp>
    </p:spTree>
    <p:extLst>
      <p:ext uri="{BB962C8B-B14F-4D97-AF65-F5344CB8AC3E}">
        <p14:creationId xmlns:p14="http://schemas.microsoft.com/office/powerpoint/2010/main" val="122035015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da-DK" sz="3700"/>
              <a:t>Tendenser i nyere dansk litteratur</a:t>
            </a:r>
          </a:p>
        </p:txBody>
      </p:sp>
      <p:sp>
        <p:nvSpPr>
          <p:cNvPr id="3" name="Content Placeholder 2"/>
          <p:cNvSpPr>
            <a:spLocks noGrp="1"/>
          </p:cNvSpPr>
          <p:nvPr>
            <p:ph idx="1"/>
          </p:nvPr>
        </p:nvSpPr>
        <p:spPr>
          <a:xfrm>
            <a:off x="1120822" y="2739787"/>
            <a:ext cx="6994478" cy="2946779"/>
          </a:xfrm>
        </p:spPr>
        <p:txBody>
          <a:bodyPr>
            <a:normAutofit/>
          </a:bodyPr>
          <a:lstStyle/>
          <a:p>
            <a:r>
              <a:rPr lang="da-DK" dirty="0"/>
              <a:t>Genreblandinger: litteratur, medier, medierealistisk litteratur</a:t>
            </a:r>
          </a:p>
          <a:p>
            <a:r>
              <a:rPr lang="da-DK" dirty="0"/>
              <a:t>Interaktion med virkeligheden f.eks. forfatteren i værket</a:t>
            </a:r>
          </a:p>
          <a:p>
            <a:r>
              <a:rPr lang="da-DK" dirty="0"/>
              <a:t>Adaption: litteraturen må tilpasse sig markedet</a:t>
            </a:r>
          </a:p>
          <a:p>
            <a:r>
              <a:rPr lang="da-DK" dirty="0"/>
              <a:t>Derfor må den efterligne de bøger, der faktisk sælger: biografier, interview- og dokumentarbøger</a:t>
            </a:r>
          </a:p>
          <a:p>
            <a:endParaRPr lang="da-DK" dirty="0"/>
          </a:p>
        </p:txBody>
      </p:sp>
    </p:spTree>
    <p:extLst>
      <p:ext uri="{BB962C8B-B14F-4D97-AF65-F5344CB8AC3E}">
        <p14:creationId xmlns:p14="http://schemas.microsoft.com/office/powerpoint/2010/main" val="48675294"/>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da-DK" dirty="0"/>
              <a:t>Gruppearbejde</a:t>
            </a:r>
          </a:p>
        </p:txBody>
      </p:sp>
      <p:sp>
        <p:nvSpPr>
          <p:cNvPr id="3" name="Content Placeholder 2"/>
          <p:cNvSpPr>
            <a:spLocks noGrp="1"/>
          </p:cNvSpPr>
          <p:nvPr>
            <p:ph idx="1"/>
          </p:nvPr>
        </p:nvSpPr>
        <p:spPr>
          <a:xfrm>
            <a:off x="1120822" y="2739787"/>
            <a:ext cx="6994478" cy="2946779"/>
          </a:xfrm>
        </p:spPr>
        <p:txBody>
          <a:bodyPr>
            <a:normAutofit/>
          </a:bodyPr>
          <a:lstStyle/>
          <a:p>
            <a:r>
              <a:rPr lang="da-DK" dirty="0"/>
              <a:t>Hvor går grænsen mellem fakta og fiktion?</a:t>
            </a:r>
          </a:p>
          <a:p>
            <a:endParaRPr lang="da-DK" dirty="0"/>
          </a:p>
          <a:p>
            <a:r>
              <a:rPr lang="da-DK" dirty="0"/>
              <a:t>Tænk f.eks. på serien og filmen </a:t>
            </a:r>
            <a:r>
              <a:rPr lang="da-DK" i="1" dirty="0"/>
              <a:t>Klovn</a:t>
            </a:r>
            <a:r>
              <a:rPr lang="da-DK" dirty="0"/>
              <a:t> eller hvis I kender forfatteren Claus Beck-Nielsen (Das </a:t>
            </a:r>
            <a:r>
              <a:rPr lang="da-DK" dirty="0" err="1"/>
              <a:t>Beckwerk</a:t>
            </a:r>
            <a:r>
              <a:rPr lang="da-DK" dirty="0"/>
              <a:t>) eller avisen Rokokoposten</a:t>
            </a:r>
          </a:p>
        </p:txBody>
      </p:sp>
    </p:spTree>
    <p:extLst>
      <p:ext uri="{BB962C8B-B14F-4D97-AF65-F5344CB8AC3E}">
        <p14:creationId xmlns:p14="http://schemas.microsoft.com/office/powerpoint/2010/main" val="3021769480"/>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da-DK" dirty="0"/>
              <a:t>Opsamling</a:t>
            </a:r>
          </a:p>
        </p:txBody>
      </p:sp>
      <p:sp>
        <p:nvSpPr>
          <p:cNvPr id="3" name="Content Placeholder 2"/>
          <p:cNvSpPr>
            <a:spLocks noGrp="1"/>
          </p:cNvSpPr>
          <p:nvPr>
            <p:ph idx="1"/>
          </p:nvPr>
        </p:nvSpPr>
        <p:spPr>
          <a:xfrm>
            <a:off x="1120822" y="2739787"/>
            <a:ext cx="6994478" cy="2946779"/>
          </a:xfrm>
        </p:spPr>
        <p:txBody>
          <a:bodyPr>
            <a:normAutofit/>
          </a:bodyPr>
          <a:lstStyle/>
          <a:p>
            <a:r>
              <a:rPr lang="da-DK" dirty="0"/>
              <a:t>Jørgen Leth har beskæftiget sig med næsten alle genrer</a:t>
            </a:r>
          </a:p>
          <a:p>
            <a:r>
              <a:rPr lang="da-DK" dirty="0"/>
              <a:t>Film, litteratur, kunst, musik (</a:t>
            </a:r>
            <a:r>
              <a:rPr lang="da-DK" dirty="0" err="1"/>
              <a:t>spoken</a:t>
            </a:r>
            <a:r>
              <a:rPr lang="da-DK" dirty="0"/>
              <a:t> </a:t>
            </a:r>
            <a:r>
              <a:rPr lang="da-DK" dirty="0" err="1"/>
              <a:t>words</a:t>
            </a:r>
            <a:r>
              <a:rPr lang="da-DK" dirty="0"/>
              <a:t> f.eks. albummet </a:t>
            </a:r>
            <a:r>
              <a:rPr lang="da-DK" i="1" dirty="0"/>
              <a:t>Vi sidder bare her</a:t>
            </a:r>
            <a:r>
              <a:rPr lang="da-DK" dirty="0"/>
              <a:t> med bl.a. Mikael Simpson), cykelkommentator</a:t>
            </a:r>
          </a:p>
          <a:p>
            <a:pPr marL="68580" indent="0">
              <a:buNone/>
            </a:pPr>
            <a:endParaRPr lang="da-DK" dirty="0"/>
          </a:p>
          <a:p>
            <a:r>
              <a:rPr lang="da-DK" dirty="0"/>
              <a:t>…</a:t>
            </a:r>
          </a:p>
        </p:txBody>
      </p:sp>
    </p:spTree>
    <p:extLst>
      <p:ext uri="{BB962C8B-B14F-4D97-AF65-F5344CB8AC3E}">
        <p14:creationId xmlns:p14="http://schemas.microsoft.com/office/powerpoint/2010/main" val="3147198525"/>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9143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24730"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2" name="Rectangle 11">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99" y="1010266"/>
            <a:ext cx="7628600" cy="4857133"/>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0822" y="1398896"/>
            <a:ext cx="6994478" cy="1160059"/>
          </a:xfrm>
        </p:spPr>
        <p:txBody>
          <a:bodyPr>
            <a:normAutofit/>
          </a:bodyPr>
          <a:lstStyle/>
          <a:p>
            <a:r>
              <a:rPr lang="en-US" dirty="0"/>
              <a:t>AFSLUTNING</a:t>
            </a:r>
          </a:p>
        </p:txBody>
      </p:sp>
      <p:sp>
        <p:nvSpPr>
          <p:cNvPr id="3" name="Content Placeholder 2"/>
          <p:cNvSpPr>
            <a:spLocks noGrp="1"/>
          </p:cNvSpPr>
          <p:nvPr>
            <p:ph idx="1"/>
          </p:nvPr>
        </p:nvSpPr>
        <p:spPr>
          <a:xfrm>
            <a:off x="1120822" y="2739787"/>
            <a:ext cx="6994478" cy="2946779"/>
          </a:xfrm>
        </p:spPr>
        <p:txBody>
          <a:bodyPr>
            <a:normAutofit/>
          </a:bodyPr>
          <a:lstStyle/>
          <a:p>
            <a:r>
              <a:rPr lang="en-US" dirty="0"/>
              <a:t>… og satire</a:t>
            </a:r>
          </a:p>
          <a:p>
            <a:endParaRPr lang="en-US" dirty="0"/>
          </a:p>
          <a:p>
            <a:pPr marL="68580" indent="0">
              <a:buNone/>
            </a:pPr>
            <a:endParaRPr lang="da-DK" dirty="0"/>
          </a:p>
          <a:p>
            <a:r>
              <a:rPr lang="en-US" u="sng" dirty="0">
                <a:hlinkClick r:id="rId2"/>
              </a:rPr>
              <a:t>http://www.youtube.com/watch?v=f7hh3z3R1P8</a:t>
            </a:r>
            <a:r>
              <a:rPr lang="da-DK" dirty="0"/>
              <a:t> </a:t>
            </a:r>
          </a:p>
          <a:p>
            <a:endParaRPr lang="en-US" dirty="0"/>
          </a:p>
          <a:p>
            <a:endParaRPr lang="en-US" dirty="0"/>
          </a:p>
          <a:p>
            <a:endParaRPr lang="en-US" dirty="0"/>
          </a:p>
        </p:txBody>
      </p:sp>
    </p:spTree>
    <p:extLst>
      <p:ext uri="{BB962C8B-B14F-4D97-AF65-F5344CB8AC3E}">
        <p14:creationId xmlns:p14="http://schemas.microsoft.com/office/powerpoint/2010/main" val="2151337118"/>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1496252-D234-4B17-886D-E23B219B76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0" name="Freeform 6">
              <a:extLst>
                <a:ext uri="{FF2B5EF4-FFF2-40B4-BE49-F238E27FC236}">
                  <a16:creationId xmlns:a16="http://schemas.microsoft.com/office/drawing/2014/main" id="{A7C309D5-C35F-4EF0-B4F7-DA3B085B5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9938FAEC-E330-455B-AA85-2243A31B6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2" name="Title 1"/>
          <p:cNvSpPr>
            <a:spLocks noGrp="1"/>
          </p:cNvSpPr>
          <p:nvPr>
            <p:ph type="title"/>
          </p:nvPr>
        </p:nvSpPr>
        <p:spPr>
          <a:xfrm>
            <a:off x="1251408" y="1649691"/>
            <a:ext cx="1958418" cy="2236989"/>
          </a:xfrm>
        </p:spPr>
        <p:txBody>
          <a:bodyPr vert="horz" lIns="91440" tIns="45720" rIns="91440" bIns="45720" rtlCol="0" anchor="b">
            <a:normAutofit/>
          </a:bodyPr>
          <a:lstStyle/>
          <a:p>
            <a:pPr algn="ctr" defTabSz="914400"/>
            <a:r>
              <a:rPr lang="en-US" sz="4700" cap="all"/>
              <a:t>Tak for nu! </a:t>
            </a:r>
          </a:p>
        </p:txBody>
      </p:sp>
      <p:pic>
        <p:nvPicPr>
          <p:cNvPr id="4" name="Content Placeholder 3"/>
          <p:cNvPicPr>
            <a:picLocks noGrp="1" noChangeAspect="1"/>
          </p:cNvPicPr>
          <p:nvPr>
            <p:ph idx="1"/>
          </p:nvPr>
        </p:nvPicPr>
        <p:blipFill rotWithShape="1">
          <a:blip r:embed="rId2"/>
          <a:srcRect l="28997" r="24747"/>
          <a:stretch/>
        </p:blipFill>
        <p:spPr>
          <a:xfrm>
            <a:off x="3479292" y="10"/>
            <a:ext cx="5664708" cy="6857990"/>
          </a:xfrm>
          <a:prstGeom prst="rect">
            <a:avLst/>
          </a:prstGeom>
          <a:ln>
            <a:noFill/>
          </a:ln>
          <a:effectLst/>
        </p:spPr>
      </p:pic>
    </p:spTree>
    <p:extLst>
      <p:ext uri="{BB962C8B-B14F-4D97-AF65-F5344CB8AC3E}">
        <p14:creationId xmlns:p14="http://schemas.microsoft.com/office/powerpoint/2010/main" val="255861312"/>
      </p:ext>
    </p:extLst>
  </p:cSld>
  <p:clrMapOvr>
    <a:masterClrMapping/>
  </p:clrMapOvr>
</p:sld>
</file>

<file path=ppt/theme/theme1.xml><?xml version="1.0" encoding="utf-8"?>
<a:theme xmlns:a="http://schemas.openxmlformats.org/drawingml/2006/main" name="Beskæring">
  <a:themeElements>
    <a:clrScheme name="Beskæring">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Beskæring">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eskæring">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docProps/app.xml><?xml version="1.0" encoding="utf-8"?>
<Properties xmlns="http://schemas.openxmlformats.org/officeDocument/2006/extended-properties" xmlns:vt="http://schemas.openxmlformats.org/officeDocument/2006/docPropsVTypes">
  <TotalTime>2056</TotalTime>
  <Words>944</Words>
  <Application>Microsoft Macintosh PowerPoint</Application>
  <PresentationFormat>Skærmshow (4:3)</PresentationFormat>
  <Paragraphs>106</Paragraphs>
  <Slides>29</Slides>
  <Notes>0</Notes>
  <HiddenSlides>0</HiddenSlides>
  <MMClips>0</MMClips>
  <ScaleCrop>false</ScaleCrop>
  <HeadingPairs>
    <vt:vector size="6" baseType="variant">
      <vt:variant>
        <vt:lpstr>Benyttede skrifttyper</vt:lpstr>
      </vt:variant>
      <vt:variant>
        <vt:i4>1</vt:i4>
      </vt:variant>
      <vt:variant>
        <vt:lpstr>Tema</vt:lpstr>
      </vt:variant>
      <vt:variant>
        <vt:i4>1</vt:i4>
      </vt:variant>
      <vt:variant>
        <vt:lpstr>Slidetitler</vt:lpstr>
      </vt:variant>
      <vt:variant>
        <vt:i4>29</vt:i4>
      </vt:variant>
    </vt:vector>
  </HeadingPairs>
  <TitlesOfParts>
    <vt:vector size="31" baseType="lpstr">
      <vt:lpstr>Franklin Gothic Book</vt:lpstr>
      <vt:lpstr>Beskæring</vt:lpstr>
      <vt:lpstr>Jørgen Leth</vt:lpstr>
      <vt:lpstr>Jørgen Leth (1937)</vt:lpstr>
      <vt:lpstr>INTRODUKTION</vt:lpstr>
      <vt:lpstr>Den unge, æstetiske Leth – Det perfekte menneske (1967)</vt:lpstr>
      <vt:lpstr>Det perfekte menneske</vt:lpstr>
      <vt:lpstr>Spørgsmål</vt:lpstr>
      <vt:lpstr>Tiden før Leth – den danske modernisme</vt:lpstr>
      <vt:lpstr>Leths kommentar på modernismen</vt:lpstr>
      <vt:lpstr>Pop-art</vt:lpstr>
      <vt:lpstr>KUNST?</vt:lpstr>
      <vt:lpstr>Duchamp: Fountain (1917) - verdens første ready made</vt:lpstr>
      <vt:lpstr>SPORT &amp; JØRGEN LETH</vt:lpstr>
      <vt:lpstr>Sport og popdigte</vt:lpstr>
      <vt:lpstr>“Jeg havde vundet”</vt:lpstr>
      <vt:lpstr>Cykelkommentatoren</vt:lpstr>
      <vt:lpstr>Gruppearbejde </vt:lpstr>
      <vt:lpstr>PowerPoint-præsentation</vt:lpstr>
      <vt:lpstr>Cykelkommentatoren</vt:lpstr>
      <vt:lpstr>Gør Leth cykelsport til kunst?  </vt:lpstr>
      <vt:lpstr>“Kokkens datter”</vt:lpstr>
      <vt:lpstr>Kokkens datter </vt:lpstr>
      <vt:lpstr>Provokatøren Leth</vt:lpstr>
      <vt:lpstr>Autofiktion</vt:lpstr>
      <vt:lpstr>Problemer:</vt:lpstr>
      <vt:lpstr>Tendenser i nyere dansk litteratur</vt:lpstr>
      <vt:lpstr>Gruppearbejde</vt:lpstr>
      <vt:lpstr>Opsamling</vt:lpstr>
      <vt:lpstr>AFSLUTNING</vt:lpstr>
      <vt:lpstr>Tak for nu!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Jørgen Leth</dc:title>
  <dc:creator>Lisa Ludvigsen Al-Mashhadi</dc:creator>
  <cp:lastModifiedBy>Lisa Ludvigsen Al-Mashhadi</cp:lastModifiedBy>
  <cp:revision>1</cp:revision>
  <dcterms:created xsi:type="dcterms:W3CDTF">2020-11-04T08:45:44Z</dcterms:created>
  <dcterms:modified xsi:type="dcterms:W3CDTF">2020-11-05T19:02:16Z</dcterms:modified>
</cp:coreProperties>
</file>