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8" r:id="rId4"/>
    <p:sldId id="257" r:id="rId5"/>
    <p:sldId id="258" r:id="rId6"/>
    <p:sldId id="259" r:id="rId7"/>
    <p:sldId id="260" r:id="rId8"/>
    <p:sldId id="261" r:id="rId9"/>
    <p:sldId id="262" r:id="rId10"/>
    <p:sldId id="273" r:id="rId11"/>
    <p:sldId id="270" r:id="rId12"/>
    <p:sldId id="271" r:id="rId13"/>
    <p:sldId id="272" r:id="rId14"/>
    <p:sldId id="265" r:id="rId15"/>
    <p:sldId id="267"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2E2DC-7182-47C0-8AEF-2084560B2050}" v="1" dt="2025-08-25T09:11:44.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7" d="100"/>
          <a:sy n="37" d="100"/>
        </p:scale>
        <p:origin x="56"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Ludvigsen Al-Mashhadi (lla - Lektor - D64 - HOGYM)" userId="7d4065b8-835e-43d1-ac2d-2a7ade92f3a9" providerId="ADAL" clId="{56F98604-741A-4C35-816E-9A6AA992EBEE}"/>
    <pc:docChg chg="modSld">
      <pc:chgData name="Lisa Ludvigsen Al-Mashhadi (lla - Lektor - D64 - HOGYM)" userId="7d4065b8-835e-43d1-ac2d-2a7ade92f3a9" providerId="ADAL" clId="{56F98604-741A-4C35-816E-9A6AA992EBEE}" dt="2025-05-13T10:46:53.922" v="35" actId="20577"/>
      <pc:docMkLst>
        <pc:docMk/>
      </pc:docMkLst>
      <pc:sldChg chg="modSp modAnim">
        <pc:chgData name="Lisa Ludvigsen Al-Mashhadi (lla - Lektor - D64 - HOGYM)" userId="7d4065b8-835e-43d1-ac2d-2a7ade92f3a9" providerId="ADAL" clId="{56F98604-741A-4C35-816E-9A6AA992EBEE}" dt="2025-05-13T10:46:53.922" v="35" actId="20577"/>
        <pc:sldMkLst>
          <pc:docMk/>
          <pc:sldMk cId="2000898481" sldId="283"/>
        </pc:sldMkLst>
      </pc:sldChg>
    </pc:docChg>
  </pc:docChgLst>
  <pc:docChgLst>
    <pc:chgData name="Lisa Ludvigsen Al-Mashhadi (lla - Lektor - D64 - HOGYM)" userId="7d4065b8-835e-43d1-ac2d-2a7ade92f3a9" providerId="ADAL" clId="{C612E2DC-7182-47C0-8AEF-2084560B2050}"/>
    <pc:docChg chg="custSel addSld modSld">
      <pc:chgData name="Lisa Ludvigsen Al-Mashhadi (lla - Lektor - D64 - HOGYM)" userId="7d4065b8-835e-43d1-ac2d-2a7ade92f3a9" providerId="ADAL" clId="{C612E2DC-7182-47C0-8AEF-2084560B2050}" dt="2025-08-25T09:11:47.348" v="5" actId="26606"/>
      <pc:docMkLst>
        <pc:docMk/>
      </pc:docMkLst>
      <pc:sldChg chg="addSp delSp modSp mod addAnim">
        <pc:chgData name="Lisa Ludvigsen Al-Mashhadi (lla - Lektor - D64 - HOGYM)" userId="7d4065b8-835e-43d1-ac2d-2a7ade92f3a9" providerId="ADAL" clId="{C612E2DC-7182-47C0-8AEF-2084560B2050}" dt="2025-08-25T09:04:58.229" v="2"/>
        <pc:sldMkLst>
          <pc:docMk/>
          <pc:sldMk cId="1174586166" sldId="256"/>
        </pc:sldMkLst>
        <pc:spChg chg="del">
          <ac:chgData name="Lisa Ludvigsen Al-Mashhadi (lla - Lektor - D64 - HOGYM)" userId="7d4065b8-835e-43d1-ac2d-2a7ade92f3a9" providerId="ADAL" clId="{C612E2DC-7182-47C0-8AEF-2084560B2050}" dt="2025-08-25T09:04:58.224" v="0" actId="26606"/>
          <ac:spMkLst>
            <pc:docMk/>
            <pc:sldMk cId="1174586166" sldId="256"/>
            <ac:spMk id="18" creationId="{ECC07320-C2CA-4E29-8481-9D9E143C7788}"/>
          </ac:spMkLst>
        </pc:spChg>
        <pc:spChg chg="del">
          <ac:chgData name="Lisa Ludvigsen Al-Mashhadi (lla - Lektor - D64 - HOGYM)" userId="7d4065b8-835e-43d1-ac2d-2a7ade92f3a9" providerId="ADAL" clId="{C612E2DC-7182-47C0-8AEF-2084560B2050}" dt="2025-08-25T09:04:58.224" v="0" actId="26606"/>
          <ac:spMkLst>
            <pc:docMk/>
            <pc:sldMk cId="1174586166" sldId="256"/>
            <ac:spMk id="19" creationId="{178FB36B-5BFE-42CA-BC60-1115E0D95EEC}"/>
          </ac:spMkLst>
        </pc:spChg>
        <pc:spChg chg="add">
          <ac:chgData name="Lisa Ludvigsen Al-Mashhadi (lla - Lektor - D64 - HOGYM)" userId="7d4065b8-835e-43d1-ac2d-2a7ade92f3a9" providerId="ADAL" clId="{C612E2DC-7182-47C0-8AEF-2084560B2050}" dt="2025-08-25T09:04:58.224" v="0" actId="26606"/>
          <ac:spMkLst>
            <pc:docMk/>
            <pc:sldMk cId="1174586166" sldId="256"/>
            <ac:spMk id="24" creationId="{ECC07320-C2CA-4E29-8481-9D9E143C7788}"/>
          </ac:spMkLst>
        </pc:spChg>
        <pc:spChg chg="add">
          <ac:chgData name="Lisa Ludvigsen Al-Mashhadi (lla - Lektor - D64 - HOGYM)" userId="7d4065b8-835e-43d1-ac2d-2a7ade92f3a9" providerId="ADAL" clId="{C612E2DC-7182-47C0-8AEF-2084560B2050}" dt="2025-08-25T09:04:58.224" v="0" actId="26606"/>
          <ac:spMkLst>
            <pc:docMk/>
            <pc:sldMk cId="1174586166" sldId="256"/>
            <ac:spMk id="26" creationId="{178FB36B-5BFE-42CA-BC60-1115E0D95EEC}"/>
          </ac:spMkLst>
        </pc:spChg>
        <pc:picChg chg="mod">
          <ac:chgData name="Lisa Ludvigsen Al-Mashhadi (lla - Lektor - D64 - HOGYM)" userId="7d4065b8-835e-43d1-ac2d-2a7ade92f3a9" providerId="ADAL" clId="{C612E2DC-7182-47C0-8AEF-2084560B2050}" dt="2025-08-25T09:04:58.224" v="0" actId="26606"/>
          <ac:picMkLst>
            <pc:docMk/>
            <pc:sldMk cId="1174586166" sldId="256"/>
            <ac:picMk id="5" creationId="{E8C7A6FE-4379-04A0-EDB4-57EEC9241AED}"/>
          </ac:picMkLst>
        </pc:picChg>
      </pc:sldChg>
      <pc:sldChg chg="addSp delSp modSp new mod setBg">
        <pc:chgData name="Lisa Ludvigsen Al-Mashhadi (lla - Lektor - D64 - HOGYM)" userId="7d4065b8-835e-43d1-ac2d-2a7ade92f3a9" providerId="ADAL" clId="{C612E2DC-7182-47C0-8AEF-2084560B2050}" dt="2025-08-25T09:11:47.348" v="5" actId="26606"/>
        <pc:sldMkLst>
          <pc:docMk/>
          <pc:sldMk cId="2715520978" sldId="288"/>
        </pc:sldMkLst>
        <pc:spChg chg="del">
          <ac:chgData name="Lisa Ludvigsen Al-Mashhadi (lla - Lektor - D64 - HOGYM)" userId="7d4065b8-835e-43d1-ac2d-2a7ade92f3a9" providerId="ADAL" clId="{C612E2DC-7182-47C0-8AEF-2084560B2050}" dt="2025-08-25T09:11:47.348" v="5" actId="26606"/>
          <ac:spMkLst>
            <pc:docMk/>
            <pc:sldMk cId="2715520978" sldId="288"/>
            <ac:spMk id="2" creationId="{46EFCB17-B4B3-935E-8F20-DD2726FE1FDA}"/>
          </ac:spMkLst>
        </pc:spChg>
        <pc:spChg chg="del">
          <ac:chgData name="Lisa Ludvigsen Al-Mashhadi (lla - Lektor - D64 - HOGYM)" userId="7d4065b8-835e-43d1-ac2d-2a7ade92f3a9" providerId="ADAL" clId="{C612E2DC-7182-47C0-8AEF-2084560B2050}" dt="2025-08-25T09:11:44.728" v="4"/>
          <ac:spMkLst>
            <pc:docMk/>
            <pc:sldMk cId="2715520978" sldId="288"/>
            <ac:spMk id="3" creationId="{DAF08BAF-6787-387D-3B94-818D4EC22C7C}"/>
          </ac:spMkLst>
        </pc:spChg>
        <pc:picChg chg="add mod">
          <ac:chgData name="Lisa Ludvigsen Al-Mashhadi (lla - Lektor - D64 - HOGYM)" userId="7d4065b8-835e-43d1-ac2d-2a7ade92f3a9" providerId="ADAL" clId="{C612E2DC-7182-47C0-8AEF-2084560B2050}" dt="2025-08-25T09:11:47.348" v="5" actId="26606"/>
          <ac:picMkLst>
            <pc:docMk/>
            <pc:sldMk cId="2715520978" sldId="288"/>
            <ac:picMk id="1026" creationId="{FE5598B0-28F4-A774-4189-872AA0B5F168}"/>
          </ac:picMkLst>
        </pc:picChg>
      </pc:sldChg>
    </pc:docChg>
  </pc:docChgLst>
  <pc:docChgLst>
    <pc:chgData name="Lisa Ludvigsen Al-Mashhadi (lla - Lektor - D64 - HOGYM)" userId="7d4065b8-835e-43d1-ac2d-2a7ade92f3a9" providerId="ADAL" clId="{E21B7AE2-FC1F-481C-878A-1158DAFB1795}"/>
    <pc:docChg chg="undo custSel addSld delSld modSld sldOrd">
      <pc:chgData name="Lisa Ludvigsen Al-Mashhadi (lla - Lektor - D64 - HOGYM)" userId="7d4065b8-835e-43d1-ac2d-2a7ade92f3a9" providerId="ADAL" clId="{E21B7AE2-FC1F-481C-878A-1158DAFB1795}" dt="2024-09-12T13:01:19.955" v="3973" actId="20577"/>
      <pc:docMkLst>
        <pc:docMk/>
      </pc:docMkLst>
      <pc:sldChg chg="addSp delSp modSp mod setBg addAnim delAnim setClrOvrMap">
        <pc:chgData name="Lisa Ludvigsen Al-Mashhadi (lla - Lektor - D64 - HOGYM)" userId="7d4065b8-835e-43d1-ac2d-2a7ade92f3a9" providerId="ADAL" clId="{E21B7AE2-FC1F-481C-878A-1158DAFB1795}" dt="2024-09-06T08:55:25.016" v="220" actId="26606"/>
        <pc:sldMkLst>
          <pc:docMk/>
          <pc:sldMk cId="1174586166" sldId="256"/>
        </pc:sldMkLst>
      </pc:sldChg>
      <pc:sldChg chg="modSp mod">
        <pc:chgData name="Lisa Ludvigsen Al-Mashhadi (lla - Lektor - D64 - HOGYM)" userId="7d4065b8-835e-43d1-ac2d-2a7ade92f3a9" providerId="ADAL" clId="{E21B7AE2-FC1F-481C-878A-1158DAFB1795}" dt="2024-09-06T09:27:44.941" v="2200" actId="20577"/>
        <pc:sldMkLst>
          <pc:docMk/>
          <pc:sldMk cId="3142142866" sldId="258"/>
        </pc:sldMkLst>
      </pc:sldChg>
      <pc:sldChg chg="modSp mod modAnim">
        <pc:chgData name="Lisa Ludvigsen Al-Mashhadi (lla - Lektor - D64 - HOGYM)" userId="7d4065b8-835e-43d1-ac2d-2a7ade92f3a9" providerId="ADAL" clId="{E21B7AE2-FC1F-481C-878A-1158DAFB1795}" dt="2024-09-06T09:13:44.294" v="1057"/>
        <pc:sldMkLst>
          <pc:docMk/>
          <pc:sldMk cId="3813417209" sldId="261"/>
        </pc:sldMkLst>
      </pc:sldChg>
      <pc:sldChg chg="ord">
        <pc:chgData name="Lisa Ludvigsen Al-Mashhadi (lla - Lektor - D64 - HOGYM)" userId="7d4065b8-835e-43d1-ac2d-2a7ade92f3a9" providerId="ADAL" clId="{E21B7AE2-FC1F-481C-878A-1158DAFB1795}" dt="2024-09-06T09:12:53.237" v="1043"/>
        <pc:sldMkLst>
          <pc:docMk/>
          <pc:sldMk cId="2640999725" sldId="262"/>
        </pc:sldMkLst>
      </pc:sldChg>
      <pc:sldChg chg="modSp del mod">
        <pc:chgData name="Lisa Ludvigsen Al-Mashhadi (lla - Lektor - D64 - HOGYM)" userId="7d4065b8-835e-43d1-ac2d-2a7ade92f3a9" providerId="ADAL" clId="{E21B7AE2-FC1F-481C-878A-1158DAFB1795}" dt="2024-09-06T09:24:20.961" v="2145" actId="47"/>
        <pc:sldMkLst>
          <pc:docMk/>
          <pc:sldMk cId="2523603522" sldId="263"/>
        </pc:sldMkLst>
      </pc:sldChg>
      <pc:sldChg chg="del">
        <pc:chgData name="Lisa Ludvigsen Al-Mashhadi (lla - Lektor - D64 - HOGYM)" userId="7d4065b8-835e-43d1-ac2d-2a7ade92f3a9" providerId="ADAL" clId="{E21B7AE2-FC1F-481C-878A-1158DAFB1795}" dt="2024-09-06T09:26:53.140" v="2175" actId="47"/>
        <pc:sldMkLst>
          <pc:docMk/>
          <pc:sldMk cId="2493825101" sldId="264"/>
        </pc:sldMkLst>
      </pc:sldChg>
      <pc:sldChg chg="addSp modSp mod setBg">
        <pc:chgData name="Lisa Ludvigsen Al-Mashhadi (lla - Lektor - D64 - HOGYM)" userId="7d4065b8-835e-43d1-ac2d-2a7ade92f3a9" providerId="ADAL" clId="{E21B7AE2-FC1F-481C-878A-1158DAFB1795}" dt="2024-09-06T08:55:53.028" v="221" actId="113"/>
        <pc:sldMkLst>
          <pc:docMk/>
          <pc:sldMk cId="4228202490" sldId="265"/>
        </pc:sldMkLst>
      </pc:sldChg>
      <pc:sldChg chg="addSp modSp new mod setBg modAnim">
        <pc:chgData name="Lisa Ludvigsen Al-Mashhadi (lla - Lektor - D64 - HOGYM)" userId="7d4065b8-835e-43d1-ac2d-2a7ade92f3a9" providerId="ADAL" clId="{E21B7AE2-FC1F-481C-878A-1158DAFB1795}" dt="2024-09-06T09:08:58.439" v="991" actId="26606"/>
        <pc:sldMkLst>
          <pc:docMk/>
          <pc:sldMk cId="3172160700" sldId="267"/>
        </pc:sldMkLst>
      </pc:sldChg>
      <pc:sldChg chg="addSp delSp modSp new del mod ord setBg">
        <pc:chgData name="Lisa Ludvigsen Al-Mashhadi (lla - Lektor - D64 - HOGYM)" userId="7d4065b8-835e-43d1-ac2d-2a7ade92f3a9" providerId="ADAL" clId="{E21B7AE2-FC1F-481C-878A-1158DAFB1795}" dt="2024-09-06T09:23:47.889" v="2144" actId="47"/>
        <pc:sldMkLst>
          <pc:docMk/>
          <pc:sldMk cId="3893675927" sldId="268"/>
        </pc:sldMkLst>
      </pc:sldChg>
      <pc:sldChg chg="addSp delSp modSp new del mod setBg modAnim">
        <pc:chgData name="Lisa Ludvigsen Al-Mashhadi (lla - Lektor - D64 - HOGYM)" userId="7d4065b8-835e-43d1-ac2d-2a7ade92f3a9" providerId="ADAL" clId="{E21B7AE2-FC1F-481C-878A-1158DAFB1795}" dt="2024-09-06T09:25:20.052" v="2150" actId="47"/>
        <pc:sldMkLst>
          <pc:docMk/>
          <pc:sldMk cId="244690093" sldId="269"/>
        </pc:sldMkLst>
      </pc:sldChg>
      <pc:sldChg chg="addSp modSp new mod setBg modAnim">
        <pc:chgData name="Lisa Ludvigsen Al-Mashhadi (lla - Lektor - D64 - HOGYM)" userId="7d4065b8-835e-43d1-ac2d-2a7ade92f3a9" providerId="ADAL" clId="{E21B7AE2-FC1F-481C-878A-1158DAFB1795}" dt="2024-09-06T09:12:09.274" v="1020"/>
        <pc:sldMkLst>
          <pc:docMk/>
          <pc:sldMk cId="3029624414" sldId="270"/>
        </pc:sldMkLst>
      </pc:sldChg>
      <pc:sldChg chg="modSp new mod">
        <pc:chgData name="Lisa Ludvigsen Al-Mashhadi (lla - Lektor - D64 - HOGYM)" userId="7d4065b8-835e-43d1-ac2d-2a7ade92f3a9" providerId="ADAL" clId="{E21B7AE2-FC1F-481C-878A-1158DAFB1795}" dt="2024-09-06T12:00:58.050" v="2202" actId="20577"/>
        <pc:sldMkLst>
          <pc:docMk/>
          <pc:sldMk cId="2313331061" sldId="271"/>
        </pc:sldMkLst>
      </pc:sldChg>
      <pc:sldChg chg="modSp new del mod">
        <pc:chgData name="Lisa Ludvigsen Al-Mashhadi (lla - Lektor - D64 - HOGYM)" userId="7d4065b8-835e-43d1-ac2d-2a7ade92f3a9" providerId="ADAL" clId="{E21B7AE2-FC1F-481C-878A-1158DAFB1795}" dt="2024-09-06T09:05:40.734" v="924" actId="47"/>
        <pc:sldMkLst>
          <pc:docMk/>
          <pc:sldMk cId="3343543385" sldId="271"/>
        </pc:sldMkLst>
      </pc:sldChg>
      <pc:sldChg chg="addSp modSp new mod setBg">
        <pc:chgData name="Lisa Ludvigsen Al-Mashhadi (lla - Lektor - D64 - HOGYM)" userId="7d4065b8-835e-43d1-ac2d-2a7ade92f3a9" providerId="ADAL" clId="{E21B7AE2-FC1F-481C-878A-1158DAFB1795}" dt="2024-09-06T09:26:41.496" v="2174" actId="113"/>
        <pc:sldMkLst>
          <pc:docMk/>
          <pc:sldMk cId="3571538441" sldId="272"/>
        </pc:sldMkLst>
      </pc:sldChg>
      <pc:sldChg chg="modSp new mod modAnim">
        <pc:chgData name="Lisa Ludvigsen Al-Mashhadi (lla - Lektor - D64 - HOGYM)" userId="7d4065b8-835e-43d1-ac2d-2a7ade92f3a9" providerId="ADAL" clId="{E21B7AE2-FC1F-481C-878A-1158DAFB1795}" dt="2024-09-06T09:25:59.428" v="2169" actId="113"/>
        <pc:sldMkLst>
          <pc:docMk/>
          <pc:sldMk cId="1395549793" sldId="273"/>
        </pc:sldMkLst>
      </pc:sldChg>
      <pc:sldChg chg="addSp modSp new mod setBg modAnim">
        <pc:chgData name="Lisa Ludvigsen Al-Mashhadi (lla - Lektor - D64 - HOGYM)" userId="7d4065b8-835e-43d1-ac2d-2a7ade92f3a9" providerId="ADAL" clId="{E21B7AE2-FC1F-481C-878A-1158DAFB1795}" dt="2024-09-12T12:38:46.674" v="3614" actId="20577"/>
        <pc:sldMkLst>
          <pc:docMk/>
          <pc:sldMk cId="3917754215" sldId="274"/>
        </pc:sldMkLst>
      </pc:sldChg>
      <pc:sldChg chg="addSp modSp new mod setBg modAnim">
        <pc:chgData name="Lisa Ludvigsen Al-Mashhadi (lla - Lektor - D64 - HOGYM)" userId="7d4065b8-835e-43d1-ac2d-2a7ade92f3a9" providerId="ADAL" clId="{E21B7AE2-FC1F-481C-878A-1158DAFB1795}" dt="2024-09-12T12:40:24.853" v="3633" actId="20577"/>
        <pc:sldMkLst>
          <pc:docMk/>
          <pc:sldMk cId="2166823410" sldId="275"/>
        </pc:sldMkLst>
      </pc:sldChg>
      <pc:sldChg chg="addSp delSp modSp new mod setBg modAnim">
        <pc:chgData name="Lisa Ludvigsen Al-Mashhadi (lla - Lektor - D64 - HOGYM)" userId="7d4065b8-835e-43d1-ac2d-2a7ade92f3a9" providerId="ADAL" clId="{E21B7AE2-FC1F-481C-878A-1158DAFB1795}" dt="2024-09-12T12:50:29.948" v="3683" actId="20577"/>
        <pc:sldMkLst>
          <pc:docMk/>
          <pc:sldMk cId="2685779750" sldId="276"/>
        </pc:sldMkLst>
      </pc:sldChg>
      <pc:sldChg chg="addSp modSp new mod setBg modAnim">
        <pc:chgData name="Lisa Ludvigsen Al-Mashhadi (lla - Lektor - D64 - HOGYM)" userId="7d4065b8-835e-43d1-ac2d-2a7ade92f3a9" providerId="ADAL" clId="{E21B7AE2-FC1F-481C-878A-1158DAFB1795}" dt="2024-09-12T12:23:15.256" v="3193"/>
        <pc:sldMkLst>
          <pc:docMk/>
          <pc:sldMk cId="3274768058" sldId="277"/>
        </pc:sldMkLst>
      </pc:sldChg>
      <pc:sldChg chg="addSp delSp modSp new mod setBg modAnim">
        <pc:chgData name="Lisa Ludvigsen Al-Mashhadi (lla - Lektor - D64 - HOGYM)" userId="7d4065b8-835e-43d1-ac2d-2a7ade92f3a9" providerId="ADAL" clId="{E21B7AE2-FC1F-481C-878A-1158DAFB1795}" dt="2024-09-12T12:51:50.774" v="3723" actId="20577"/>
        <pc:sldMkLst>
          <pc:docMk/>
          <pc:sldMk cId="2860013406" sldId="278"/>
        </pc:sldMkLst>
      </pc:sldChg>
      <pc:sldChg chg="addSp delSp modSp new mod setBg modAnim">
        <pc:chgData name="Lisa Ludvigsen Al-Mashhadi (lla - Lektor - D64 - HOGYM)" userId="7d4065b8-835e-43d1-ac2d-2a7ade92f3a9" providerId="ADAL" clId="{E21B7AE2-FC1F-481C-878A-1158DAFB1795}" dt="2024-09-12T12:53:25.882" v="3732" actId="115"/>
        <pc:sldMkLst>
          <pc:docMk/>
          <pc:sldMk cId="934384232" sldId="279"/>
        </pc:sldMkLst>
      </pc:sldChg>
      <pc:sldChg chg="addSp delSp modSp new mod setBg modAnim">
        <pc:chgData name="Lisa Ludvigsen Al-Mashhadi (lla - Lektor - D64 - HOGYM)" userId="7d4065b8-835e-43d1-ac2d-2a7ade92f3a9" providerId="ADAL" clId="{E21B7AE2-FC1F-481C-878A-1158DAFB1795}" dt="2024-09-12T12:53:45.844" v="3734" actId="26606"/>
        <pc:sldMkLst>
          <pc:docMk/>
          <pc:sldMk cId="325498282" sldId="280"/>
        </pc:sldMkLst>
      </pc:sldChg>
      <pc:sldChg chg="addSp delSp modSp new mod setBg modAnim">
        <pc:chgData name="Lisa Ludvigsen Al-Mashhadi (lla - Lektor - D64 - HOGYM)" userId="7d4065b8-835e-43d1-ac2d-2a7ade92f3a9" providerId="ADAL" clId="{E21B7AE2-FC1F-481C-878A-1158DAFB1795}" dt="2024-09-12T12:55:35.293" v="3765" actId="113"/>
        <pc:sldMkLst>
          <pc:docMk/>
          <pc:sldMk cId="3117281479" sldId="281"/>
        </pc:sldMkLst>
      </pc:sldChg>
      <pc:sldChg chg="addSp modSp new mod setBg modAnim">
        <pc:chgData name="Lisa Ludvigsen Al-Mashhadi (lla - Lektor - D64 - HOGYM)" userId="7d4065b8-835e-43d1-ac2d-2a7ade92f3a9" providerId="ADAL" clId="{E21B7AE2-FC1F-481C-878A-1158DAFB1795}" dt="2024-09-12T12:57:36.133" v="3887" actId="20577"/>
        <pc:sldMkLst>
          <pc:docMk/>
          <pc:sldMk cId="2046264967" sldId="282"/>
        </pc:sldMkLst>
      </pc:sldChg>
      <pc:sldChg chg="addSp modSp new mod setBg modAnim">
        <pc:chgData name="Lisa Ludvigsen Al-Mashhadi (lla - Lektor - D64 - HOGYM)" userId="7d4065b8-835e-43d1-ac2d-2a7ade92f3a9" providerId="ADAL" clId="{E21B7AE2-FC1F-481C-878A-1158DAFB1795}" dt="2024-09-12T12:45:10.101" v="3658" actId="26606"/>
        <pc:sldMkLst>
          <pc:docMk/>
          <pc:sldMk cId="2000898481" sldId="283"/>
        </pc:sldMkLst>
      </pc:sldChg>
      <pc:sldChg chg="addSp modSp new mod setBg modAnim">
        <pc:chgData name="Lisa Ludvigsen Al-Mashhadi (lla - Lektor - D64 - HOGYM)" userId="7d4065b8-835e-43d1-ac2d-2a7ade92f3a9" providerId="ADAL" clId="{E21B7AE2-FC1F-481C-878A-1158DAFB1795}" dt="2024-09-12T12:46:42.182" v="3662" actId="26606"/>
        <pc:sldMkLst>
          <pc:docMk/>
          <pc:sldMk cId="3810958658" sldId="284"/>
        </pc:sldMkLst>
      </pc:sldChg>
      <pc:sldChg chg="addSp modSp new mod setBg modAnim">
        <pc:chgData name="Lisa Ludvigsen Al-Mashhadi (lla - Lektor - D64 - HOGYM)" userId="7d4065b8-835e-43d1-ac2d-2a7ade92f3a9" providerId="ADAL" clId="{E21B7AE2-FC1F-481C-878A-1158DAFB1795}" dt="2024-09-12T12:59:45.548" v="3930" actId="20577"/>
        <pc:sldMkLst>
          <pc:docMk/>
          <pc:sldMk cId="2870084521" sldId="285"/>
        </pc:sldMkLst>
      </pc:sldChg>
      <pc:sldChg chg="addSp modSp new mod setBg modAnim">
        <pc:chgData name="Lisa Ludvigsen Al-Mashhadi (lla - Lektor - D64 - HOGYM)" userId="7d4065b8-835e-43d1-ac2d-2a7ade92f3a9" providerId="ADAL" clId="{E21B7AE2-FC1F-481C-878A-1158DAFB1795}" dt="2024-09-12T13:00:21.177" v="3944" actId="20577"/>
        <pc:sldMkLst>
          <pc:docMk/>
          <pc:sldMk cId="2893781124" sldId="286"/>
        </pc:sldMkLst>
      </pc:sldChg>
      <pc:sldChg chg="addSp delSp modSp new mod setBg modAnim">
        <pc:chgData name="Lisa Ludvigsen Al-Mashhadi (lla - Lektor - D64 - HOGYM)" userId="7d4065b8-835e-43d1-ac2d-2a7ade92f3a9" providerId="ADAL" clId="{E21B7AE2-FC1F-481C-878A-1158DAFB1795}" dt="2024-09-12T13:01:19.955" v="3973" actId="20577"/>
        <pc:sldMkLst>
          <pc:docMk/>
          <pc:sldMk cId="3750260229"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BF030-EC90-DEDD-33CC-005AC22D4D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E145506-29CA-1B74-35FF-AE9C21114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75B2880-E56C-C4E6-504E-9CC6747ABAAC}"/>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5" name="Pladsholder til sidefod 4">
            <a:extLst>
              <a:ext uri="{FF2B5EF4-FFF2-40B4-BE49-F238E27FC236}">
                <a16:creationId xmlns:a16="http://schemas.microsoft.com/office/drawing/2014/main" id="{C4BE2DDB-0200-9DC3-4613-96D8CDF8B34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1B93792-6CD7-F0AF-58E1-A4FED7DA0A2F}"/>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163471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A591B-19A6-942A-17E9-81F51094FA1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6F60F63-818A-1848-4BAF-9196C382086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A8FA33-19DF-942C-AEA6-1E6DCB1FCDE0}"/>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5" name="Pladsholder til sidefod 4">
            <a:extLst>
              <a:ext uri="{FF2B5EF4-FFF2-40B4-BE49-F238E27FC236}">
                <a16:creationId xmlns:a16="http://schemas.microsoft.com/office/drawing/2014/main" id="{19A3B6C4-20C1-6BF1-E5B4-1B451279F5A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3D3CEA1-2021-E289-4DC7-8B6086A0C48C}"/>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377888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FAB8DB5-F6F2-6DE8-94A8-40B9F12D5B9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8E2DC60-00D6-EEDA-9E88-CA948D77D90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953B0E8-DC43-A97C-98F7-30F55A3F22B7}"/>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5" name="Pladsholder til sidefod 4">
            <a:extLst>
              <a:ext uri="{FF2B5EF4-FFF2-40B4-BE49-F238E27FC236}">
                <a16:creationId xmlns:a16="http://schemas.microsoft.com/office/drawing/2014/main" id="{6C679AA3-AA68-DEC0-E2FE-94D3CF52E6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3E1A68-C757-D9C5-6484-0AD09CF66E8C}"/>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387425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A47BC-45E9-47AE-927A-3660964BB48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B5EF457-50C9-F280-EEB9-AB39C4EB7B9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BA1E9E0-EE0E-3F14-C37F-6030E525C487}"/>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5" name="Pladsholder til sidefod 4">
            <a:extLst>
              <a:ext uri="{FF2B5EF4-FFF2-40B4-BE49-F238E27FC236}">
                <a16:creationId xmlns:a16="http://schemas.microsoft.com/office/drawing/2014/main" id="{CEDB02FC-AD28-8774-7E2E-8407FD4A35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B08DF22-9E0C-CBAA-0392-92E2B8B0D55D}"/>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23548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0C3E2-CDA4-6CAD-FC36-0DA31612404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CD3EFB-B519-6A30-55CF-D5D9A1C171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3F2B515-016B-045B-837A-9E3B52914058}"/>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5" name="Pladsholder til sidefod 4">
            <a:extLst>
              <a:ext uri="{FF2B5EF4-FFF2-40B4-BE49-F238E27FC236}">
                <a16:creationId xmlns:a16="http://schemas.microsoft.com/office/drawing/2014/main" id="{AB0316C1-E77A-9A32-E414-CD9F0E9488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092D1F2-F094-C0AE-53F6-ADB005391FFC}"/>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176726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FC799-FE70-7F6B-AB2B-25D67514417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D8E1A3A-827E-B050-0506-861A2650D0F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53F4BF1-3194-0818-BAE9-041920598CA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9A301AF-1A86-B238-99A9-AA7276A1AF22}"/>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6" name="Pladsholder til sidefod 5">
            <a:extLst>
              <a:ext uri="{FF2B5EF4-FFF2-40B4-BE49-F238E27FC236}">
                <a16:creationId xmlns:a16="http://schemas.microsoft.com/office/drawing/2014/main" id="{F07756AD-3EF9-05F1-592E-ADF28A0D71B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502FE6-37C5-C8C1-A4CA-E0915F7AA4DE}"/>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131024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9D957-8F6F-F513-1A58-E85BA257BD8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5DACB9-4B9A-2A66-361D-D8FA63812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A52217E-4422-E850-53C8-BB860B53335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9C54F19-68E3-27B4-8C87-365F461EC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E7BFB28-F4D8-3E73-F6C2-ECBD6BA995B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054C44C-5A76-DA64-CABB-FD1140375041}"/>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8" name="Pladsholder til sidefod 7">
            <a:extLst>
              <a:ext uri="{FF2B5EF4-FFF2-40B4-BE49-F238E27FC236}">
                <a16:creationId xmlns:a16="http://schemas.microsoft.com/office/drawing/2014/main" id="{CC7B05D6-163E-5690-BB54-2488F81D576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22EBF5D-5413-EBC6-3580-EFC4F5457B0C}"/>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300260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E7F4A-3A28-63A3-6368-9BA61A5B0FD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6107554-C510-54D9-7766-6B7FFAF93471}"/>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4" name="Pladsholder til sidefod 3">
            <a:extLst>
              <a:ext uri="{FF2B5EF4-FFF2-40B4-BE49-F238E27FC236}">
                <a16:creationId xmlns:a16="http://schemas.microsoft.com/office/drawing/2014/main" id="{BD5708F2-14FF-D0DB-6D7C-4E8F10823C3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3074A46-129D-FE59-ED68-21D22D4B22A9}"/>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174977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6E24CFD-6357-77C4-EE05-AF5A6B8956CD}"/>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3" name="Pladsholder til sidefod 2">
            <a:extLst>
              <a:ext uri="{FF2B5EF4-FFF2-40B4-BE49-F238E27FC236}">
                <a16:creationId xmlns:a16="http://schemas.microsoft.com/office/drawing/2014/main" id="{F25A7393-451B-649A-665D-0B3759CD38C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CCD5C87-B4A7-61C6-62B8-7FF93E1305DB}"/>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422060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647F1-1D7E-3410-5FFA-F51CF8D9E77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ED317A6-B31D-2BB2-9A13-7D0A49632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7A3D08D-D363-E264-6146-F35877A4F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5EE2622-B14A-0404-EA14-72F477B8DDE3}"/>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6" name="Pladsholder til sidefod 5">
            <a:extLst>
              <a:ext uri="{FF2B5EF4-FFF2-40B4-BE49-F238E27FC236}">
                <a16:creationId xmlns:a16="http://schemas.microsoft.com/office/drawing/2014/main" id="{7FD29BBB-4C10-6D78-B369-3989CD50C20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22F1CE5-462B-BC07-A6DA-0C6C5CB314BC}"/>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34269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3F13D-DF8C-9F00-32CD-8A71F55A22B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06A4B07-9B28-9F50-9F47-85F1209A3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E21DDA0-2DF6-AC37-DA78-B3733812D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167EC22-3D90-055F-CC52-26F58B1647E1}"/>
              </a:ext>
            </a:extLst>
          </p:cNvPr>
          <p:cNvSpPr>
            <a:spLocks noGrp="1"/>
          </p:cNvSpPr>
          <p:nvPr>
            <p:ph type="dt" sz="half" idx="10"/>
          </p:nvPr>
        </p:nvSpPr>
        <p:spPr/>
        <p:txBody>
          <a:bodyPr/>
          <a:lstStyle/>
          <a:p>
            <a:fld id="{C34F9B5D-4978-47BB-89F7-3467FE6F1C23}" type="datetimeFigureOut">
              <a:rPr lang="da-DK" smtClean="0"/>
              <a:t>25-08-2025</a:t>
            </a:fld>
            <a:endParaRPr lang="da-DK"/>
          </a:p>
        </p:txBody>
      </p:sp>
      <p:sp>
        <p:nvSpPr>
          <p:cNvPr id="6" name="Pladsholder til sidefod 5">
            <a:extLst>
              <a:ext uri="{FF2B5EF4-FFF2-40B4-BE49-F238E27FC236}">
                <a16:creationId xmlns:a16="http://schemas.microsoft.com/office/drawing/2014/main" id="{AFDDC3C0-7D88-AE06-E8CC-69F8FC2E8D8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F60EA29-8963-B592-D56E-5FBCFB21E465}"/>
              </a:ext>
            </a:extLst>
          </p:cNvPr>
          <p:cNvSpPr>
            <a:spLocks noGrp="1"/>
          </p:cNvSpPr>
          <p:nvPr>
            <p:ph type="sldNum" sz="quarter" idx="12"/>
          </p:nvPr>
        </p:nvSpPr>
        <p:spPr/>
        <p:txBody>
          <a:bodyPr/>
          <a:lstStyle/>
          <a:p>
            <a:fld id="{83DF31CE-8C53-4C4A-AF6A-F81FEE7EE1E3}" type="slidenum">
              <a:rPr lang="da-DK" smtClean="0"/>
              <a:t>‹nr.›</a:t>
            </a:fld>
            <a:endParaRPr lang="da-DK"/>
          </a:p>
        </p:txBody>
      </p:sp>
    </p:spTree>
    <p:extLst>
      <p:ext uri="{BB962C8B-B14F-4D97-AF65-F5344CB8AC3E}">
        <p14:creationId xmlns:p14="http://schemas.microsoft.com/office/powerpoint/2010/main" val="149031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85AB26-CF34-33B8-BC4D-24D4F9BB8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970074A-D73D-4A3D-1360-0B17E9FB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BE966B-D709-3861-8C44-76713B9E89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4F9B5D-4978-47BB-89F7-3467FE6F1C23}" type="datetimeFigureOut">
              <a:rPr lang="da-DK" smtClean="0"/>
              <a:t>25-08-2025</a:t>
            </a:fld>
            <a:endParaRPr lang="da-DK"/>
          </a:p>
        </p:txBody>
      </p:sp>
      <p:sp>
        <p:nvSpPr>
          <p:cNvPr id="5" name="Pladsholder til sidefod 4">
            <a:extLst>
              <a:ext uri="{FF2B5EF4-FFF2-40B4-BE49-F238E27FC236}">
                <a16:creationId xmlns:a16="http://schemas.microsoft.com/office/drawing/2014/main" id="{238DAD54-0CA0-4E28-0987-EFD0FC555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1B28EE2-29A9-5D0A-ADDB-5433932F8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DF31CE-8C53-4C4A-AF6A-F81FEE7EE1E3}" type="slidenum">
              <a:rPr lang="da-DK" smtClean="0"/>
              <a:t>‹nr.›</a:t>
            </a:fld>
            <a:endParaRPr lang="da-DK"/>
          </a:p>
        </p:txBody>
      </p:sp>
    </p:spTree>
    <p:extLst>
      <p:ext uri="{BB962C8B-B14F-4D97-AF65-F5344CB8AC3E}">
        <p14:creationId xmlns:p14="http://schemas.microsoft.com/office/powerpoint/2010/main" val="196005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LcCs6Muljm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sykveje.systime.dk/?id=5862#c14418"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græs, udendørs, person, tøj&#10;&#10;Automatisk genereret beskrivelse">
            <a:extLst>
              <a:ext uri="{FF2B5EF4-FFF2-40B4-BE49-F238E27FC236}">
                <a16:creationId xmlns:a16="http://schemas.microsoft.com/office/drawing/2014/main" id="{E8C7A6FE-4379-04A0-EDB4-57EEC9241AED}"/>
              </a:ext>
            </a:extLst>
          </p:cNvPr>
          <p:cNvPicPr>
            <a:picLocks noChangeAspect="1"/>
          </p:cNvPicPr>
          <p:nvPr/>
        </p:nvPicPr>
        <p:blipFill>
          <a:blip r:embed="rId2">
            <a:extLst>
              <a:ext uri="{28A0092B-C50C-407E-A947-70E740481C1C}">
                <a14:useLocalDpi xmlns:a14="http://schemas.microsoft.com/office/drawing/2010/main" val="0"/>
              </a:ext>
            </a:extLst>
          </a:blip>
          <a:srcRect l="6576" r="3891"/>
          <a:stretch>
            <a:fillRect/>
          </a:stretch>
        </p:blipFill>
        <p:spPr>
          <a:xfrm>
            <a:off x="2522358" y="10"/>
            <a:ext cx="9669642" cy="6857990"/>
          </a:xfrm>
          <a:prstGeom prst="rect">
            <a:avLst/>
          </a:prstGeom>
        </p:spPr>
      </p:pic>
      <p:sp>
        <p:nvSpPr>
          <p:cNvPr id="26" name="Rectangle 2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7811D39-8773-BCFF-5FD5-F285EEE6E82D}"/>
              </a:ext>
            </a:extLst>
          </p:cNvPr>
          <p:cNvSpPr>
            <a:spLocks noGrp="1"/>
          </p:cNvSpPr>
          <p:nvPr>
            <p:ph type="ctrTitle"/>
          </p:nvPr>
        </p:nvSpPr>
        <p:spPr>
          <a:xfrm>
            <a:off x="952228" y="743447"/>
            <a:ext cx="3973385" cy="3692028"/>
          </a:xfrm>
          <a:noFill/>
        </p:spPr>
        <p:txBody>
          <a:bodyPr>
            <a:normAutofit/>
          </a:bodyPr>
          <a:lstStyle/>
          <a:p>
            <a:pPr algn="l"/>
            <a:r>
              <a:rPr lang="da-DK" sz="5200"/>
              <a:t>Barndommen</a:t>
            </a:r>
          </a:p>
        </p:txBody>
      </p:sp>
      <p:sp>
        <p:nvSpPr>
          <p:cNvPr id="3" name="Undertitel 2">
            <a:extLst>
              <a:ext uri="{FF2B5EF4-FFF2-40B4-BE49-F238E27FC236}">
                <a16:creationId xmlns:a16="http://schemas.microsoft.com/office/drawing/2014/main" id="{F3932903-BBB8-6333-75A1-01BDE466B8D8}"/>
              </a:ext>
            </a:extLst>
          </p:cNvPr>
          <p:cNvSpPr>
            <a:spLocks noGrp="1"/>
          </p:cNvSpPr>
          <p:nvPr>
            <p:ph type="subTitle" idx="1"/>
          </p:nvPr>
        </p:nvSpPr>
        <p:spPr>
          <a:xfrm>
            <a:off x="952229" y="4629234"/>
            <a:ext cx="3973386" cy="1485319"/>
          </a:xfrm>
          <a:noFill/>
        </p:spPr>
        <p:txBody>
          <a:bodyPr>
            <a:normAutofit/>
          </a:bodyPr>
          <a:lstStyle/>
          <a:p>
            <a:pPr algn="l"/>
            <a:r>
              <a:rPr lang="da-DK"/>
              <a:t>På godt og ondt</a:t>
            </a:r>
          </a:p>
        </p:txBody>
      </p:sp>
    </p:spTree>
    <p:extLst>
      <p:ext uri="{BB962C8B-B14F-4D97-AF65-F5344CB8AC3E}">
        <p14:creationId xmlns:p14="http://schemas.microsoft.com/office/powerpoint/2010/main" val="117458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5E116-54E9-C3C0-5F38-8C4DBFFF814D}"/>
              </a:ext>
            </a:extLst>
          </p:cNvPr>
          <p:cNvSpPr>
            <a:spLocks noGrp="1"/>
          </p:cNvSpPr>
          <p:nvPr>
            <p:ph type="title"/>
          </p:nvPr>
        </p:nvSpPr>
        <p:spPr/>
        <p:txBody>
          <a:bodyPr/>
          <a:lstStyle/>
          <a:p>
            <a:r>
              <a:rPr lang="da-DK" dirty="0"/>
              <a:t>Daniel Stern</a:t>
            </a:r>
          </a:p>
        </p:txBody>
      </p:sp>
      <p:sp>
        <p:nvSpPr>
          <p:cNvPr id="3" name="Pladsholder til indhold 2">
            <a:extLst>
              <a:ext uri="{FF2B5EF4-FFF2-40B4-BE49-F238E27FC236}">
                <a16:creationId xmlns:a16="http://schemas.microsoft.com/office/drawing/2014/main" id="{ECDE59AA-F0A5-77C9-D842-AA56C7D5D97E}"/>
              </a:ext>
            </a:extLst>
          </p:cNvPr>
          <p:cNvSpPr>
            <a:spLocks noGrp="1"/>
          </p:cNvSpPr>
          <p:nvPr>
            <p:ph idx="1"/>
          </p:nvPr>
        </p:nvSpPr>
        <p:spPr/>
        <p:txBody>
          <a:bodyPr/>
          <a:lstStyle/>
          <a:p>
            <a:r>
              <a:rPr lang="da-DK" sz="2800" dirty="0"/>
              <a:t>Barnet sanser </a:t>
            </a:r>
            <a:r>
              <a:rPr lang="da-DK" sz="2800" u="sng" dirty="0"/>
              <a:t>helheder</a:t>
            </a:r>
            <a:endParaRPr lang="da-DK" sz="2800" dirty="0"/>
          </a:p>
          <a:p>
            <a:r>
              <a:rPr lang="da-DK" sz="2800" dirty="0"/>
              <a:t>Barnet kan koordinere sine sanseindtryk </a:t>
            </a:r>
          </a:p>
          <a:p>
            <a:r>
              <a:rPr lang="da-DK" sz="2800" dirty="0"/>
              <a:t>F.eks. Moderen som noget sammenhængende – kan ses/høres </a:t>
            </a:r>
          </a:p>
          <a:p>
            <a:r>
              <a:rPr lang="da-DK" sz="2800" b="1" dirty="0"/>
              <a:t>Tværmodal perception</a:t>
            </a:r>
            <a:r>
              <a:rPr lang="da-DK" sz="2800" dirty="0"/>
              <a:t> – at oversætte fra én sans til en anden</a:t>
            </a:r>
          </a:p>
          <a:p>
            <a:r>
              <a:rPr lang="da-DK" sz="2800" dirty="0"/>
              <a:t>F.eks. Børn, der har mærket deres sut (munden) kan genkende sutten blandt andre sutter (synssansen) </a:t>
            </a:r>
          </a:p>
          <a:p>
            <a:endParaRPr lang="da-DK" dirty="0"/>
          </a:p>
        </p:txBody>
      </p:sp>
    </p:spTree>
    <p:extLst>
      <p:ext uri="{BB962C8B-B14F-4D97-AF65-F5344CB8AC3E}">
        <p14:creationId xmlns:p14="http://schemas.microsoft.com/office/powerpoint/2010/main" val="13955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1A567B-D68A-7D2C-C6F2-A3A0672B7F7F}"/>
              </a:ext>
            </a:extLst>
          </p:cNvPr>
          <p:cNvSpPr>
            <a:spLocks noGrp="1"/>
          </p:cNvSpPr>
          <p:nvPr>
            <p:ph type="title"/>
          </p:nvPr>
        </p:nvSpPr>
        <p:spPr>
          <a:xfrm>
            <a:off x="6513788" y="365125"/>
            <a:ext cx="4840010" cy="1807305"/>
          </a:xfrm>
        </p:spPr>
        <p:txBody>
          <a:bodyPr>
            <a:normAutofit/>
          </a:bodyPr>
          <a:lstStyle/>
          <a:p>
            <a:r>
              <a:rPr lang="da-DK" dirty="0"/>
              <a:t>Vitalitetsfølelser </a:t>
            </a:r>
          </a:p>
        </p:txBody>
      </p:sp>
      <p:pic>
        <p:nvPicPr>
          <p:cNvPr id="5" name="Billede 4" descr="Et billede, der indeholder hud, øjenvippe, nærbillede, person&#10;&#10;Automatisk genereret beskrivelse">
            <a:extLst>
              <a:ext uri="{FF2B5EF4-FFF2-40B4-BE49-F238E27FC236}">
                <a16:creationId xmlns:a16="http://schemas.microsoft.com/office/drawing/2014/main" id="{8C4738FD-82EF-CCFB-2CBF-5771D4FD139F}"/>
              </a:ext>
            </a:extLst>
          </p:cNvPr>
          <p:cNvPicPr>
            <a:picLocks noChangeAspect="1"/>
          </p:cNvPicPr>
          <p:nvPr/>
        </p:nvPicPr>
        <p:blipFill>
          <a:blip r:embed="rId2">
            <a:extLst>
              <a:ext uri="{28A0092B-C50C-407E-A947-70E740481C1C}">
                <a14:useLocalDpi xmlns:a14="http://schemas.microsoft.com/office/drawing/2010/main" val="0"/>
              </a:ext>
            </a:extLst>
          </a:blip>
          <a:srcRect l="6612" r="2759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dsholder til indhold 2">
            <a:extLst>
              <a:ext uri="{FF2B5EF4-FFF2-40B4-BE49-F238E27FC236}">
                <a16:creationId xmlns:a16="http://schemas.microsoft.com/office/drawing/2014/main" id="{93071070-0DB3-93FA-33C2-1D777794BC04}"/>
              </a:ext>
            </a:extLst>
          </p:cNvPr>
          <p:cNvSpPr>
            <a:spLocks noGrp="1"/>
          </p:cNvSpPr>
          <p:nvPr>
            <p:ph idx="1"/>
          </p:nvPr>
        </p:nvSpPr>
        <p:spPr>
          <a:xfrm>
            <a:off x="6513788" y="2333297"/>
            <a:ext cx="4840010" cy="3843666"/>
          </a:xfrm>
        </p:spPr>
        <p:txBody>
          <a:bodyPr>
            <a:normAutofit/>
          </a:bodyPr>
          <a:lstStyle/>
          <a:p>
            <a:r>
              <a:rPr lang="da-DK" sz="2000" dirty="0"/>
              <a:t>Barnet oplever genstande og hændelser ud fra de </a:t>
            </a:r>
            <a:r>
              <a:rPr lang="da-DK" sz="2000" i="1" dirty="0"/>
              <a:t>følelser</a:t>
            </a:r>
            <a:r>
              <a:rPr lang="da-DK" sz="2000" dirty="0"/>
              <a:t>, de vækker i barnet </a:t>
            </a:r>
          </a:p>
          <a:p>
            <a:r>
              <a:rPr lang="da-DK" sz="2000" dirty="0"/>
              <a:t>Barnet oplever dem </a:t>
            </a:r>
            <a:r>
              <a:rPr lang="da-DK" sz="2000" b="1" dirty="0"/>
              <a:t>ikke</a:t>
            </a:r>
            <a:r>
              <a:rPr lang="da-DK" sz="2000" dirty="0"/>
              <a:t> som genstande i sig selv </a:t>
            </a:r>
          </a:p>
          <a:p>
            <a:endParaRPr lang="da-DK" sz="2000" dirty="0"/>
          </a:p>
          <a:p>
            <a:r>
              <a:rPr lang="da-DK" sz="2000" dirty="0"/>
              <a:t>Oplevelser har en ‘følelsestone’ eller stemning, som barnet mærker i kroppen </a:t>
            </a:r>
          </a:p>
          <a:p>
            <a:endParaRPr lang="da-DK" sz="2000" dirty="0"/>
          </a:p>
          <a:p>
            <a:r>
              <a:rPr lang="da-DK" sz="2000" dirty="0"/>
              <a:t>Disse kaldes </a:t>
            </a:r>
            <a:r>
              <a:rPr lang="da-DK" sz="2000" b="1" dirty="0"/>
              <a:t>vitalitetsfølelser</a:t>
            </a:r>
            <a:r>
              <a:rPr lang="da-DK" sz="2000" dirty="0"/>
              <a:t> </a:t>
            </a:r>
          </a:p>
          <a:p>
            <a:r>
              <a:rPr lang="da-DK" sz="2000" dirty="0"/>
              <a:t>Det begyndende selv </a:t>
            </a:r>
          </a:p>
        </p:txBody>
      </p:sp>
    </p:spTree>
    <p:extLst>
      <p:ext uri="{BB962C8B-B14F-4D97-AF65-F5344CB8AC3E}">
        <p14:creationId xmlns:p14="http://schemas.microsoft.com/office/powerpoint/2010/main" val="30296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3E7DC-DF4C-32A5-8E0F-0EAE99CCF0E1}"/>
              </a:ext>
            </a:extLst>
          </p:cNvPr>
          <p:cNvSpPr>
            <a:spLocks noGrp="1"/>
          </p:cNvSpPr>
          <p:nvPr>
            <p:ph type="title"/>
          </p:nvPr>
        </p:nvSpPr>
        <p:spPr/>
        <p:txBody>
          <a:bodyPr/>
          <a:lstStyle/>
          <a:p>
            <a:r>
              <a:rPr lang="da-DK" dirty="0"/>
              <a:t>Medfødte færdigheder</a:t>
            </a:r>
          </a:p>
        </p:txBody>
      </p:sp>
      <p:sp>
        <p:nvSpPr>
          <p:cNvPr id="3" name="Pladsholder til indhold 2">
            <a:extLst>
              <a:ext uri="{FF2B5EF4-FFF2-40B4-BE49-F238E27FC236}">
                <a16:creationId xmlns:a16="http://schemas.microsoft.com/office/drawing/2014/main" id="{5237D3DE-1F3A-6D66-4F87-D66DE9C37842}"/>
              </a:ext>
            </a:extLst>
          </p:cNvPr>
          <p:cNvSpPr>
            <a:spLocks noGrp="1"/>
          </p:cNvSpPr>
          <p:nvPr>
            <p:ph idx="1"/>
          </p:nvPr>
        </p:nvSpPr>
        <p:spPr/>
        <p:txBody>
          <a:bodyPr>
            <a:normAutofit lnSpcReduction="10000"/>
          </a:bodyPr>
          <a:lstStyle/>
          <a:p>
            <a:pPr marL="0" indent="0">
              <a:buNone/>
            </a:pPr>
            <a:r>
              <a:rPr lang="da-DK" b="1" dirty="0"/>
              <a:t>Motoriske færdigheder:</a:t>
            </a:r>
          </a:p>
          <a:p>
            <a:pPr marL="0" indent="0">
              <a:buNone/>
            </a:pPr>
            <a:r>
              <a:rPr lang="da-DK" dirty="0"/>
              <a:t>Søgerefleks, sutterefleks, gangrefleks, </a:t>
            </a:r>
            <a:r>
              <a:rPr lang="da-DK" dirty="0" err="1"/>
              <a:t>mororefleks</a:t>
            </a:r>
            <a:r>
              <a:rPr lang="da-DK" dirty="0"/>
              <a:t> </a:t>
            </a:r>
          </a:p>
          <a:p>
            <a:pPr marL="0" indent="0">
              <a:buNone/>
            </a:pPr>
            <a:endParaRPr lang="da-DK" dirty="0"/>
          </a:p>
          <a:p>
            <a:pPr marL="0" indent="0">
              <a:buNone/>
            </a:pPr>
            <a:r>
              <a:rPr lang="da-DK" b="1" dirty="0"/>
              <a:t>Sensoriske færdigheder:</a:t>
            </a:r>
          </a:p>
          <a:p>
            <a:pPr marL="0" indent="0">
              <a:buNone/>
            </a:pPr>
            <a:r>
              <a:rPr lang="da-DK" dirty="0"/>
              <a:t>Skelner fra fødslen mellem smagsindtryk (sød, sur, salt og bitter)</a:t>
            </a:r>
          </a:p>
          <a:p>
            <a:pPr marL="0" indent="0">
              <a:buNone/>
            </a:pPr>
            <a:r>
              <a:rPr lang="da-DK" dirty="0"/>
              <a:t>Kan genkende lyde, det har hørt i fostertilstanden</a:t>
            </a:r>
          </a:p>
          <a:p>
            <a:pPr marL="0" indent="0">
              <a:buNone/>
            </a:pPr>
            <a:r>
              <a:rPr lang="da-DK" dirty="0"/>
              <a:t>Kan skelne mellem forskellige lugte</a:t>
            </a:r>
          </a:p>
          <a:p>
            <a:pPr marL="0" indent="0">
              <a:buNone/>
            </a:pPr>
            <a:r>
              <a:rPr lang="da-DK" dirty="0"/>
              <a:t>Barnet ser efter bevægelige genstande og er i stand til at skelne mellem forskellige konturer </a:t>
            </a:r>
          </a:p>
        </p:txBody>
      </p:sp>
    </p:spTree>
    <p:extLst>
      <p:ext uri="{BB962C8B-B14F-4D97-AF65-F5344CB8AC3E}">
        <p14:creationId xmlns:p14="http://schemas.microsoft.com/office/powerpoint/2010/main" val="231333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4A1A44-8EF7-766E-EE12-D98F927C9A52}"/>
              </a:ext>
            </a:extLst>
          </p:cNvPr>
          <p:cNvSpPr>
            <a:spLocks noGrp="1"/>
          </p:cNvSpPr>
          <p:nvPr>
            <p:ph type="title"/>
          </p:nvPr>
        </p:nvSpPr>
        <p:spPr>
          <a:xfrm>
            <a:off x="838201" y="365125"/>
            <a:ext cx="5251316" cy="1807305"/>
          </a:xfrm>
        </p:spPr>
        <p:txBody>
          <a:bodyPr>
            <a:normAutofit/>
          </a:bodyPr>
          <a:lstStyle/>
          <a:p>
            <a:r>
              <a:rPr lang="da-DK" dirty="0"/>
              <a:t>Medfødte færdigheder </a:t>
            </a:r>
          </a:p>
        </p:txBody>
      </p:sp>
      <p:sp>
        <p:nvSpPr>
          <p:cNvPr id="3" name="Pladsholder til indhold 2">
            <a:extLst>
              <a:ext uri="{FF2B5EF4-FFF2-40B4-BE49-F238E27FC236}">
                <a16:creationId xmlns:a16="http://schemas.microsoft.com/office/drawing/2014/main" id="{7D2A26AD-6BAB-B6C6-DA40-F34AE4BAAAF6}"/>
              </a:ext>
            </a:extLst>
          </p:cNvPr>
          <p:cNvSpPr>
            <a:spLocks noGrp="1"/>
          </p:cNvSpPr>
          <p:nvPr>
            <p:ph idx="1"/>
          </p:nvPr>
        </p:nvSpPr>
        <p:spPr>
          <a:xfrm>
            <a:off x="838200" y="2333297"/>
            <a:ext cx="4619621" cy="3843666"/>
          </a:xfrm>
        </p:spPr>
        <p:txBody>
          <a:bodyPr>
            <a:normAutofit/>
          </a:bodyPr>
          <a:lstStyle/>
          <a:p>
            <a:pPr marL="0" indent="0">
              <a:buNone/>
            </a:pPr>
            <a:r>
              <a:rPr lang="da-DK" sz="1100" b="1" dirty="0"/>
              <a:t>Perceptuelle færdigheder:</a:t>
            </a:r>
          </a:p>
          <a:p>
            <a:pPr marL="0" indent="0">
              <a:buNone/>
            </a:pPr>
            <a:r>
              <a:rPr lang="da-DK" sz="1100" dirty="0"/>
              <a:t>Barnet opfatter verden i helheder</a:t>
            </a:r>
          </a:p>
          <a:p>
            <a:pPr marL="0" indent="0">
              <a:buNone/>
            </a:pPr>
            <a:r>
              <a:rPr lang="da-DK" sz="1100" dirty="0"/>
              <a:t>Barnet er i stand til at samordne sine sanseindtryk og oversætte fra en sans til en anden </a:t>
            </a:r>
          </a:p>
          <a:p>
            <a:pPr marL="0" indent="0">
              <a:buNone/>
            </a:pPr>
            <a:endParaRPr lang="da-DK" sz="1100" dirty="0"/>
          </a:p>
          <a:p>
            <a:pPr marL="0" indent="0">
              <a:buNone/>
            </a:pPr>
            <a:r>
              <a:rPr lang="da-DK" sz="1100" b="1" dirty="0"/>
              <a:t>Sociale færdigheder: </a:t>
            </a:r>
          </a:p>
          <a:p>
            <a:pPr marL="0" indent="0">
              <a:buNone/>
            </a:pPr>
            <a:r>
              <a:rPr lang="da-DK" sz="1100" dirty="0"/>
              <a:t>Barnet kan fra starten genkende moderen ved hjælp af lugt og hørelse og kort tid efter fødslen også ved hjælp af synet </a:t>
            </a:r>
          </a:p>
          <a:p>
            <a:pPr marL="0" indent="0">
              <a:buNone/>
            </a:pPr>
            <a:r>
              <a:rPr lang="da-DK" sz="1100" dirty="0"/>
              <a:t>Barnet er i stand til at imitere andre mennesker allerede efter en uge</a:t>
            </a:r>
          </a:p>
          <a:p>
            <a:pPr marL="0" indent="0">
              <a:buNone/>
            </a:pPr>
            <a:r>
              <a:rPr lang="da-DK" sz="1100" dirty="0"/>
              <a:t>Barnet bruger gråd og smil til at skabe kontakt </a:t>
            </a:r>
          </a:p>
          <a:p>
            <a:pPr marL="0" indent="0">
              <a:buNone/>
            </a:pPr>
            <a:endParaRPr lang="da-DK" sz="1100" dirty="0"/>
          </a:p>
          <a:p>
            <a:pPr marL="0" indent="0">
              <a:buNone/>
            </a:pPr>
            <a:r>
              <a:rPr lang="da-DK" sz="1100" b="1" dirty="0"/>
              <a:t>Følelsesmæssige færdigheder:</a:t>
            </a:r>
          </a:p>
          <a:p>
            <a:pPr marL="0" indent="0">
              <a:buNone/>
            </a:pPr>
            <a:r>
              <a:rPr lang="da-DK" sz="1100" dirty="0"/>
              <a:t>Barnet er fra starten i stand til at udtrykke forskellige følelsestilstande (primære følelser): Glæde, tristhed, interesse, overraskelse, vrede, afsky og frygt </a:t>
            </a:r>
          </a:p>
        </p:txBody>
      </p:sp>
      <p:pic>
        <p:nvPicPr>
          <p:cNvPr id="5" name="Billede 4" descr="Et billede, der indeholder tegneserie, legetøj, Animation, Majorelle-blå&#10;&#10;Automatisk genereret beskrivelse">
            <a:extLst>
              <a:ext uri="{FF2B5EF4-FFF2-40B4-BE49-F238E27FC236}">
                <a16:creationId xmlns:a16="http://schemas.microsoft.com/office/drawing/2014/main" id="{937568E6-D998-FCD2-DA51-0C47FC06B6DC}"/>
              </a:ext>
            </a:extLst>
          </p:cNvPr>
          <p:cNvPicPr>
            <a:picLocks noChangeAspect="1"/>
          </p:cNvPicPr>
          <p:nvPr/>
        </p:nvPicPr>
        <p:blipFill>
          <a:blip r:embed="rId2">
            <a:extLst>
              <a:ext uri="{28A0092B-C50C-407E-A947-70E740481C1C}">
                <a14:useLocalDpi xmlns:a14="http://schemas.microsoft.com/office/drawing/2010/main" val="0"/>
              </a:ext>
            </a:extLst>
          </a:blip>
          <a:srcRect l="19023" r="3859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7153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DACC5E-7F8B-4F7C-62B4-F182515E802E}"/>
              </a:ext>
            </a:extLst>
          </p:cNvPr>
          <p:cNvSpPr>
            <a:spLocks noGrp="1"/>
          </p:cNvSpPr>
          <p:nvPr>
            <p:ph type="title"/>
          </p:nvPr>
        </p:nvSpPr>
        <p:spPr>
          <a:xfrm>
            <a:off x="838201" y="365125"/>
            <a:ext cx="5251316" cy="1807305"/>
          </a:xfrm>
        </p:spPr>
        <p:txBody>
          <a:bodyPr>
            <a:normAutofit/>
          </a:bodyPr>
          <a:lstStyle/>
          <a:p>
            <a:r>
              <a:rPr lang="da-DK" dirty="0"/>
              <a:t>Vitalitetsfølelser</a:t>
            </a:r>
          </a:p>
        </p:txBody>
      </p:sp>
      <p:sp>
        <p:nvSpPr>
          <p:cNvPr id="3" name="Pladsholder til indhold 2">
            <a:extLst>
              <a:ext uri="{FF2B5EF4-FFF2-40B4-BE49-F238E27FC236}">
                <a16:creationId xmlns:a16="http://schemas.microsoft.com/office/drawing/2014/main" id="{57A704D0-BA43-A723-34AF-5C3939C4DB01}"/>
              </a:ext>
            </a:extLst>
          </p:cNvPr>
          <p:cNvSpPr>
            <a:spLocks noGrp="1"/>
          </p:cNvSpPr>
          <p:nvPr>
            <p:ph idx="1"/>
          </p:nvPr>
        </p:nvSpPr>
        <p:spPr>
          <a:xfrm>
            <a:off x="838200" y="2333297"/>
            <a:ext cx="4619621" cy="3843666"/>
          </a:xfrm>
        </p:spPr>
        <p:txBody>
          <a:bodyPr>
            <a:normAutofit/>
          </a:bodyPr>
          <a:lstStyle/>
          <a:p>
            <a:pPr marL="0" indent="0">
              <a:buNone/>
            </a:pPr>
            <a:r>
              <a:rPr lang="da-DK" sz="2000" dirty="0"/>
              <a:t>Barnets </a:t>
            </a:r>
            <a:r>
              <a:rPr lang="da-DK" sz="2000" b="1" dirty="0"/>
              <a:t>sanser</a:t>
            </a:r>
            <a:r>
              <a:rPr lang="da-DK" sz="2000" dirty="0"/>
              <a:t> fungerer allerede ved fødslen </a:t>
            </a:r>
          </a:p>
          <a:p>
            <a:pPr marL="0" indent="0">
              <a:buNone/>
            </a:pPr>
            <a:r>
              <a:rPr lang="da-DK" sz="2000" dirty="0"/>
              <a:t>F.eks. Ved at kunne genkende sin mors lugt fra andre </a:t>
            </a:r>
          </a:p>
          <a:p>
            <a:pPr marL="0" indent="0">
              <a:buNone/>
            </a:pPr>
            <a:endParaRPr lang="da-DK" sz="2000" dirty="0"/>
          </a:p>
          <a:p>
            <a:pPr marL="0" indent="0">
              <a:buNone/>
            </a:pPr>
            <a:r>
              <a:rPr lang="da-DK" sz="2000" dirty="0"/>
              <a:t>I løbet af de første levedøgn skelner barnet sin mors stemme fra andres </a:t>
            </a:r>
          </a:p>
        </p:txBody>
      </p:sp>
      <p:pic>
        <p:nvPicPr>
          <p:cNvPr id="5" name="Picture 4" descr="Nærbillede af en baby, der fanger en hånd">
            <a:extLst>
              <a:ext uri="{FF2B5EF4-FFF2-40B4-BE49-F238E27FC236}">
                <a16:creationId xmlns:a16="http://schemas.microsoft.com/office/drawing/2014/main" id="{D361BBD0-E989-5A84-FEB0-6672A99103C2}"/>
              </a:ext>
            </a:extLst>
          </p:cNvPr>
          <p:cNvPicPr>
            <a:picLocks noChangeAspect="1"/>
          </p:cNvPicPr>
          <p:nvPr/>
        </p:nvPicPr>
        <p:blipFill>
          <a:blip r:embed="rId2"/>
          <a:srcRect l="19128" r="2283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2820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A7DDF7-56D6-76B7-D31B-4036F7FE8F4A}"/>
              </a:ext>
            </a:extLst>
          </p:cNvPr>
          <p:cNvSpPr>
            <a:spLocks noGrp="1"/>
          </p:cNvSpPr>
          <p:nvPr>
            <p:ph type="title"/>
          </p:nvPr>
        </p:nvSpPr>
        <p:spPr>
          <a:xfrm>
            <a:off x="6513788" y="365125"/>
            <a:ext cx="4840010" cy="1807305"/>
          </a:xfrm>
        </p:spPr>
        <p:txBody>
          <a:bodyPr>
            <a:normAutofit/>
          </a:bodyPr>
          <a:lstStyle/>
          <a:p>
            <a:r>
              <a:rPr lang="da-DK" dirty="0"/>
              <a:t>Synet </a:t>
            </a:r>
          </a:p>
        </p:txBody>
      </p:sp>
      <p:pic>
        <p:nvPicPr>
          <p:cNvPr id="5" name="Billede 4" descr="Et billede, der indeholder øjne, nærbillede, orgel, Iris&#10;&#10;Automatisk genereret beskrivelse">
            <a:extLst>
              <a:ext uri="{FF2B5EF4-FFF2-40B4-BE49-F238E27FC236}">
                <a16:creationId xmlns:a16="http://schemas.microsoft.com/office/drawing/2014/main" id="{FF06D446-19BD-4E0D-52F3-6DCFC89ECDFF}"/>
              </a:ext>
            </a:extLst>
          </p:cNvPr>
          <p:cNvPicPr>
            <a:picLocks noChangeAspect="1"/>
          </p:cNvPicPr>
          <p:nvPr/>
        </p:nvPicPr>
        <p:blipFill>
          <a:blip r:embed="rId2">
            <a:extLst>
              <a:ext uri="{28A0092B-C50C-407E-A947-70E740481C1C}">
                <a14:useLocalDpi xmlns:a14="http://schemas.microsoft.com/office/drawing/2010/main" val="0"/>
              </a:ext>
            </a:extLst>
          </a:blip>
          <a:srcRect l="11586" r="2164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dsholder til indhold 2">
            <a:extLst>
              <a:ext uri="{FF2B5EF4-FFF2-40B4-BE49-F238E27FC236}">
                <a16:creationId xmlns:a16="http://schemas.microsoft.com/office/drawing/2014/main" id="{65851C88-B33A-DFF3-F017-9C2E7425F2D2}"/>
              </a:ext>
            </a:extLst>
          </p:cNvPr>
          <p:cNvSpPr>
            <a:spLocks noGrp="1"/>
          </p:cNvSpPr>
          <p:nvPr>
            <p:ph idx="1"/>
          </p:nvPr>
        </p:nvSpPr>
        <p:spPr>
          <a:xfrm>
            <a:off x="6513788" y="2333297"/>
            <a:ext cx="4840010" cy="3843666"/>
          </a:xfrm>
        </p:spPr>
        <p:txBody>
          <a:bodyPr>
            <a:normAutofit/>
          </a:bodyPr>
          <a:lstStyle/>
          <a:p>
            <a:r>
              <a:rPr lang="da-DK" sz="1700" b="0" i="0" dirty="0">
                <a:effectLst/>
                <a:latin typeface="Noto Sans" panose="020B0502040504020204" pitchFamily="34" charset="0"/>
              </a:rPr>
              <a:t>Et få dage gammelt spædbarn er i stand til at skelne mellem forskellige konturer og følge bevægelige genstande med øjnene, hvis tingene er cirka 20-30 cm fra ansigtet. </a:t>
            </a:r>
          </a:p>
          <a:p>
            <a:r>
              <a:rPr lang="da-DK" sz="1700" b="0" i="0" dirty="0">
                <a:effectLst/>
                <a:latin typeface="Noto Sans" panose="020B0502040504020204" pitchFamily="34" charset="0"/>
              </a:rPr>
              <a:t>Kun i dette område kan det nyfødte barn fokusere skarpt. </a:t>
            </a:r>
          </a:p>
          <a:p>
            <a:r>
              <a:rPr lang="da-DK" sz="1700" b="0" i="0" dirty="0">
                <a:effectLst/>
                <a:latin typeface="Noto Sans" panose="020B0502040504020204" pitchFamily="34" charset="0"/>
              </a:rPr>
              <a:t>Det er til gengæld også præcis afstanden til moderens ansigt, når barnet ligger ved brystet. </a:t>
            </a:r>
          </a:p>
          <a:p>
            <a:r>
              <a:rPr lang="da-DK" sz="1700" b="0" i="0" dirty="0">
                <a:effectLst/>
                <a:latin typeface="Noto Sans" panose="020B0502040504020204" pitchFamily="34" charset="0"/>
              </a:rPr>
              <a:t>Når børn er tre dage gamle, kigger de mere på deres mors ansigt end på et fremmed menneskes ansigt, når de på skift bringer deres hoved tæt på barnets.</a:t>
            </a:r>
            <a:endParaRPr lang="da-DK" sz="1700" dirty="0"/>
          </a:p>
        </p:txBody>
      </p:sp>
    </p:spTree>
    <p:extLst>
      <p:ext uri="{BB962C8B-B14F-4D97-AF65-F5344CB8AC3E}">
        <p14:creationId xmlns:p14="http://schemas.microsoft.com/office/powerpoint/2010/main" val="31721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Ansigt, baby, person, rolling&#10;&#10;Automatisk genereret beskrivelse">
            <a:extLst>
              <a:ext uri="{FF2B5EF4-FFF2-40B4-BE49-F238E27FC236}">
                <a16:creationId xmlns:a16="http://schemas.microsoft.com/office/drawing/2014/main" id="{2815D63D-B86C-7CBD-B4C5-D082420871CF}"/>
              </a:ext>
            </a:extLst>
          </p:cNvPr>
          <p:cNvPicPr>
            <a:picLocks noChangeAspect="1"/>
          </p:cNvPicPr>
          <p:nvPr/>
        </p:nvPicPr>
        <p:blipFill>
          <a:blip r:embed="rId2">
            <a:extLst>
              <a:ext uri="{28A0092B-C50C-407E-A947-70E740481C1C}">
                <a14:useLocalDpi xmlns:a14="http://schemas.microsoft.com/office/drawing/2010/main" val="0"/>
              </a:ext>
            </a:extLst>
          </a:blip>
          <a:srcRect l="8980" r="2" b="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0301AA8-51DD-D69D-4529-A4AB10DF9DB6}"/>
              </a:ext>
            </a:extLst>
          </p:cNvPr>
          <p:cNvSpPr>
            <a:spLocks noGrp="1"/>
          </p:cNvSpPr>
          <p:nvPr>
            <p:ph type="title"/>
          </p:nvPr>
        </p:nvSpPr>
        <p:spPr>
          <a:xfrm>
            <a:off x="371094" y="1161288"/>
            <a:ext cx="3438144" cy="1125728"/>
          </a:xfrm>
        </p:spPr>
        <p:txBody>
          <a:bodyPr anchor="b">
            <a:normAutofit/>
          </a:bodyPr>
          <a:lstStyle/>
          <a:p>
            <a:r>
              <a:rPr lang="da-DK" sz="2800" dirty="0"/>
              <a:t>Øget bevidsthed ved 2-3 måneder </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06EB3842-4156-C471-7C00-00583E62F326}"/>
              </a:ext>
            </a:extLst>
          </p:cNvPr>
          <p:cNvSpPr>
            <a:spLocks noGrp="1"/>
          </p:cNvSpPr>
          <p:nvPr>
            <p:ph idx="1"/>
          </p:nvPr>
        </p:nvSpPr>
        <p:spPr>
          <a:xfrm>
            <a:off x="371094" y="2718054"/>
            <a:ext cx="3438906" cy="3207258"/>
          </a:xfrm>
        </p:spPr>
        <p:txBody>
          <a:bodyPr anchor="t">
            <a:normAutofit/>
          </a:bodyPr>
          <a:lstStyle/>
          <a:p>
            <a:r>
              <a:rPr lang="da-DK" sz="1700" dirty="0"/>
              <a:t>Barnets syn forbedres betydeligt i denne periode</a:t>
            </a:r>
          </a:p>
          <a:p>
            <a:r>
              <a:rPr lang="da-DK" sz="1700" dirty="0"/>
              <a:t>Det får mere kontrol over sine handlinger </a:t>
            </a:r>
          </a:p>
          <a:p>
            <a:r>
              <a:rPr lang="da-DK" sz="1700" dirty="0"/>
              <a:t>Barnet gentager bestemte handlinger igen og igen for at undersøge konsekvenserne ved dem </a:t>
            </a:r>
          </a:p>
          <a:p>
            <a:endParaRPr lang="da-DK" sz="1700" dirty="0"/>
          </a:p>
        </p:txBody>
      </p:sp>
    </p:spTree>
    <p:extLst>
      <p:ext uri="{BB962C8B-B14F-4D97-AF65-F5344CB8AC3E}">
        <p14:creationId xmlns:p14="http://schemas.microsoft.com/office/powerpoint/2010/main" val="391775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A1F01F-5893-43AF-631D-8BA0954830D4}"/>
              </a:ext>
            </a:extLst>
          </p:cNvPr>
          <p:cNvPicPr>
            <a:picLocks noChangeAspect="1"/>
          </p:cNvPicPr>
          <p:nvPr/>
        </p:nvPicPr>
        <p:blipFill>
          <a:blip r:embed="rId2"/>
          <a:srcRect r="12894"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34BE641-1634-BA21-570C-3E4AC54AAA98}"/>
              </a:ext>
            </a:extLst>
          </p:cNvPr>
          <p:cNvSpPr>
            <a:spLocks noGrp="1"/>
          </p:cNvSpPr>
          <p:nvPr>
            <p:ph type="title"/>
          </p:nvPr>
        </p:nvSpPr>
        <p:spPr>
          <a:xfrm>
            <a:off x="371094" y="1161288"/>
            <a:ext cx="3438144" cy="1125728"/>
          </a:xfrm>
        </p:spPr>
        <p:txBody>
          <a:bodyPr anchor="b">
            <a:normAutofit/>
          </a:bodyPr>
          <a:lstStyle/>
          <a:p>
            <a:r>
              <a:rPr lang="da-DK" sz="2800"/>
              <a:t>Kerneselvet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28423AB9-C212-7E36-7460-AC5A62B6D178}"/>
              </a:ext>
            </a:extLst>
          </p:cNvPr>
          <p:cNvSpPr>
            <a:spLocks noGrp="1"/>
          </p:cNvSpPr>
          <p:nvPr>
            <p:ph idx="1"/>
          </p:nvPr>
        </p:nvSpPr>
        <p:spPr>
          <a:xfrm>
            <a:off x="371094" y="2718054"/>
            <a:ext cx="3438906" cy="3207258"/>
          </a:xfrm>
        </p:spPr>
        <p:txBody>
          <a:bodyPr anchor="t">
            <a:normAutofit/>
          </a:bodyPr>
          <a:lstStyle/>
          <a:p>
            <a:r>
              <a:rPr lang="da-DK" sz="1400" dirty="0"/>
              <a:t>Frem til 7 måneders alderen udvikler barnet et </a:t>
            </a:r>
            <a:r>
              <a:rPr lang="da-DK" sz="1400" b="1" dirty="0" err="1"/>
              <a:t>kerneselv</a:t>
            </a:r>
            <a:r>
              <a:rPr lang="da-DK" sz="1400" dirty="0"/>
              <a:t> </a:t>
            </a:r>
          </a:p>
          <a:p>
            <a:r>
              <a:rPr lang="da-DK" sz="1400" dirty="0"/>
              <a:t>Barnet oplever nu sig selv som en afgrænset helhed </a:t>
            </a:r>
          </a:p>
          <a:p>
            <a:r>
              <a:rPr lang="da-DK" sz="1400" dirty="0"/>
              <a:t>Barnet bliver nu opmærksom på de sociale omgivelser </a:t>
            </a:r>
          </a:p>
          <a:p>
            <a:r>
              <a:rPr lang="da-DK" sz="1400" dirty="0"/>
              <a:t>Det kan genkende forældrene visuelt </a:t>
            </a:r>
          </a:p>
          <a:p>
            <a:r>
              <a:rPr lang="da-DK" sz="1400" dirty="0"/>
              <a:t>Det </a:t>
            </a:r>
            <a:r>
              <a:rPr lang="da-DK" sz="1400" i="1" dirty="0"/>
              <a:t>selektive sociale</a:t>
            </a:r>
            <a:r>
              <a:rPr lang="da-DK" sz="1400" dirty="0"/>
              <a:t> smil dukker op omkring 4 måneder – her smiler de primært til omsorgspersonerne</a:t>
            </a:r>
          </a:p>
          <a:p>
            <a:endParaRPr lang="da-DK" sz="1400" dirty="0"/>
          </a:p>
        </p:txBody>
      </p:sp>
    </p:spTree>
    <p:extLst>
      <p:ext uri="{BB962C8B-B14F-4D97-AF65-F5344CB8AC3E}">
        <p14:creationId xmlns:p14="http://schemas.microsoft.com/office/powerpoint/2010/main" val="21668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C4459D-5A8D-D28A-32EE-5BACF2126355}"/>
              </a:ext>
            </a:extLst>
          </p:cNvPr>
          <p:cNvSpPr>
            <a:spLocks noGrp="1"/>
          </p:cNvSpPr>
          <p:nvPr>
            <p:ph type="title"/>
          </p:nvPr>
        </p:nvSpPr>
        <p:spPr>
          <a:xfrm>
            <a:off x="572493" y="238539"/>
            <a:ext cx="11018520" cy="1434415"/>
          </a:xfrm>
        </p:spPr>
        <p:txBody>
          <a:bodyPr anchor="b">
            <a:normAutofit/>
          </a:bodyPr>
          <a:lstStyle/>
          <a:p>
            <a:r>
              <a:rPr lang="da-DK" sz="5400"/>
              <a:t>Ansigtsduetter</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dsholder til indhold 6">
            <a:extLst>
              <a:ext uri="{FF2B5EF4-FFF2-40B4-BE49-F238E27FC236}">
                <a16:creationId xmlns:a16="http://schemas.microsoft.com/office/drawing/2014/main" id="{6E86E1A1-18F3-E23F-7612-E67B5657A3C5}"/>
              </a:ext>
            </a:extLst>
          </p:cNvPr>
          <p:cNvSpPr>
            <a:spLocks noGrp="1"/>
          </p:cNvSpPr>
          <p:nvPr>
            <p:ph idx="1"/>
          </p:nvPr>
        </p:nvSpPr>
        <p:spPr>
          <a:xfrm>
            <a:off x="572493" y="2071316"/>
            <a:ext cx="6713552" cy="4119172"/>
          </a:xfrm>
        </p:spPr>
        <p:txBody>
          <a:bodyPr anchor="t">
            <a:normAutofit/>
          </a:bodyPr>
          <a:lstStyle/>
          <a:p>
            <a:r>
              <a:rPr lang="da-DK" sz="1500" b="0" i="0" dirty="0">
                <a:effectLst/>
                <a:latin typeface="Noto Sans" panose="020B0502040504020204" pitchFamily="34" charset="0"/>
              </a:rPr>
              <a:t>I særlig grad handler denne periode om børn og forældres </a:t>
            </a:r>
            <a:r>
              <a:rPr lang="da-DK" sz="1500" b="0" i="1" dirty="0">
                <a:effectLst/>
                <a:latin typeface="Noto Sans" panose="020B0502040504020204" pitchFamily="34" charset="0"/>
              </a:rPr>
              <a:t>samspil</a:t>
            </a:r>
            <a:r>
              <a:rPr lang="da-DK" sz="1500" b="0" i="0" dirty="0">
                <a:effectLst/>
                <a:latin typeface="Noto Sans" panose="020B0502040504020204" pitchFamily="34" charset="0"/>
              </a:rPr>
              <a:t> og </a:t>
            </a:r>
            <a:r>
              <a:rPr lang="da-DK" sz="1500" b="0" i="0" u="sng" dirty="0">
                <a:effectLst/>
                <a:latin typeface="Noto Sans" panose="020B0502040504020204" pitchFamily="34" charset="0"/>
              </a:rPr>
              <a:t>opmærksomhed</a:t>
            </a:r>
            <a:r>
              <a:rPr lang="da-DK" sz="1500" b="0" i="0" dirty="0">
                <a:effectLst/>
                <a:latin typeface="Noto Sans" panose="020B0502040504020204" pitchFamily="34" charset="0"/>
              </a:rPr>
              <a:t> på hinanden ansigt til ansigt </a:t>
            </a:r>
          </a:p>
          <a:p>
            <a:r>
              <a:rPr lang="da-DK" sz="1500" b="0" i="0" dirty="0">
                <a:effectLst/>
                <a:latin typeface="Noto Sans" panose="020B0502040504020204" pitchFamily="34" charset="0"/>
              </a:rPr>
              <a:t>Dette kaldes </a:t>
            </a:r>
            <a:r>
              <a:rPr lang="da-DK" sz="1500" b="0" i="1" dirty="0">
                <a:effectLst/>
                <a:latin typeface="Noto Sans" panose="020B0502040504020204" pitchFamily="34" charset="0"/>
              </a:rPr>
              <a:t>ansigtsduetter</a:t>
            </a:r>
            <a:r>
              <a:rPr lang="da-DK" sz="1500" b="0" i="0" dirty="0">
                <a:effectLst/>
                <a:latin typeface="Noto Sans" panose="020B0502040504020204" pitchFamily="34" charset="0"/>
              </a:rPr>
              <a:t>, hvor barn og forælder fører lange samtaler med blikke, smil og lyde og skiftes til at "sige" noget  </a:t>
            </a:r>
          </a:p>
          <a:p>
            <a:r>
              <a:rPr lang="da-DK" sz="1500" b="0" i="0" dirty="0">
                <a:effectLst/>
                <a:latin typeface="Noto Sans" panose="020B0502040504020204" pitchFamily="34" charset="0"/>
              </a:rPr>
              <a:t>De </a:t>
            </a:r>
            <a:r>
              <a:rPr lang="da-DK" sz="1500" b="0" i="1" dirty="0">
                <a:effectLst/>
                <a:latin typeface="Noto Sans" panose="020B0502040504020204" pitchFamily="34" charset="0"/>
              </a:rPr>
              <a:t>synkroniserer</a:t>
            </a:r>
            <a:r>
              <a:rPr lang="da-DK" sz="1500" b="0" i="0" dirty="0">
                <a:effectLst/>
                <a:latin typeface="Noto Sans" panose="020B0502040504020204" pitchFamily="34" charset="0"/>
              </a:rPr>
              <a:t> deres adfærd med hinanden. Men ikke på den måde, at de blot imiterer hinanden.</a:t>
            </a:r>
          </a:p>
          <a:p>
            <a:r>
              <a:rPr lang="da-DK" sz="1500" b="0" i="0" dirty="0">
                <a:effectLst/>
                <a:latin typeface="Noto Sans" panose="020B0502040504020204" pitchFamily="34" charset="0"/>
              </a:rPr>
              <a:t>De reagerer med små variationer på hinandens adfærd. </a:t>
            </a:r>
          </a:p>
          <a:p>
            <a:r>
              <a:rPr lang="da-DK" sz="1500" b="0" i="0" dirty="0">
                <a:effectLst/>
                <a:latin typeface="Noto Sans" panose="020B0502040504020204" pitchFamily="34" charset="0"/>
              </a:rPr>
              <a:t>Barnets lyde får forælderen til at smile, forælderens smil får igen barnet til at smile og f.eks. sparke med benene. </a:t>
            </a:r>
          </a:p>
          <a:p>
            <a:r>
              <a:rPr lang="da-DK" sz="1500" b="0" i="0" dirty="0">
                <a:effectLst/>
                <a:latin typeface="Noto Sans" panose="020B0502040504020204" pitchFamily="34" charset="0"/>
              </a:rPr>
              <a:t>Det får måske så forælderen til at indlede en lille samtale med barnet, om hvor glad det er i dag. Det får så igen barnet til at pludre osv.</a:t>
            </a:r>
            <a:endParaRPr lang="da-DK" sz="1500" dirty="0"/>
          </a:p>
        </p:txBody>
      </p:sp>
      <p:pic>
        <p:nvPicPr>
          <p:cNvPr id="9" name="Billede 8" descr="Et billede, der indeholder person, Ansigt, tøj, rolling&#10;&#10;Automatisk genereret beskrivelse">
            <a:extLst>
              <a:ext uri="{FF2B5EF4-FFF2-40B4-BE49-F238E27FC236}">
                <a16:creationId xmlns:a16="http://schemas.microsoft.com/office/drawing/2014/main" id="{EAB01B6D-8983-9981-6D01-B021F71A72FF}"/>
              </a:ext>
            </a:extLst>
          </p:cNvPr>
          <p:cNvPicPr>
            <a:picLocks noChangeAspect="1"/>
          </p:cNvPicPr>
          <p:nvPr/>
        </p:nvPicPr>
        <p:blipFill>
          <a:blip r:embed="rId2">
            <a:extLst>
              <a:ext uri="{28A0092B-C50C-407E-A947-70E740481C1C}">
                <a14:useLocalDpi xmlns:a14="http://schemas.microsoft.com/office/drawing/2010/main" val="0"/>
              </a:ext>
            </a:extLst>
          </a:blip>
          <a:srcRect l="16227" r="31340" b="-2"/>
          <a:stretch/>
        </p:blipFill>
        <p:spPr>
          <a:xfrm>
            <a:off x="7675658" y="2093976"/>
            <a:ext cx="3941064" cy="4096512"/>
          </a:xfrm>
          <a:prstGeom prst="rect">
            <a:avLst/>
          </a:prstGeom>
        </p:spPr>
      </p:pic>
    </p:spTree>
    <p:extLst>
      <p:ext uri="{BB962C8B-B14F-4D97-AF65-F5344CB8AC3E}">
        <p14:creationId xmlns:p14="http://schemas.microsoft.com/office/powerpoint/2010/main" val="26857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9DF4496-45E5-B9D0-5131-129315E57A98}"/>
              </a:ext>
            </a:extLst>
          </p:cNvPr>
          <p:cNvSpPr>
            <a:spLocks noGrp="1"/>
          </p:cNvSpPr>
          <p:nvPr>
            <p:ph type="title"/>
          </p:nvPr>
        </p:nvSpPr>
        <p:spPr>
          <a:xfrm>
            <a:off x="572493" y="238539"/>
            <a:ext cx="11018520" cy="1434415"/>
          </a:xfrm>
        </p:spPr>
        <p:txBody>
          <a:bodyPr anchor="b">
            <a:normAutofit/>
          </a:bodyPr>
          <a:lstStyle/>
          <a:p>
            <a:endParaRPr lang="da-DK"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05A5060-E4F9-40E1-7B27-FAEE5F280BD9}"/>
              </a:ext>
            </a:extLst>
          </p:cNvPr>
          <p:cNvSpPr>
            <a:spLocks noGrp="1"/>
          </p:cNvSpPr>
          <p:nvPr>
            <p:ph idx="1"/>
          </p:nvPr>
        </p:nvSpPr>
        <p:spPr>
          <a:xfrm>
            <a:off x="572493" y="2071316"/>
            <a:ext cx="6713552" cy="4119172"/>
          </a:xfrm>
        </p:spPr>
        <p:txBody>
          <a:bodyPr anchor="t">
            <a:normAutofit/>
          </a:bodyPr>
          <a:lstStyle/>
          <a:p>
            <a:r>
              <a:rPr lang="da-DK" sz="2200" b="0" i="0" dirty="0">
                <a:effectLst/>
                <a:latin typeface="Noto Sans" panose="020B0502040504020204" pitchFamily="34" charset="0"/>
              </a:rPr>
              <a:t>Forælderen benytter sig ofte af en slags "babysprog" med høje lyde, som undersøgelser har vist, at børn i særlig grad foretrækker. </a:t>
            </a:r>
          </a:p>
          <a:p>
            <a:r>
              <a:rPr lang="da-DK" sz="2200" b="0" i="0" dirty="0">
                <a:effectLst/>
                <a:latin typeface="Noto Sans" panose="020B0502040504020204" pitchFamily="34" charset="0"/>
              </a:rPr>
              <a:t>Det er ikke altid den voksne, der tager initiativet til dette samspil. </a:t>
            </a:r>
          </a:p>
          <a:p>
            <a:r>
              <a:rPr lang="da-DK" sz="2200" b="0" i="0" dirty="0">
                <a:effectLst/>
                <a:latin typeface="Noto Sans" panose="020B0502040504020204" pitchFamily="34" charset="0"/>
              </a:rPr>
              <a:t>Barnet ansporer også til pardansen og kan sige både ja og nej til forælderens kontaktforsøg. Nej, siger det, når det vender hovedet bort. </a:t>
            </a:r>
            <a:endParaRPr lang="da-DK" sz="2200" dirty="0"/>
          </a:p>
        </p:txBody>
      </p:sp>
      <p:pic>
        <p:nvPicPr>
          <p:cNvPr id="5" name="Billede 4" descr="Et billede, der indeholder Ansigt, barn, rolling, Babylegetøj&#10;&#10;Automatisk genereret beskrivelse">
            <a:extLst>
              <a:ext uri="{FF2B5EF4-FFF2-40B4-BE49-F238E27FC236}">
                <a16:creationId xmlns:a16="http://schemas.microsoft.com/office/drawing/2014/main" id="{229142A8-FEE8-1A7C-0E98-6E74F898212D}"/>
              </a:ext>
            </a:extLst>
          </p:cNvPr>
          <p:cNvPicPr>
            <a:picLocks noChangeAspect="1"/>
          </p:cNvPicPr>
          <p:nvPr/>
        </p:nvPicPr>
        <p:blipFill>
          <a:blip r:embed="rId2">
            <a:extLst>
              <a:ext uri="{28A0092B-C50C-407E-A947-70E740481C1C}">
                <a14:useLocalDpi xmlns:a14="http://schemas.microsoft.com/office/drawing/2010/main" val="0"/>
              </a:ext>
            </a:extLst>
          </a:blip>
          <a:srcRect l="21265" r="14519" b="2"/>
          <a:stretch/>
        </p:blipFill>
        <p:spPr>
          <a:xfrm>
            <a:off x="7675658" y="2093976"/>
            <a:ext cx="3941064" cy="4096512"/>
          </a:xfrm>
          <a:prstGeom prst="rect">
            <a:avLst/>
          </a:prstGeom>
        </p:spPr>
      </p:pic>
    </p:spTree>
    <p:extLst>
      <p:ext uri="{BB962C8B-B14F-4D97-AF65-F5344CB8AC3E}">
        <p14:creationId xmlns:p14="http://schemas.microsoft.com/office/powerpoint/2010/main" val="32747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72B96A-8FEA-3CBA-0DEA-981A5B1A0A5D}"/>
              </a:ext>
            </a:extLst>
          </p:cNvPr>
          <p:cNvSpPr>
            <a:spLocks noGrp="1"/>
          </p:cNvSpPr>
          <p:nvPr>
            <p:ph type="title"/>
          </p:nvPr>
        </p:nvSpPr>
        <p:spPr>
          <a:xfrm>
            <a:off x="838201" y="365125"/>
            <a:ext cx="5251316" cy="1807305"/>
          </a:xfrm>
        </p:spPr>
        <p:txBody>
          <a:bodyPr>
            <a:normAutofit/>
          </a:bodyPr>
          <a:lstStyle/>
          <a:p>
            <a:r>
              <a:rPr lang="da-DK" b="1" dirty="0"/>
              <a:t>At sanse, at føle </a:t>
            </a:r>
          </a:p>
        </p:txBody>
      </p:sp>
      <p:sp>
        <p:nvSpPr>
          <p:cNvPr id="3" name="Pladsholder til indhold 2">
            <a:extLst>
              <a:ext uri="{FF2B5EF4-FFF2-40B4-BE49-F238E27FC236}">
                <a16:creationId xmlns:a16="http://schemas.microsoft.com/office/drawing/2014/main" id="{DB0239F1-2110-4B9D-48B8-6E81899E7C16}"/>
              </a:ext>
            </a:extLst>
          </p:cNvPr>
          <p:cNvSpPr>
            <a:spLocks noGrp="1"/>
          </p:cNvSpPr>
          <p:nvPr>
            <p:ph idx="1"/>
          </p:nvPr>
        </p:nvSpPr>
        <p:spPr>
          <a:xfrm>
            <a:off x="838200" y="2333297"/>
            <a:ext cx="4619621" cy="3843666"/>
          </a:xfrm>
        </p:spPr>
        <p:txBody>
          <a:bodyPr>
            <a:normAutofit/>
          </a:bodyPr>
          <a:lstStyle/>
          <a:p>
            <a:pPr marL="0" indent="0">
              <a:buNone/>
            </a:pPr>
            <a:r>
              <a:rPr lang="da-DK" sz="2000" dirty="0"/>
              <a:t>Lytteøvelse:</a:t>
            </a:r>
          </a:p>
          <a:p>
            <a:pPr marL="0" indent="0">
              <a:buNone/>
            </a:pPr>
            <a:endParaRPr lang="da-DK" sz="2000" dirty="0"/>
          </a:p>
          <a:p>
            <a:pPr marL="0" indent="0">
              <a:buNone/>
            </a:pPr>
            <a:r>
              <a:rPr lang="da-DK" sz="2000" dirty="0">
                <a:hlinkClick r:id="rId2"/>
              </a:rPr>
              <a:t>https://youtu.be/LcCs6Muljmk</a:t>
            </a:r>
            <a:r>
              <a:rPr lang="da-DK" sz="2000" dirty="0"/>
              <a:t> </a:t>
            </a:r>
          </a:p>
        </p:txBody>
      </p:sp>
      <p:pic>
        <p:nvPicPr>
          <p:cNvPr id="5" name="Billede 4" descr="Et billede, der indeholder person, tøj, menneske, Ansigt&#10;&#10;Automatisk genereret beskrivelse">
            <a:extLst>
              <a:ext uri="{FF2B5EF4-FFF2-40B4-BE49-F238E27FC236}">
                <a16:creationId xmlns:a16="http://schemas.microsoft.com/office/drawing/2014/main" id="{A1D8E9BF-E252-4C9D-43E9-D5CA15CAF0AF}"/>
              </a:ext>
            </a:extLst>
          </p:cNvPr>
          <p:cNvPicPr>
            <a:picLocks noChangeAspect="1"/>
          </p:cNvPicPr>
          <p:nvPr/>
        </p:nvPicPr>
        <p:blipFill>
          <a:blip r:embed="rId3">
            <a:extLst>
              <a:ext uri="{28A0092B-C50C-407E-A947-70E740481C1C}">
                <a14:useLocalDpi xmlns:a14="http://schemas.microsoft.com/office/drawing/2010/main" val="0"/>
              </a:ext>
            </a:extLst>
          </a:blip>
          <a:srcRect l="8145" r="316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2470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person, Ansigt, tøj, rolling&#10;&#10;Automatisk genereret beskrivelse">
            <a:extLst>
              <a:ext uri="{FF2B5EF4-FFF2-40B4-BE49-F238E27FC236}">
                <a16:creationId xmlns:a16="http://schemas.microsoft.com/office/drawing/2014/main" id="{8BE1D7A4-7318-24BA-93C1-DA7ACC7600A5}"/>
              </a:ext>
            </a:extLst>
          </p:cNvPr>
          <p:cNvPicPr>
            <a:picLocks noChangeAspect="1"/>
          </p:cNvPicPr>
          <p:nvPr/>
        </p:nvPicPr>
        <p:blipFill>
          <a:blip r:embed="rId2">
            <a:extLst>
              <a:ext uri="{28A0092B-C50C-407E-A947-70E740481C1C}">
                <a14:useLocalDpi xmlns:a14="http://schemas.microsoft.com/office/drawing/2010/main" val="0"/>
              </a:ext>
            </a:extLst>
          </a:blip>
          <a:srcRect l="15719" r="4969"/>
          <a:stretch/>
        </p:blipFill>
        <p:spPr>
          <a:xfrm>
            <a:off x="2522356" y="10"/>
            <a:ext cx="9669642" cy="6857990"/>
          </a:xfrm>
          <a:prstGeom prst="rect">
            <a:avLst/>
          </a:prstGeom>
        </p:spPr>
      </p:pic>
      <p:sp>
        <p:nvSpPr>
          <p:cNvPr id="18"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1D4C99E-5232-762F-F1E0-0257169D00B2}"/>
              </a:ext>
            </a:extLst>
          </p:cNvPr>
          <p:cNvSpPr>
            <a:spLocks noGrp="1"/>
          </p:cNvSpPr>
          <p:nvPr>
            <p:ph type="title"/>
          </p:nvPr>
        </p:nvSpPr>
        <p:spPr>
          <a:xfrm>
            <a:off x="838200" y="365125"/>
            <a:ext cx="3822189" cy="1899912"/>
          </a:xfrm>
        </p:spPr>
        <p:txBody>
          <a:bodyPr>
            <a:normAutofit/>
          </a:bodyPr>
          <a:lstStyle/>
          <a:p>
            <a:r>
              <a:rPr lang="da-DK" sz="4000" dirty="0" err="1"/>
              <a:t>Non-verbal</a:t>
            </a:r>
            <a:r>
              <a:rPr lang="da-DK" sz="4000" dirty="0"/>
              <a:t> kommunikation</a:t>
            </a:r>
          </a:p>
        </p:txBody>
      </p:sp>
      <p:sp>
        <p:nvSpPr>
          <p:cNvPr id="3" name="Pladsholder til indhold 2">
            <a:extLst>
              <a:ext uri="{FF2B5EF4-FFF2-40B4-BE49-F238E27FC236}">
                <a16:creationId xmlns:a16="http://schemas.microsoft.com/office/drawing/2014/main" id="{9AEADE0E-B80D-652B-63AF-1F285FC3B7B4}"/>
              </a:ext>
            </a:extLst>
          </p:cNvPr>
          <p:cNvSpPr>
            <a:spLocks noGrp="1"/>
          </p:cNvSpPr>
          <p:nvPr>
            <p:ph idx="1"/>
          </p:nvPr>
        </p:nvSpPr>
        <p:spPr>
          <a:xfrm>
            <a:off x="838200" y="2434201"/>
            <a:ext cx="3822189" cy="3742762"/>
          </a:xfrm>
        </p:spPr>
        <p:txBody>
          <a:bodyPr>
            <a:normAutofit/>
          </a:bodyPr>
          <a:lstStyle/>
          <a:p>
            <a:r>
              <a:rPr lang="da-DK" sz="1600" b="0" i="0" dirty="0">
                <a:effectLst/>
                <a:latin typeface="Noto Sans" panose="020B0502040504020204" pitchFamily="34" charset="0"/>
              </a:rPr>
              <a:t>Barnet lærer noget grundlæggende om </a:t>
            </a:r>
            <a:r>
              <a:rPr lang="da-DK" sz="1600" b="0" i="1" dirty="0" err="1">
                <a:effectLst/>
                <a:latin typeface="Noto Sans" panose="020B0502040504020204" pitchFamily="34" charset="0"/>
              </a:rPr>
              <a:t>non-verbal</a:t>
            </a:r>
            <a:r>
              <a:rPr lang="da-DK" sz="1600" b="0" i="1" dirty="0">
                <a:effectLst/>
                <a:latin typeface="Noto Sans" panose="020B0502040504020204" pitchFamily="34" charset="0"/>
              </a:rPr>
              <a:t> kommunikation</a:t>
            </a:r>
            <a:r>
              <a:rPr lang="da-DK" sz="1600" b="0" i="0" dirty="0">
                <a:effectLst/>
                <a:latin typeface="Noto Sans" panose="020B0502040504020204" pitchFamily="34" charset="0"/>
              </a:rPr>
              <a:t> – mimik, gestik og stemmeføring, og om hvordan man venter på den andens svar i en samtale (turtagning)</a:t>
            </a:r>
          </a:p>
          <a:p>
            <a:r>
              <a:rPr lang="da-DK" sz="1600" b="0" i="0" dirty="0">
                <a:effectLst/>
                <a:latin typeface="Noto Sans" panose="020B0502040504020204" pitchFamily="34" charset="0"/>
              </a:rPr>
              <a:t>Det er væsentlige færdigheder i det sociale samspil med andre. </a:t>
            </a:r>
          </a:p>
          <a:p>
            <a:r>
              <a:rPr lang="da-DK" sz="1600" b="0" i="0" dirty="0">
                <a:effectLst/>
                <a:latin typeface="Noto Sans" panose="020B0502040504020204" pitchFamily="34" charset="0"/>
              </a:rPr>
              <a:t>Størstedelen af den kommunikation, der foregår mellem mennesker, foregår på et ikke-sprogligt plan.</a:t>
            </a:r>
            <a:endParaRPr lang="da-DK" sz="1600" dirty="0"/>
          </a:p>
        </p:txBody>
      </p:sp>
    </p:spTree>
    <p:extLst>
      <p:ext uri="{BB962C8B-B14F-4D97-AF65-F5344CB8AC3E}">
        <p14:creationId xmlns:p14="http://schemas.microsoft.com/office/powerpoint/2010/main" val="28600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0E9A9B8-77B1-F496-074E-E72AC159730A}"/>
              </a:ext>
            </a:extLst>
          </p:cNvPr>
          <p:cNvSpPr>
            <a:spLocks noGrp="1"/>
          </p:cNvSpPr>
          <p:nvPr>
            <p:ph idx="1"/>
          </p:nvPr>
        </p:nvSpPr>
        <p:spPr>
          <a:xfrm>
            <a:off x="838200" y="2333297"/>
            <a:ext cx="4619621" cy="3843666"/>
          </a:xfrm>
        </p:spPr>
        <p:txBody>
          <a:bodyPr>
            <a:normAutofit/>
          </a:bodyPr>
          <a:lstStyle/>
          <a:p>
            <a:r>
              <a:rPr lang="da-DK" sz="1600" b="0" i="0" dirty="0">
                <a:effectLst/>
                <a:latin typeface="Noto Sans" panose="020B0502040504020204" pitchFamily="34" charset="0"/>
              </a:rPr>
              <a:t>Gennem ansigt til ansigt-samspillet </a:t>
            </a:r>
            <a:r>
              <a:rPr lang="da-DK" sz="1600" b="0" i="1" dirty="0">
                <a:effectLst/>
                <a:latin typeface="Noto Sans" panose="020B0502040504020204" pitchFamily="34" charset="0"/>
              </a:rPr>
              <a:t>stimuleres barnets nysgerrighed</a:t>
            </a:r>
            <a:endParaRPr lang="da-DK" sz="1600" b="0" i="0" dirty="0">
              <a:effectLst/>
              <a:latin typeface="Noto Sans" panose="020B0502040504020204" pitchFamily="34" charset="0"/>
            </a:endParaRPr>
          </a:p>
          <a:p>
            <a:r>
              <a:rPr lang="da-DK" sz="1600" b="0" i="0" dirty="0">
                <a:effectLst/>
                <a:latin typeface="Noto Sans" panose="020B0502040504020204" pitchFamily="34" charset="0"/>
              </a:rPr>
              <a:t>Viser barnet øget spænding eller nysgerrighed ved bestemte tilstande eller situationer, kan forældrene gå ind og </a:t>
            </a:r>
            <a:r>
              <a:rPr lang="da-DK" sz="1600" b="0" i="0" u="sng" dirty="0">
                <a:effectLst/>
                <a:latin typeface="Noto Sans" panose="020B0502040504020204" pitchFamily="34" charset="0"/>
              </a:rPr>
              <a:t>opmuntre</a:t>
            </a:r>
            <a:r>
              <a:rPr lang="da-DK" sz="1600" b="0" i="0" dirty="0">
                <a:effectLst/>
                <a:latin typeface="Noto Sans" panose="020B0502040504020204" pitchFamily="34" charset="0"/>
              </a:rPr>
              <a:t> barnets nysgerrighed </a:t>
            </a:r>
          </a:p>
          <a:p>
            <a:r>
              <a:rPr lang="da-DK" sz="1600" b="0" i="0" dirty="0">
                <a:effectLst/>
                <a:latin typeface="Noto Sans" panose="020B0502040504020204" pitchFamily="34" charset="0"/>
              </a:rPr>
              <a:t>Til tider forstærker de måske spændingen og barnets opmærksomhed til et niveau, som barnet ikke selv ville nå af egen kraft. På den måde hjælper de barnet fremad i udviklingen. </a:t>
            </a:r>
          </a:p>
          <a:p>
            <a:r>
              <a:rPr lang="da-DK" sz="1600" b="0" i="0" dirty="0">
                <a:effectLst/>
                <a:latin typeface="Noto Sans" panose="020B0502040504020204" pitchFamily="34" charset="0"/>
              </a:rPr>
              <a:t>Forældrene retter barnets opmærksomhed mod bestemte ting og begivenheder i hverdagen og lærer dem, hvad der er væsentlige, sociale oplevelser.</a:t>
            </a:r>
            <a:endParaRPr lang="da-DK" sz="1600" dirty="0"/>
          </a:p>
        </p:txBody>
      </p:sp>
      <p:pic>
        <p:nvPicPr>
          <p:cNvPr id="5" name="Billede 4" descr="Et billede, der indeholder pattedyr, kanin, Kaniner og harer, Tamkanin&#10;&#10;Automatisk genereret beskrivelse">
            <a:extLst>
              <a:ext uri="{FF2B5EF4-FFF2-40B4-BE49-F238E27FC236}">
                <a16:creationId xmlns:a16="http://schemas.microsoft.com/office/drawing/2014/main" id="{2BA4E861-56C3-178F-D735-8CAD667A804E}"/>
              </a:ext>
            </a:extLst>
          </p:cNvPr>
          <p:cNvPicPr>
            <a:picLocks noChangeAspect="1"/>
          </p:cNvPicPr>
          <p:nvPr/>
        </p:nvPicPr>
        <p:blipFill>
          <a:blip r:embed="rId2">
            <a:extLst>
              <a:ext uri="{28A0092B-C50C-407E-A947-70E740481C1C}">
                <a14:useLocalDpi xmlns:a14="http://schemas.microsoft.com/office/drawing/2010/main" val="0"/>
              </a:ext>
            </a:extLst>
          </a:blip>
          <a:srcRect l="27092" r="29217" b="-1"/>
          <a:stretch/>
        </p:blipFill>
        <p:spPr>
          <a:xfrm>
            <a:off x="5841994" y="-1583862"/>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343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9E53C313-5F5F-FA4D-0698-FCD954682822}"/>
              </a:ext>
            </a:extLst>
          </p:cNvPr>
          <p:cNvSpPr>
            <a:spLocks noGrp="1"/>
          </p:cNvSpPr>
          <p:nvPr>
            <p:ph idx="1"/>
          </p:nvPr>
        </p:nvSpPr>
        <p:spPr>
          <a:xfrm>
            <a:off x="838200" y="2333297"/>
            <a:ext cx="4619621" cy="3843666"/>
          </a:xfrm>
        </p:spPr>
        <p:txBody>
          <a:bodyPr>
            <a:normAutofit/>
          </a:bodyPr>
          <a:lstStyle/>
          <a:p>
            <a:r>
              <a:rPr lang="da-DK" sz="1600">
                <a:latin typeface="Noto Sans" panose="020B0502040504020204" pitchFamily="34" charset="0"/>
              </a:rPr>
              <a:t>D</a:t>
            </a:r>
            <a:r>
              <a:rPr lang="da-DK" sz="1600" b="0" i="0">
                <a:effectLst/>
                <a:latin typeface="Noto Sans" panose="020B0502040504020204" pitchFamily="34" charset="0"/>
              </a:rPr>
              <a:t>er kan opstå problemer i udviklingen, hvis forældrene </a:t>
            </a:r>
            <a:r>
              <a:rPr lang="da-DK" sz="1600" b="1" i="0">
                <a:effectLst/>
                <a:latin typeface="Noto Sans" panose="020B0502040504020204" pitchFamily="34" charset="0"/>
              </a:rPr>
              <a:t>understimulerer</a:t>
            </a:r>
            <a:r>
              <a:rPr lang="da-DK" sz="1600" b="0" i="0">
                <a:effectLst/>
                <a:latin typeface="Noto Sans" panose="020B0502040504020204" pitchFamily="34" charset="0"/>
              </a:rPr>
              <a:t> børnene ved ikke at give nok respons og vise nok initiativ i samspillet med barnet. </a:t>
            </a:r>
          </a:p>
          <a:p>
            <a:r>
              <a:rPr lang="da-DK" sz="1600" b="0" i="0">
                <a:effectLst/>
                <a:latin typeface="Noto Sans" panose="020B0502040504020204" pitchFamily="34" charset="0"/>
              </a:rPr>
              <a:t>Det kan betyde, at barnet må knokle alt for hårdt for at få svar på sin adfærd og for hurtigt kommer ind i rollen som en, der må klare sig selv,</a:t>
            </a:r>
          </a:p>
          <a:p>
            <a:r>
              <a:rPr lang="da-DK" sz="1600" b="0" i="0">
                <a:effectLst/>
                <a:latin typeface="Noto Sans" panose="020B0502040504020204" pitchFamily="34" charset="0"/>
              </a:rPr>
              <a:t>Det kan i værste fald betyde, at barnet opgiver samspillet med forælderen og trækker sig ind i sig selv med det resultat, at dets udvikling forsinkes eller i værste fald tager skade. </a:t>
            </a:r>
          </a:p>
          <a:p>
            <a:r>
              <a:rPr lang="da-DK" sz="1600" b="0" i="0">
                <a:effectLst/>
                <a:latin typeface="Noto Sans" panose="020B0502040504020204" pitchFamily="34" charset="0"/>
              </a:rPr>
              <a:t>Det kan man se eksempler på i forbindelse med særlig grove former for omsorgssvigt.</a:t>
            </a:r>
            <a:endParaRPr lang="da-DK" sz="1600"/>
          </a:p>
        </p:txBody>
      </p:sp>
      <p:pic>
        <p:nvPicPr>
          <p:cNvPr id="5" name="Billede 4" descr="Et billede, der indeholder udendørs, jord, sort-hvid, person&#10;&#10;Automatisk genereret beskrivelse">
            <a:extLst>
              <a:ext uri="{FF2B5EF4-FFF2-40B4-BE49-F238E27FC236}">
                <a16:creationId xmlns:a16="http://schemas.microsoft.com/office/drawing/2014/main" id="{49FE9F31-66B0-5E93-CF21-9CB3BE4ED623}"/>
              </a:ext>
            </a:extLst>
          </p:cNvPr>
          <p:cNvPicPr>
            <a:picLocks noChangeAspect="1"/>
          </p:cNvPicPr>
          <p:nvPr/>
        </p:nvPicPr>
        <p:blipFill>
          <a:blip r:embed="rId2">
            <a:extLst>
              <a:ext uri="{28A0092B-C50C-407E-A947-70E740481C1C}">
                <a14:useLocalDpi xmlns:a14="http://schemas.microsoft.com/office/drawing/2010/main" val="0"/>
              </a:ext>
            </a:extLst>
          </a:blip>
          <a:srcRect l="21678" r="261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54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1D16CF6-1F1B-BAD0-6E76-B759B5D22684}"/>
              </a:ext>
            </a:extLst>
          </p:cNvPr>
          <p:cNvSpPr>
            <a:spLocks noGrp="1"/>
          </p:cNvSpPr>
          <p:nvPr>
            <p:ph idx="1"/>
          </p:nvPr>
        </p:nvSpPr>
        <p:spPr>
          <a:xfrm>
            <a:off x="838200" y="2333297"/>
            <a:ext cx="4619621" cy="3843666"/>
          </a:xfrm>
        </p:spPr>
        <p:txBody>
          <a:bodyPr>
            <a:normAutofit/>
          </a:bodyPr>
          <a:lstStyle/>
          <a:p>
            <a:r>
              <a:rPr lang="da-DK" sz="1700" dirty="0">
                <a:latin typeface="Noto Sans" panose="020B0502040504020204" pitchFamily="34" charset="0"/>
              </a:rPr>
              <a:t>F</a:t>
            </a:r>
            <a:r>
              <a:rPr lang="da-DK" sz="1700" b="0" i="0" dirty="0">
                <a:effectLst/>
                <a:latin typeface="Noto Sans" panose="020B0502040504020204" pitchFamily="34" charset="0"/>
              </a:rPr>
              <a:t>orældrene kan  </a:t>
            </a:r>
            <a:r>
              <a:rPr lang="da-DK" sz="1700" b="0" i="1" dirty="0">
                <a:effectLst/>
                <a:latin typeface="Noto Sans" panose="020B0502040504020204" pitchFamily="34" charset="0"/>
              </a:rPr>
              <a:t>overstimulere</a:t>
            </a:r>
            <a:r>
              <a:rPr lang="da-DK" sz="1700" b="0" i="0" dirty="0">
                <a:effectLst/>
                <a:latin typeface="Noto Sans" panose="020B0502040504020204" pitchFamily="34" charset="0"/>
              </a:rPr>
              <a:t> barnet ved i for voldsom omfang at tage initiativet fra barnet i ansigt til ansigt-samspillet, svare for hurtigt og helt bestemme intensiteten i det indbyrdes samspil, så barnet ikke selv udvikler sin nysgerrighed</a:t>
            </a:r>
          </a:p>
          <a:p>
            <a:r>
              <a:rPr lang="da-DK" sz="1700" dirty="0">
                <a:latin typeface="Noto Sans" panose="020B0502040504020204" pitchFamily="34" charset="0"/>
              </a:rPr>
              <a:t>Barnet risikerer </a:t>
            </a:r>
            <a:r>
              <a:rPr lang="da-DK" sz="1700" b="0" i="0" dirty="0">
                <a:effectLst/>
                <a:latin typeface="Noto Sans" panose="020B0502040504020204" pitchFamily="34" charset="0"/>
              </a:rPr>
              <a:t>at blive en passiv betragter til forældrenes aktivitet. </a:t>
            </a:r>
          </a:p>
          <a:p>
            <a:r>
              <a:rPr lang="da-DK" sz="1700" b="0" i="0" dirty="0">
                <a:effectLst/>
                <a:latin typeface="Noto Sans" panose="020B0502040504020204" pitchFamily="34" charset="0"/>
              </a:rPr>
              <a:t>Forældrenes </a:t>
            </a:r>
            <a:r>
              <a:rPr lang="da-DK" sz="1700" b="1" i="0" dirty="0">
                <a:effectLst/>
                <a:latin typeface="Noto Sans" panose="020B0502040504020204" pitchFamily="34" charset="0"/>
              </a:rPr>
              <a:t>stimulering</a:t>
            </a:r>
            <a:r>
              <a:rPr lang="da-DK" sz="1700" b="0" i="0" dirty="0">
                <a:effectLst/>
                <a:latin typeface="Noto Sans" panose="020B0502040504020204" pitchFamily="34" charset="0"/>
              </a:rPr>
              <a:t> af barnets nysgerrighed må således finde en balance mellem for lidt og for meget initiativ.</a:t>
            </a:r>
            <a:endParaRPr lang="da-DK" sz="1700" dirty="0"/>
          </a:p>
        </p:txBody>
      </p:sp>
      <p:pic>
        <p:nvPicPr>
          <p:cNvPr id="7" name="Billede 6" descr="Et billede, der indeholder nyfødt, person, baby, Ansigt&#10;&#10;Automatisk genereret beskrivelse">
            <a:extLst>
              <a:ext uri="{FF2B5EF4-FFF2-40B4-BE49-F238E27FC236}">
                <a16:creationId xmlns:a16="http://schemas.microsoft.com/office/drawing/2014/main" id="{EE347635-4FE5-79F2-D517-D2936F1A6B41}"/>
              </a:ext>
            </a:extLst>
          </p:cNvPr>
          <p:cNvPicPr>
            <a:picLocks noChangeAspect="1"/>
          </p:cNvPicPr>
          <p:nvPr/>
        </p:nvPicPr>
        <p:blipFill>
          <a:blip r:embed="rId2">
            <a:extLst>
              <a:ext uri="{28A0092B-C50C-407E-A947-70E740481C1C}">
                <a14:useLocalDpi xmlns:a14="http://schemas.microsoft.com/office/drawing/2010/main" val="0"/>
              </a:ext>
            </a:extLst>
          </a:blip>
          <a:srcRect l="19183" r="2495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172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612D18-3EE4-7390-3DAE-8E6AB7FEFFB6}"/>
              </a:ext>
            </a:extLst>
          </p:cNvPr>
          <p:cNvSpPr>
            <a:spLocks noGrp="1"/>
          </p:cNvSpPr>
          <p:nvPr>
            <p:ph type="title"/>
          </p:nvPr>
        </p:nvSpPr>
        <p:spPr>
          <a:xfrm>
            <a:off x="640080" y="325369"/>
            <a:ext cx="4368602" cy="1956841"/>
          </a:xfrm>
        </p:spPr>
        <p:txBody>
          <a:bodyPr anchor="b">
            <a:normAutofit/>
          </a:bodyPr>
          <a:lstStyle/>
          <a:p>
            <a:r>
              <a:rPr lang="da-DK" sz="5000"/>
              <a:t>Følelsesmæssig smitte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DE57EB2-7904-2A99-FA12-8E27AADB0D95}"/>
              </a:ext>
            </a:extLst>
          </p:cNvPr>
          <p:cNvSpPr>
            <a:spLocks noGrp="1"/>
          </p:cNvSpPr>
          <p:nvPr>
            <p:ph idx="1"/>
          </p:nvPr>
        </p:nvSpPr>
        <p:spPr>
          <a:xfrm>
            <a:off x="640080" y="2872899"/>
            <a:ext cx="4243589" cy="3320668"/>
          </a:xfrm>
        </p:spPr>
        <p:txBody>
          <a:bodyPr>
            <a:normAutofit/>
          </a:bodyPr>
          <a:lstStyle/>
          <a:p>
            <a:r>
              <a:rPr lang="da-DK" sz="1000" b="0" i="0" dirty="0">
                <a:effectLst/>
                <a:latin typeface="Noto Sans" panose="020B0502040504020204" pitchFamily="34" charset="0"/>
              </a:rPr>
              <a:t>Samspillet ansigt til ansigt handler om </a:t>
            </a:r>
            <a:r>
              <a:rPr lang="da-DK" sz="1000" b="0" i="1" dirty="0">
                <a:effectLst/>
                <a:latin typeface="Noto Sans" panose="020B0502040504020204" pitchFamily="34" charset="0"/>
              </a:rPr>
              <a:t>følelsesmæssig smitte</a:t>
            </a:r>
            <a:endParaRPr lang="da-DK" sz="1000" b="0" i="0" dirty="0">
              <a:effectLst/>
              <a:latin typeface="Noto Sans" panose="020B0502040504020204" pitchFamily="34" charset="0"/>
            </a:endParaRPr>
          </a:p>
          <a:p>
            <a:r>
              <a:rPr lang="da-DK" sz="1000" b="0" i="0" dirty="0">
                <a:effectLst/>
                <a:latin typeface="Noto Sans" panose="020B0502040504020204" pitchFamily="34" charset="0"/>
              </a:rPr>
              <a:t>Vi kender dette fænomen fra små børn, der græder, når andre børn græder. Eller når en frygt eller en usikkerhed spreder sig i en gruppe. </a:t>
            </a:r>
          </a:p>
          <a:p>
            <a:r>
              <a:rPr lang="da-DK" sz="1000" b="0" i="0" dirty="0">
                <a:effectLst/>
                <a:latin typeface="Noto Sans" panose="020B0502040504020204" pitchFamily="34" charset="0"/>
              </a:rPr>
              <a:t>Det er en medfødt evne, der er afgørende i den sociale kontakt med andre. Den forfines i samspillet med forældrene og danner grobund for det, der med tiden bliver til </a:t>
            </a:r>
            <a:r>
              <a:rPr lang="da-DK" sz="1000" b="0" i="1" dirty="0">
                <a:effectLst/>
                <a:latin typeface="Noto Sans" panose="020B0502040504020204" pitchFamily="34" charset="0"/>
              </a:rPr>
              <a:t>empati</a:t>
            </a:r>
            <a:r>
              <a:rPr lang="da-DK" sz="1000" b="0" i="0" dirty="0">
                <a:effectLst/>
                <a:latin typeface="Noto Sans" panose="020B0502040504020204" pitchFamily="34" charset="0"/>
              </a:rPr>
              <a:t> </a:t>
            </a:r>
          </a:p>
          <a:p>
            <a:r>
              <a:rPr lang="da-DK" sz="1000" b="0" i="0" dirty="0">
                <a:effectLst/>
                <a:latin typeface="Noto Sans" panose="020B0502040504020204" pitchFamily="34" charset="0"/>
              </a:rPr>
              <a:t>Hvis forælderen møder barnet med et udtryksløst ansigt, viser flere eksperimenter, at barnet bliver forvirret og ked af det. Det kan ikke længere påvirke og samtale med forælderen, og det smittes af forælderens "døde" følelsestilstand.</a:t>
            </a:r>
          </a:p>
          <a:p>
            <a:endParaRPr lang="da-DK" sz="1000" dirty="0"/>
          </a:p>
        </p:txBody>
      </p:sp>
      <p:pic>
        <p:nvPicPr>
          <p:cNvPr id="5" name="Billede 4" descr="Et billede, der indeholder sort-hvid, person, negl/søm/nål, hud&#10;&#10;Automatisk genereret beskrivelse">
            <a:extLst>
              <a:ext uri="{FF2B5EF4-FFF2-40B4-BE49-F238E27FC236}">
                <a16:creationId xmlns:a16="http://schemas.microsoft.com/office/drawing/2014/main" id="{BC309957-A030-9589-D84C-820B8CECDE12}"/>
              </a:ext>
            </a:extLst>
          </p:cNvPr>
          <p:cNvPicPr>
            <a:picLocks noChangeAspect="1"/>
          </p:cNvPicPr>
          <p:nvPr/>
        </p:nvPicPr>
        <p:blipFill>
          <a:blip r:embed="rId2">
            <a:extLst>
              <a:ext uri="{28A0092B-C50C-407E-A947-70E740481C1C}">
                <a14:useLocalDpi xmlns:a14="http://schemas.microsoft.com/office/drawing/2010/main" val="0"/>
              </a:ext>
            </a:extLst>
          </a:blip>
          <a:srcRect l="17908" r="259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462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FA348-610E-CB9D-7F79-7DB6F9CDBD02}"/>
              </a:ext>
            </a:extLst>
          </p:cNvPr>
          <p:cNvSpPr>
            <a:spLocks noGrp="1"/>
          </p:cNvSpPr>
          <p:nvPr>
            <p:ph type="title"/>
          </p:nvPr>
        </p:nvSpPr>
        <p:spPr>
          <a:xfrm>
            <a:off x="481013" y="3752849"/>
            <a:ext cx="3290887" cy="2452687"/>
          </a:xfrm>
        </p:spPr>
        <p:txBody>
          <a:bodyPr anchor="ctr">
            <a:normAutofit/>
          </a:bodyPr>
          <a:lstStyle/>
          <a:p>
            <a:r>
              <a:rPr lang="da-DK" sz="3600"/>
              <a:t>Still face-eksperimentet </a:t>
            </a:r>
          </a:p>
        </p:txBody>
      </p:sp>
      <p:pic>
        <p:nvPicPr>
          <p:cNvPr id="5" name="Billede 4" descr="Et billede, der indeholder person, Ansigt, tøj, indendørs&#10;&#10;Automatisk genereret beskrivelse">
            <a:extLst>
              <a:ext uri="{FF2B5EF4-FFF2-40B4-BE49-F238E27FC236}">
                <a16:creationId xmlns:a16="http://schemas.microsoft.com/office/drawing/2014/main" id="{2EF243D2-25AF-B372-C8F1-9A49A80B01FA}"/>
              </a:ext>
            </a:extLst>
          </p:cNvPr>
          <p:cNvPicPr>
            <a:picLocks noChangeAspect="1"/>
          </p:cNvPicPr>
          <p:nvPr/>
        </p:nvPicPr>
        <p:blipFill>
          <a:blip r:embed="rId2">
            <a:extLst>
              <a:ext uri="{28A0092B-C50C-407E-A947-70E740481C1C}">
                <a14:useLocalDpi xmlns:a14="http://schemas.microsoft.com/office/drawing/2010/main" val="0"/>
              </a:ext>
            </a:extLst>
          </a:blip>
          <a:srcRect t="21312" b="245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dsholder til indhold 2">
            <a:extLst>
              <a:ext uri="{FF2B5EF4-FFF2-40B4-BE49-F238E27FC236}">
                <a16:creationId xmlns:a16="http://schemas.microsoft.com/office/drawing/2014/main" id="{CDFD9839-C8BF-3CF9-F452-F2EA0E54AD93}"/>
              </a:ext>
            </a:extLst>
          </p:cNvPr>
          <p:cNvSpPr>
            <a:spLocks noGrp="1"/>
          </p:cNvSpPr>
          <p:nvPr>
            <p:ph idx="1"/>
          </p:nvPr>
        </p:nvSpPr>
        <p:spPr>
          <a:xfrm>
            <a:off x="4223982" y="3752850"/>
            <a:ext cx="7485413" cy="2452687"/>
          </a:xfrm>
        </p:spPr>
        <p:txBody>
          <a:bodyPr anchor="ctr">
            <a:normAutofit/>
          </a:bodyPr>
          <a:lstStyle/>
          <a:p>
            <a:r>
              <a:rPr lang="da-DK" sz="1100" b="0" i="0" dirty="0">
                <a:effectLst/>
                <a:latin typeface="Noto Sans" panose="020B0502040504020204" pitchFamily="34" charset="0"/>
              </a:rPr>
              <a:t>I 1975 udviklede psykologen Edward </a:t>
            </a:r>
            <a:r>
              <a:rPr lang="da-DK" sz="1100" b="0" i="0" dirty="0" err="1">
                <a:effectLst/>
                <a:latin typeface="Noto Sans" panose="020B0502040504020204" pitchFamily="34" charset="0"/>
              </a:rPr>
              <a:t>Tronick</a:t>
            </a:r>
            <a:r>
              <a:rPr lang="da-DK" sz="1100" b="0" i="0" dirty="0">
                <a:effectLst/>
                <a:latin typeface="Noto Sans" panose="020B0502040504020204" pitchFamily="34" charset="0"/>
              </a:rPr>
              <a:t> sit berømte still face-eksperiment for at teste sin hypotese, om at spædbørn aktivt engagerer sig i social interaktion. I eksperimentet bliver børn ned til 2 måneders alderen observeret i et trefaset forløb:</a:t>
            </a:r>
          </a:p>
          <a:p>
            <a:pPr>
              <a:buFont typeface="+mj-lt"/>
              <a:buAutoNum type="arabicPeriod"/>
            </a:pPr>
            <a:r>
              <a:rPr lang="da-DK" sz="1100" b="0" i="0" dirty="0">
                <a:effectLst/>
                <a:latin typeface="Noto Sans" panose="020B0502040504020204" pitchFamily="34" charset="0"/>
              </a:rPr>
              <a:t>En fase, hvor der foregår en normal interaktion mellem barnet og den voksne (baseline).</a:t>
            </a:r>
          </a:p>
          <a:p>
            <a:pPr>
              <a:buFont typeface="+mj-lt"/>
              <a:buAutoNum type="arabicPeriod"/>
            </a:pPr>
            <a:r>
              <a:rPr lang="da-DK" sz="1100" b="0" i="0" dirty="0">
                <a:effectLst/>
                <a:latin typeface="Noto Sans" panose="020B0502040504020204" pitchFamily="34" charset="0"/>
              </a:rPr>
              <a:t>En fase, hvor den voksne ikke længere reagerer på barnet og opretholder et neutralt ansigtsudtryk.</a:t>
            </a:r>
          </a:p>
          <a:p>
            <a:pPr>
              <a:buFont typeface="+mj-lt"/>
              <a:buAutoNum type="arabicPeriod"/>
            </a:pPr>
            <a:r>
              <a:rPr lang="da-DK" sz="1100" b="0" i="0" dirty="0">
                <a:effectLst/>
                <a:latin typeface="Noto Sans" panose="020B0502040504020204" pitchFamily="34" charset="0"/>
              </a:rPr>
              <a:t>En fase, hvor den voksne igen reagerer på barnet og genopretter en normal interaktion med det.</a:t>
            </a:r>
          </a:p>
          <a:p>
            <a:r>
              <a:rPr lang="da-DK" sz="1100" b="0" i="0" dirty="0">
                <a:effectLst/>
                <a:latin typeface="Noto Sans" panose="020B0502040504020204" pitchFamily="34" charset="0"/>
              </a:rPr>
              <a:t>Eksperimentet viser, at børnene i den 2. fase vender hovedet væk (gaze aversion), bliver markant mindre smilende og udviser flere negative emotionelle reaktioner end i de to øvrige faser i forløbet.</a:t>
            </a:r>
          </a:p>
          <a:p>
            <a:r>
              <a:rPr lang="da-DK" sz="1100" dirty="0">
                <a:latin typeface="Noto Sans" panose="020B0502040504020204" pitchFamily="34" charset="0"/>
              </a:rPr>
              <a:t>Individbaseret eksperiment: </a:t>
            </a:r>
            <a:r>
              <a:rPr lang="da-DK" sz="1100" dirty="0">
                <a:latin typeface="Noto Sans" panose="020B0502040504020204" pitchFamily="34" charset="0"/>
                <a:hlinkClick r:id="rId3"/>
              </a:rPr>
              <a:t>https://psykveje.systime.dk/?id=5862#c14418</a:t>
            </a:r>
            <a:r>
              <a:rPr lang="da-DK" sz="1100" dirty="0">
                <a:latin typeface="Noto Sans" panose="020B0502040504020204" pitchFamily="34" charset="0"/>
              </a:rPr>
              <a:t> </a:t>
            </a:r>
            <a:r>
              <a:rPr lang="da-DK" sz="1100" b="0" i="0" dirty="0">
                <a:effectLst/>
                <a:latin typeface="Noto Sans" panose="020B0502040504020204" pitchFamily="34" charset="0"/>
              </a:rPr>
              <a:t> </a:t>
            </a:r>
          </a:p>
          <a:p>
            <a:endParaRPr lang="da-DK" sz="1100" dirty="0"/>
          </a:p>
        </p:txBody>
      </p:sp>
    </p:spTree>
    <p:extLst>
      <p:ext uri="{BB962C8B-B14F-4D97-AF65-F5344CB8AC3E}">
        <p14:creationId xmlns:p14="http://schemas.microsoft.com/office/powerpoint/2010/main" val="200089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8E3481-41C3-C8B4-0396-148585A79C5F}"/>
              </a:ext>
            </a:extLst>
          </p:cNvPr>
          <p:cNvSpPr>
            <a:spLocks noGrp="1"/>
          </p:cNvSpPr>
          <p:nvPr>
            <p:ph type="title"/>
          </p:nvPr>
        </p:nvSpPr>
        <p:spPr>
          <a:xfrm>
            <a:off x="838201" y="365125"/>
            <a:ext cx="5251316" cy="1807305"/>
          </a:xfrm>
        </p:spPr>
        <p:txBody>
          <a:bodyPr>
            <a:normAutofit/>
          </a:bodyPr>
          <a:lstStyle/>
          <a:p>
            <a:r>
              <a:rPr lang="da-DK" dirty="0"/>
              <a:t>Spædbørn og deprimerede mødre</a:t>
            </a:r>
          </a:p>
        </p:txBody>
      </p:sp>
      <p:sp>
        <p:nvSpPr>
          <p:cNvPr id="3" name="Pladsholder til indhold 2">
            <a:extLst>
              <a:ext uri="{FF2B5EF4-FFF2-40B4-BE49-F238E27FC236}">
                <a16:creationId xmlns:a16="http://schemas.microsoft.com/office/drawing/2014/main" id="{93022234-53BD-EE28-6E82-08DE74A17411}"/>
              </a:ext>
            </a:extLst>
          </p:cNvPr>
          <p:cNvSpPr>
            <a:spLocks noGrp="1"/>
          </p:cNvSpPr>
          <p:nvPr>
            <p:ph idx="1"/>
          </p:nvPr>
        </p:nvSpPr>
        <p:spPr>
          <a:xfrm>
            <a:off x="838200" y="2333297"/>
            <a:ext cx="4619621" cy="3843666"/>
          </a:xfrm>
        </p:spPr>
        <p:txBody>
          <a:bodyPr>
            <a:normAutofit/>
          </a:bodyPr>
          <a:lstStyle/>
          <a:p>
            <a:r>
              <a:rPr lang="da-DK" sz="1400" b="0" i="0" dirty="0">
                <a:effectLst/>
                <a:latin typeface="Noto Sans" panose="020B0502040504020204" pitchFamily="34" charset="0"/>
              </a:rPr>
              <a:t>Barnet med en deprimeret mor vil opleve, at moderen ikke er mentalt til stede </a:t>
            </a:r>
          </a:p>
          <a:p>
            <a:r>
              <a:rPr lang="da-DK" sz="1400" b="0" i="0" dirty="0">
                <a:effectLst/>
                <a:latin typeface="Noto Sans" panose="020B0502040504020204" pitchFamily="34" charset="0"/>
              </a:rPr>
              <a:t>Hun reagerer i perioder ikke særlig meget på barnet, hendes livlighed er nedsat, og hun afbryder måske øjenkontakten og forsøger ikke at genetablere den.</a:t>
            </a:r>
          </a:p>
          <a:p>
            <a:r>
              <a:rPr lang="da-DK" sz="1400" b="0" i="0" dirty="0">
                <a:effectLst/>
                <a:latin typeface="Noto Sans" panose="020B0502040504020204" pitchFamily="34" charset="0"/>
              </a:rPr>
              <a:t> Moderens væremåde vil smitte af på barnet: livligheden hos barnet vil aftage, ansigtet vil miste sin udtryksfuldhed, kropsholdningen blive mere slap. </a:t>
            </a:r>
          </a:p>
          <a:p>
            <a:r>
              <a:rPr lang="da-DK" sz="1400" b="0" i="0" dirty="0">
                <a:effectLst/>
                <a:latin typeface="Noto Sans" panose="020B0502040504020204" pitchFamily="34" charset="0"/>
              </a:rPr>
              <a:t>Barnet gennemlever så at sige en </a:t>
            </a:r>
            <a:r>
              <a:rPr lang="da-DK" sz="1400" b="0" i="0" u="sng" dirty="0">
                <a:effectLst/>
                <a:latin typeface="Noto Sans" panose="020B0502040504020204" pitchFamily="34" charset="0"/>
              </a:rPr>
              <a:t>depression</a:t>
            </a:r>
            <a:r>
              <a:rPr lang="da-DK" sz="1400" b="0" i="0" dirty="0">
                <a:effectLst/>
                <a:latin typeface="Noto Sans" panose="020B0502040504020204" pitchFamily="34" charset="0"/>
              </a:rPr>
              <a:t> sammen med moderen, og er denne måde at være sammen med moderen på typisk for deres samspil, så risikerer det at præge barnets samspil med andre, når det bliver voksen.</a:t>
            </a:r>
            <a:endParaRPr lang="da-DK" sz="1400" dirty="0"/>
          </a:p>
        </p:txBody>
      </p:sp>
      <p:pic>
        <p:nvPicPr>
          <p:cNvPr id="5" name="Billede 4" descr="Et billede, der indeholder person, tøj, Ansigt, pige&#10;&#10;Automatisk genereret beskrivelse">
            <a:extLst>
              <a:ext uri="{FF2B5EF4-FFF2-40B4-BE49-F238E27FC236}">
                <a16:creationId xmlns:a16="http://schemas.microsoft.com/office/drawing/2014/main" id="{FFBD00ED-1EA2-650F-BABA-ACF9D024724D}"/>
              </a:ext>
            </a:extLst>
          </p:cNvPr>
          <p:cNvPicPr>
            <a:picLocks noChangeAspect="1"/>
          </p:cNvPicPr>
          <p:nvPr/>
        </p:nvPicPr>
        <p:blipFill>
          <a:blip r:embed="rId2">
            <a:extLst>
              <a:ext uri="{28A0092B-C50C-407E-A947-70E740481C1C}">
                <a14:useLocalDpi xmlns:a14="http://schemas.microsoft.com/office/drawing/2010/main" val="0"/>
              </a:ext>
            </a:extLst>
          </a:blip>
          <a:srcRect l="39386" r="1235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109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BFE299-D573-351D-933A-AA339275A280}"/>
              </a:ext>
            </a:extLst>
          </p:cNvPr>
          <p:cNvSpPr>
            <a:spLocks noGrp="1"/>
          </p:cNvSpPr>
          <p:nvPr>
            <p:ph type="title"/>
          </p:nvPr>
        </p:nvSpPr>
        <p:spPr>
          <a:xfrm>
            <a:off x="838201" y="365125"/>
            <a:ext cx="5251316" cy="1807305"/>
          </a:xfrm>
        </p:spPr>
        <p:txBody>
          <a:bodyPr>
            <a:normAutofit/>
          </a:bodyPr>
          <a:lstStyle/>
          <a:p>
            <a:r>
              <a:rPr lang="da-DK" dirty="0"/>
              <a:t>RIG</a:t>
            </a:r>
          </a:p>
        </p:txBody>
      </p:sp>
      <p:sp>
        <p:nvSpPr>
          <p:cNvPr id="3" name="Pladsholder til indhold 2">
            <a:extLst>
              <a:ext uri="{FF2B5EF4-FFF2-40B4-BE49-F238E27FC236}">
                <a16:creationId xmlns:a16="http://schemas.microsoft.com/office/drawing/2014/main" id="{30CC6EEA-8CB3-7296-584E-3BE1226A92BE}"/>
              </a:ext>
            </a:extLst>
          </p:cNvPr>
          <p:cNvSpPr>
            <a:spLocks noGrp="1"/>
          </p:cNvSpPr>
          <p:nvPr>
            <p:ph idx="1"/>
          </p:nvPr>
        </p:nvSpPr>
        <p:spPr>
          <a:xfrm>
            <a:off x="838200" y="2333297"/>
            <a:ext cx="4619621" cy="3843666"/>
          </a:xfrm>
        </p:spPr>
        <p:txBody>
          <a:bodyPr>
            <a:normAutofit/>
          </a:bodyPr>
          <a:lstStyle/>
          <a:p>
            <a:r>
              <a:rPr lang="da-DK" sz="1400" b="0" i="0" dirty="0">
                <a:effectLst/>
                <a:latin typeface="Noto Sans" panose="020B0502040504020204" pitchFamily="34" charset="0"/>
              </a:rPr>
              <a:t>Barnet lagrer de sociale samspilsoplevelser med forældrene i sin </a:t>
            </a:r>
            <a:r>
              <a:rPr lang="da-DK" sz="1400" b="1" i="0" dirty="0">
                <a:effectLst/>
                <a:latin typeface="Noto Sans" panose="020B0502040504020204" pitchFamily="34" charset="0"/>
              </a:rPr>
              <a:t>hukommelse</a:t>
            </a:r>
            <a:r>
              <a:rPr lang="da-DK" sz="1400" b="0" i="0" dirty="0">
                <a:effectLst/>
                <a:latin typeface="Noto Sans" panose="020B0502040504020204" pitchFamily="34" charset="0"/>
              </a:rPr>
              <a:t>. </a:t>
            </a:r>
          </a:p>
          <a:p>
            <a:r>
              <a:rPr lang="da-DK" sz="1400" b="0" i="0" dirty="0">
                <a:effectLst/>
                <a:latin typeface="Noto Sans" panose="020B0502040504020204" pitchFamily="34" charset="0"/>
              </a:rPr>
              <a:t>De mange samspil barnet oplever omkring en bestemt situation, f.eks. det at blive ammet, lagres ikke hver for sig i hukommelsen, men former tilsammen en</a:t>
            </a:r>
            <a:r>
              <a:rPr lang="da-DK" sz="1400" b="0" i="1" dirty="0">
                <a:effectLst/>
                <a:latin typeface="Noto Sans" panose="020B0502040504020204" pitchFamily="34" charset="0"/>
              </a:rPr>
              <a:t> generaliseret episode</a:t>
            </a:r>
            <a:r>
              <a:rPr lang="da-DK" sz="1400" b="0" i="0" dirty="0">
                <a:effectLst/>
                <a:latin typeface="Noto Sans" panose="020B0502040504020204" pitchFamily="34" charset="0"/>
              </a:rPr>
              <a:t> eller et </a:t>
            </a:r>
            <a:r>
              <a:rPr lang="da-DK" sz="1400" b="0" i="1" dirty="0">
                <a:effectLst/>
                <a:latin typeface="Noto Sans" panose="020B0502040504020204" pitchFamily="34" charset="0"/>
              </a:rPr>
              <a:t>skema</a:t>
            </a:r>
            <a:r>
              <a:rPr lang="da-DK" sz="1400" b="0" i="0" dirty="0">
                <a:effectLst/>
                <a:latin typeface="Noto Sans" panose="020B0502040504020204" pitchFamily="34" charset="0"/>
              </a:rPr>
              <a:t> </a:t>
            </a:r>
          </a:p>
          <a:p>
            <a:r>
              <a:rPr lang="da-DK" sz="1400" b="0" i="0" dirty="0">
                <a:effectLst/>
                <a:latin typeface="Noto Sans" panose="020B0502040504020204" pitchFamily="34" charset="0"/>
              </a:rPr>
              <a:t>På samme måde fastholdes oplevelserne af forælderen som trøster, forælderen som skifter barnet, som leger en bestemt leg med barnet osv. og danner andre generaliserede episoder eller skemaer. </a:t>
            </a:r>
          </a:p>
          <a:p>
            <a:r>
              <a:rPr lang="da-DK" sz="1400" b="0" i="0" dirty="0">
                <a:effectLst/>
                <a:latin typeface="Noto Sans" panose="020B0502040504020204" pitchFamily="34" charset="0"/>
              </a:rPr>
              <a:t>Stern kalder sådanne episoder for </a:t>
            </a:r>
            <a:r>
              <a:rPr lang="da-DK" sz="1400" b="0" i="0" dirty="0" err="1">
                <a:effectLst/>
                <a:latin typeface="Noto Sans" panose="020B0502040504020204" pitchFamily="34" charset="0"/>
              </a:rPr>
              <a:t>RIG'er</a:t>
            </a:r>
            <a:r>
              <a:rPr lang="da-DK" sz="1400" b="0" i="0" dirty="0">
                <a:effectLst/>
                <a:latin typeface="Noto Sans" panose="020B0502040504020204" pitchFamily="34" charset="0"/>
              </a:rPr>
              <a:t>: Repræsentationer af Interaktioner der er blevet Generaliserede.</a:t>
            </a:r>
            <a:endParaRPr lang="da-DK" sz="1400" dirty="0"/>
          </a:p>
        </p:txBody>
      </p:sp>
      <p:pic>
        <p:nvPicPr>
          <p:cNvPr id="5" name="Billede 4" descr="Et billede, der indeholder person, Ansigt, Modetilbehør, tøj&#10;&#10;Automatisk genereret beskrivelse">
            <a:extLst>
              <a:ext uri="{FF2B5EF4-FFF2-40B4-BE49-F238E27FC236}">
                <a16:creationId xmlns:a16="http://schemas.microsoft.com/office/drawing/2014/main" id="{EED949A8-55C4-6476-ED96-455983FDA382}"/>
              </a:ext>
            </a:extLst>
          </p:cNvPr>
          <p:cNvPicPr>
            <a:picLocks noChangeAspect="1"/>
          </p:cNvPicPr>
          <p:nvPr/>
        </p:nvPicPr>
        <p:blipFill>
          <a:blip r:embed="rId2">
            <a:extLst>
              <a:ext uri="{28A0092B-C50C-407E-A947-70E740481C1C}">
                <a14:useLocalDpi xmlns:a14="http://schemas.microsoft.com/office/drawing/2010/main" val="0"/>
              </a:ext>
            </a:extLst>
          </a:blip>
          <a:srcRect l="29400" r="2169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700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251BB2-98F0-9815-D04D-DC4D6F38575C}"/>
              </a:ext>
            </a:extLst>
          </p:cNvPr>
          <p:cNvSpPr>
            <a:spLocks noGrp="1"/>
          </p:cNvSpPr>
          <p:nvPr>
            <p:ph type="title"/>
          </p:nvPr>
        </p:nvSpPr>
        <p:spPr>
          <a:xfrm>
            <a:off x="838201" y="365125"/>
            <a:ext cx="5251316" cy="1807305"/>
          </a:xfrm>
        </p:spPr>
        <p:txBody>
          <a:bodyPr>
            <a:normAutofit/>
          </a:bodyPr>
          <a:lstStyle/>
          <a:p>
            <a:r>
              <a:rPr lang="da-DK" dirty="0"/>
              <a:t>Fremkaldt ledsager </a:t>
            </a:r>
          </a:p>
        </p:txBody>
      </p:sp>
      <p:sp>
        <p:nvSpPr>
          <p:cNvPr id="3" name="Pladsholder til indhold 2">
            <a:extLst>
              <a:ext uri="{FF2B5EF4-FFF2-40B4-BE49-F238E27FC236}">
                <a16:creationId xmlns:a16="http://schemas.microsoft.com/office/drawing/2014/main" id="{A8EC55DD-6499-9452-19BF-ED9D18C3D896}"/>
              </a:ext>
            </a:extLst>
          </p:cNvPr>
          <p:cNvSpPr>
            <a:spLocks noGrp="1"/>
          </p:cNvSpPr>
          <p:nvPr>
            <p:ph idx="1"/>
          </p:nvPr>
        </p:nvSpPr>
        <p:spPr>
          <a:xfrm>
            <a:off x="838200" y="2333297"/>
            <a:ext cx="4619621" cy="3843666"/>
          </a:xfrm>
        </p:spPr>
        <p:txBody>
          <a:bodyPr>
            <a:normAutofit/>
          </a:bodyPr>
          <a:lstStyle/>
          <a:p>
            <a:r>
              <a:rPr lang="da-DK" sz="1100" b="0" i="0" dirty="0">
                <a:effectLst/>
                <a:latin typeface="Noto Sans" panose="020B0502040504020204" pitchFamily="34" charset="0"/>
              </a:rPr>
              <a:t>Takket være disse generaliserede episoder, som fastholder det typiske samspil med forældrene i barnets hukommelse, bliver det i stand til mentalt at fremkalde dette samspil med dem, selvom de ikke er til stede. </a:t>
            </a:r>
          </a:p>
          <a:p>
            <a:r>
              <a:rPr lang="da-DK" sz="1100" b="0" i="0" dirty="0">
                <a:effectLst/>
                <a:latin typeface="Noto Sans" panose="020B0502040504020204" pitchFamily="34" charset="0"/>
              </a:rPr>
              <a:t>Dette kaldes </a:t>
            </a:r>
            <a:r>
              <a:rPr lang="da-DK" sz="1100" b="0" i="1" dirty="0">
                <a:effectLst/>
                <a:latin typeface="Noto Sans" panose="020B0502040504020204" pitchFamily="34" charset="0"/>
              </a:rPr>
              <a:t>fremkaldt ledsager</a:t>
            </a:r>
            <a:endParaRPr lang="da-DK" sz="1100" b="0" i="0" dirty="0">
              <a:effectLst/>
              <a:latin typeface="Noto Sans" panose="020B0502040504020204" pitchFamily="34" charset="0"/>
            </a:endParaRPr>
          </a:p>
          <a:p>
            <a:r>
              <a:rPr lang="da-DK" sz="1100" b="0" i="0" dirty="0">
                <a:effectLst/>
                <a:latin typeface="Noto Sans" panose="020B0502040504020204" pitchFamily="34" charset="0"/>
              </a:rPr>
              <a:t>Denne indre ledsager kan have en beroligende eller trøstende funktion for f.eks. vuggestuebarnet. Hver gang det i vuggestuen træffer på en del af en episode, som det tidligere har oplevet sammen med omsorgspersonerne, vil de øvrige dele af den generaliserede samspilssituation med omsorgspersonerne blive kaldt til live. </a:t>
            </a:r>
          </a:p>
          <a:p>
            <a:r>
              <a:rPr lang="da-DK" sz="1100" b="0" i="0" dirty="0">
                <a:effectLst/>
                <a:latin typeface="Noto Sans" panose="020B0502040504020204" pitchFamily="34" charset="0"/>
              </a:rPr>
              <a:t>Fremkaldte ledsagere vil på denne måde næsten hele tiden kunne ledsage barnet. Selv når det er alene, er det nu i en vis forstand sammen med andre. </a:t>
            </a:r>
          </a:p>
          <a:p>
            <a:r>
              <a:rPr lang="da-DK" sz="1100" b="0" i="0" dirty="0">
                <a:effectLst/>
                <a:latin typeface="Noto Sans" panose="020B0502040504020204" pitchFamily="34" charset="0"/>
              </a:rPr>
              <a:t>Aktiviteter og situationer opleves som positive af barnet, ikke blot fordi de er trygge eller sjove i sig selv, men også fordi de fremkalder generaliserede eller typiske oplevelser af samspillet med omsorgspersonerne.</a:t>
            </a:r>
            <a:endParaRPr lang="da-DK" sz="1100" dirty="0"/>
          </a:p>
        </p:txBody>
      </p:sp>
      <p:pic>
        <p:nvPicPr>
          <p:cNvPr id="5" name="Billede 4" descr="Et billede, der indeholder person, tøj, Ansigt, Kvinde&#10;&#10;Automatisk genereret beskrivelse">
            <a:extLst>
              <a:ext uri="{FF2B5EF4-FFF2-40B4-BE49-F238E27FC236}">
                <a16:creationId xmlns:a16="http://schemas.microsoft.com/office/drawing/2014/main" id="{69068C4A-A542-558E-CF4B-F34ECBD89CFF}"/>
              </a:ext>
            </a:extLst>
          </p:cNvPr>
          <p:cNvPicPr>
            <a:picLocks noChangeAspect="1"/>
          </p:cNvPicPr>
          <p:nvPr/>
        </p:nvPicPr>
        <p:blipFill>
          <a:blip r:embed="rId2">
            <a:extLst>
              <a:ext uri="{28A0092B-C50C-407E-A947-70E740481C1C}">
                <a14:useLocalDpi xmlns:a14="http://schemas.microsoft.com/office/drawing/2010/main" val="0"/>
              </a:ext>
            </a:extLst>
          </a:blip>
          <a:srcRect l="18921" r="321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937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229100-68C0-A235-9647-28240117CC1C}"/>
              </a:ext>
            </a:extLst>
          </p:cNvPr>
          <p:cNvSpPr>
            <a:spLocks noGrp="1"/>
          </p:cNvSpPr>
          <p:nvPr>
            <p:ph type="title"/>
          </p:nvPr>
        </p:nvSpPr>
        <p:spPr>
          <a:xfrm>
            <a:off x="572493" y="238539"/>
            <a:ext cx="11018520" cy="1434415"/>
          </a:xfrm>
        </p:spPr>
        <p:txBody>
          <a:bodyPr anchor="b">
            <a:normAutofit/>
          </a:bodyPr>
          <a:lstStyle/>
          <a:p>
            <a:r>
              <a:rPr lang="da-DK" sz="5400"/>
              <a:t>Negative erfaringer </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537A4D9-83DA-3B33-26F4-F94BC61D1172}"/>
              </a:ext>
            </a:extLst>
          </p:cNvPr>
          <p:cNvSpPr>
            <a:spLocks noGrp="1"/>
          </p:cNvSpPr>
          <p:nvPr>
            <p:ph idx="1"/>
          </p:nvPr>
        </p:nvSpPr>
        <p:spPr>
          <a:xfrm>
            <a:off x="572493" y="2071316"/>
            <a:ext cx="6713552" cy="4119172"/>
          </a:xfrm>
        </p:spPr>
        <p:txBody>
          <a:bodyPr anchor="t">
            <a:normAutofit/>
          </a:bodyPr>
          <a:lstStyle/>
          <a:p>
            <a:r>
              <a:rPr lang="da-DK" sz="2200" b="0" i="0" dirty="0">
                <a:effectLst/>
                <a:latin typeface="Noto Sans" panose="020B0502040504020204" pitchFamily="34" charset="0"/>
              </a:rPr>
              <a:t>Barnet kan med de fremkaldte ledsagere være mere tillidsfuld og sikker i sin udforskning af verden</a:t>
            </a:r>
          </a:p>
          <a:p>
            <a:r>
              <a:rPr lang="da-DK" sz="2200" b="0" i="0" dirty="0">
                <a:effectLst/>
                <a:latin typeface="Noto Sans" panose="020B0502040504020204" pitchFamily="34" charset="0"/>
              </a:rPr>
              <a:t>Har mange episoder (f.eks. trøste-</a:t>
            </a:r>
            <a:r>
              <a:rPr lang="da-DK" sz="2200" b="0" i="0">
                <a:effectLst/>
                <a:latin typeface="Noto Sans" panose="020B0502040504020204" pitchFamily="34" charset="0"/>
              </a:rPr>
              <a:t>, spise-</a:t>
            </a:r>
            <a:r>
              <a:rPr lang="da-DK" sz="2200">
                <a:latin typeface="Noto Sans" panose="020B0502040504020204" pitchFamily="34" charset="0"/>
              </a:rPr>
              <a:t>, sove</a:t>
            </a:r>
            <a:r>
              <a:rPr lang="da-DK" sz="2200" b="0" i="0">
                <a:effectLst/>
                <a:latin typeface="Noto Sans" panose="020B0502040504020204" pitchFamily="34" charset="0"/>
              </a:rPr>
              <a:t>) </a:t>
            </a:r>
            <a:r>
              <a:rPr lang="da-DK" sz="2200" b="0" i="0" dirty="0">
                <a:effectLst/>
                <a:latin typeface="Noto Sans" panose="020B0502040504020204" pitchFamily="34" charset="0"/>
              </a:rPr>
              <a:t>været negative, skabes et negativt skema i hukommelsen og dermed en negativ </a:t>
            </a:r>
            <a:r>
              <a:rPr lang="da-DK" sz="2200" b="0" i="1" dirty="0">
                <a:effectLst/>
                <a:latin typeface="Noto Sans" panose="020B0502040504020204" pitchFamily="34" charset="0"/>
              </a:rPr>
              <a:t>forventning</a:t>
            </a:r>
            <a:r>
              <a:rPr lang="da-DK" sz="2200" b="0" i="0" dirty="0">
                <a:effectLst/>
                <a:latin typeface="Noto Sans" panose="020B0502040504020204" pitchFamily="34" charset="0"/>
              </a:rPr>
              <a:t> til samspil af denne </a:t>
            </a:r>
            <a:r>
              <a:rPr lang="da-DK" sz="2200" dirty="0">
                <a:latin typeface="Noto Sans" panose="020B0502040504020204" pitchFamily="34" charset="0"/>
              </a:rPr>
              <a:t>art</a:t>
            </a:r>
            <a:r>
              <a:rPr lang="da-DK" sz="2200" b="0" i="0" dirty="0">
                <a:effectLst/>
                <a:latin typeface="Noto Sans" panose="020B0502040504020204" pitchFamily="34" charset="0"/>
              </a:rPr>
              <a:t> </a:t>
            </a:r>
          </a:p>
          <a:p>
            <a:r>
              <a:rPr lang="da-DK" sz="2200" dirty="0">
                <a:latin typeface="Noto Sans" panose="020B0502040504020204" pitchFamily="34" charset="0"/>
              </a:rPr>
              <a:t>H</a:t>
            </a:r>
            <a:r>
              <a:rPr lang="da-DK" sz="2200" b="0" i="0" dirty="0">
                <a:effectLst/>
                <a:latin typeface="Noto Sans" panose="020B0502040504020204" pitchFamily="34" charset="0"/>
              </a:rPr>
              <a:t>ar barnet haft få negative amme-episoder, vil de ikke forstyrre barnets generelle forventning til, at amning er godt.</a:t>
            </a:r>
            <a:endParaRPr lang="da-DK" sz="2200" dirty="0"/>
          </a:p>
        </p:txBody>
      </p:sp>
      <p:pic>
        <p:nvPicPr>
          <p:cNvPr id="5" name="Billede 4" descr="Et billede, der indeholder person, indendørs, seng, Ansigt&#10;&#10;Automatisk genereret beskrivelse">
            <a:extLst>
              <a:ext uri="{FF2B5EF4-FFF2-40B4-BE49-F238E27FC236}">
                <a16:creationId xmlns:a16="http://schemas.microsoft.com/office/drawing/2014/main" id="{B29D623C-16A9-0D8A-35D1-16F02982134B}"/>
              </a:ext>
            </a:extLst>
          </p:cNvPr>
          <p:cNvPicPr>
            <a:picLocks noChangeAspect="1"/>
          </p:cNvPicPr>
          <p:nvPr/>
        </p:nvPicPr>
        <p:blipFill>
          <a:blip r:embed="rId2">
            <a:extLst>
              <a:ext uri="{28A0092B-C50C-407E-A947-70E740481C1C}">
                <a14:useLocalDpi xmlns:a14="http://schemas.microsoft.com/office/drawing/2010/main" val="0"/>
              </a:ext>
            </a:extLst>
          </a:blip>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7502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5598B0-28F4-A774-4189-872AA0B5F1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6158" y="643466"/>
            <a:ext cx="7579683"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AAE7773-44DF-804D-7814-241C3B68E707}"/>
              </a:ext>
            </a:extLst>
          </p:cNvPr>
          <p:cNvSpPr>
            <a:spLocks noGrp="1"/>
          </p:cNvSpPr>
          <p:nvPr>
            <p:ph type="title"/>
          </p:nvPr>
        </p:nvSpPr>
        <p:spPr>
          <a:xfrm>
            <a:off x="535387" y="2248263"/>
            <a:ext cx="3768917" cy="1606163"/>
          </a:xfrm>
        </p:spPr>
        <p:txBody>
          <a:bodyPr vert="horz" lIns="91440" tIns="45720" rIns="91440" bIns="45720" rtlCol="0" anchor="b">
            <a:normAutofit/>
          </a:bodyPr>
          <a:lstStyle/>
          <a:p>
            <a:r>
              <a:rPr lang="en-US" sz="3700" kern="1200">
                <a:solidFill>
                  <a:schemeClr val="tx1"/>
                </a:solidFill>
                <a:latin typeface="+mj-lt"/>
                <a:ea typeface="+mj-ea"/>
                <a:cs typeface="+mj-cs"/>
              </a:rPr>
              <a:t>Erik Erikson – udviklingspsykolog </a:t>
            </a:r>
          </a:p>
        </p:txBody>
      </p:sp>
      <p:sp>
        <p:nvSpPr>
          <p:cNvPr id="3" name="Pladsholder til indhold 2">
            <a:extLst>
              <a:ext uri="{FF2B5EF4-FFF2-40B4-BE49-F238E27FC236}">
                <a16:creationId xmlns:a16="http://schemas.microsoft.com/office/drawing/2014/main" id="{66A9B6A0-3DE1-BE44-E023-6A5DD8C5BA4F}"/>
              </a:ext>
            </a:extLst>
          </p:cNvPr>
          <p:cNvSpPr>
            <a:spLocks noGrp="1"/>
          </p:cNvSpPr>
          <p:nvPr>
            <p:ph idx="1"/>
          </p:nvPr>
        </p:nvSpPr>
        <p:spPr>
          <a:xfrm>
            <a:off x="535387" y="3915808"/>
            <a:ext cx="3665550" cy="775494"/>
          </a:xfrm>
        </p:spPr>
        <p:txBody>
          <a:bodyPr vert="horz" lIns="91440" tIns="45720" rIns="91440" bIns="45720" rtlCol="0">
            <a:normAutofit/>
          </a:bodyPr>
          <a:lstStyle/>
          <a:p>
            <a:pPr marL="0" indent="0">
              <a:buNone/>
            </a:pPr>
            <a:r>
              <a:rPr lang="en-US" sz="2200" kern="1200">
                <a:solidFill>
                  <a:schemeClr val="tx1"/>
                </a:solidFill>
                <a:latin typeface="+mn-lt"/>
                <a:ea typeface="+mn-ea"/>
                <a:cs typeface="+mn-cs"/>
              </a:rPr>
              <a:t>Den faseopdelte forståelse af menneskets udvikling </a:t>
            </a:r>
          </a:p>
        </p:txBody>
      </p:sp>
      <p:pic>
        <p:nvPicPr>
          <p:cNvPr id="5" name="Billede 4" descr="Et billede, der indeholder tekst, skærmbillede, dokument, Font/skrifttype&#10;&#10;Automatisk genereret beskrivelse">
            <a:extLst>
              <a:ext uri="{FF2B5EF4-FFF2-40B4-BE49-F238E27FC236}">
                <a16:creationId xmlns:a16="http://schemas.microsoft.com/office/drawing/2014/main" id="{5CB525A1-9919-1AF7-87A7-FE9ECC48B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185979"/>
            <a:ext cx="5114347" cy="6494409"/>
          </a:xfrm>
          <a:prstGeom prst="rect">
            <a:avLst/>
          </a:prstGeom>
        </p:spPr>
      </p:pic>
    </p:spTree>
    <p:extLst>
      <p:ext uri="{BB962C8B-B14F-4D97-AF65-F5344CB8AC3E}">
        <p14:creationId xmlns:p14="http://schemas.microsoft.com/office/powerpoint/2010/main" val="190186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A57DE-7A72-A7B1-66E0-EF0D47328F20}"/>
              </a:ext>
            </a:extLst>
          </p:cNvPr>
          <p:cNvSpPr>
            <a:spLocks noGrp="1"/>
          </p:cNvSpPr>
          <p:nvPr>
            <p:ph type="title"/>
          </p:nvPr>
        </p:nvSpPr>
        <p:spPr/>
        <p:txBody>
          <a:bodyPr/>
          <a:lstStyle/>
          <a:p>
            <a:r>
              <a:rPr lang="da-DK" dirty="0"/>
              <a:t>Erik Erikson</a:t>
            </a:r>
          </a:p>
        </p:txBody>
      </p:sp>
      <p:sp>
        <p:nvSpPr>
          <p:cNvPr id="3" name="Pladsholder til indhold 2">
            <a:extLst>
              <a:ext uri="{FF2B5EF4-FFF2-40B4-BE49-F238E27FC236}">
                <a16:creationId xmlns:a16="http://schemas.microsoft.com/office/drawing/2014/main" id="{C1187382-C5EC-6C42-5E19-7C9C3E3C0970}"/>
              </a:ext>
            </a:extLst>
          </p:cNvPr>
          <p:cNvSpPr>
            <a:spLocks noGrp="1"/>
          </p:cNvSpPr>
          <p:nvPr>
            <p:ph idx="1"/>
          </p:nvPr>
        </p:nvSpPr>
        <p:spPr/>
        <p:txBody>
          <a:bodyPr/>
          <a:lstStyle/>
          <a:p>
            <a:r>
              <a:rPr lang="da-DK" dirty="0"/>
              <a:t>Hvilke problemer ser du ved den faseopdelte tankegang?</a:t>
            </a:r>
          </a:p>
        </p:txBody>
      </p:sp>
    </p:spTree>
    <p:extLst>
      <p:ext uri="{BB962C8B-B14F-4D97-AF65-F5344CB8AC3E}">
        <p14:creationId xmlns:p14="http://schemas.microsoft.com/office/powerpoint/2010/main" val="314214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01AB2E-4037-85F1-8B55-B0FCAFCA599A}"/>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a:solidFill>
                  <a:schemeClr val="bg1"/>
                </a:solidFill>
              </a:rPr>
              <a:t>Daniel Stern </a:t>
            </a:r>
          </a:p>
        </p:txBody>
      </p:sp>
      <p:pic>
        <p:nvPicPr>
          <p:cNvPr id="5" name="Pladsholder til indhold 4" descr="Et billede, der indeholder Ansigt, portræt, person, menneske&#10;&#10;Automatisk genereret beskrivelse">
            <a:extLst>
              <a:ext uri="{FF2B5EF4-FFF2-40B4-BE49-F238E27FC236}">
                <a16:creationId xmlns:a16="http://schemas.microsoft.com/office/drawing/2014/main" id="{C3AD8CEC-5474-286A-B0A5-2ADF3E0EC6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250" r="-2" b="17998"/>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7225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64EE2B-545F-013F-6D07-84F9F0C6EFA8}"/>
              </a:ext>
            </a:extLst>
          </p:cNvPr>
          <p:cNvSpPr>
            <a:spLocks noGrp="1"/>
          </p:cNvSpPr>
          <p:nvPr>
            <p:ph type="title"/>
          </p:nvPr>
        </p:nvSpPr>
        <p:spPr>
          <a:xfrm>
            <a:off x="838201" y="365125"/>
            <a:ext cx="5251316" cy="1807305"/>
          </a:xfrm>
        </p:spPr>
        <p:txBody>
          <a:bodyPr>
            <a:normAutofit/>
          </a:bodyPr>
          <a:lstStyle/>
          <a:p>
            <a:r>
              <a:rPr lang="da-DK" dirty="0"/>
              <a:t>Daniel Sterns udviklingsteori  </a:t>
            </a:r>
          </a:p>
        </p:txBody>
      </p:sp>
      <p:sp>
        <p:nvSpPr>
          <p:cNvPr id="3" name="Pladsholder til indhold 2">
            <a:extLst>
              <a:ext uri="{FF2B5EF4-FFF2-40B4-BE49-F238E27FC236}">
                <a16:creationId xmlns:a16="http://schemas.microsoft.com/office/drawing/2014/main" id="{1061A56F-F614-D87F-AA5C-1C71B5405626}"/>
              </a:ext>
            </a:extLst>
          </p:cNvPr>
          <p:cNvSpPr>
            <a:spLocks noGrp="1"/>
          </p:cNvSpPr>
          <p:nvPr>
            <p:ph idx="1"/>
          </p:nvPr>
        </p:nvSpPr>
        <p:spPr>
          <a:xfrm>
            <a:off x="838200" y="2333297"/>
            <a:ext cx="4619621" cy="3843666"/>
          </a:xfrm>
        </p:spPr>
        <p:txBody>
          <a:bodyPr>
            <a:normAutofit/>
          </a:bodyPr>
          <a:lstStyle/>
          <a:p>
            <a:r>
              <a:rPr lang="da-DK" sz="2000"/>
              <a:t>Fødes vi med en tidlig selvfornemmelse?</a:t>
            </a:r>
          </a:p>
          <a:p>
            <a:r>
              <a:rPr lang="da-DK" sz="2000"/>
              <a:t>Udvikler vi langsomt en selvfornemmelse?</a:t>
            </a:r>
          </a:p>
        </p:txBody>
      </p:sp>
      <p:pic>
        <p:nvPicPr>
          <p:cNvPr id="5" name="Billede 4" descr="Et billede, der indeholder Ansigt, person, barn, rolling&#10;&#10;Automatisk genereret beskrivelse">
            <a:extLst>
              <a:ext uri="{FF2B5EF4-FFF2-40B4-BE49-F238E27FC236}">
                <a16:creationId xmlns:a16="http://schemas.microsoft.com/office/drawing/2014/main" id="{86134CF0-2DB5-9444-B331-5B18C12A074C}"/>
              </a:ext>
            </a:extLst>
          </p:cNvPr>
          <p:cNvPicPr>
            <a:picLocks noChangeAspect="1"/>
          </p:cNvPicPr>
          <p:nvPr/>
        </p:nvPicPr>
        <p:blipFill>
          <a:blip r:embed="rId2">
            <a:extLst>
              <a:ext uri="{28A0092B-C50C-407E-A947-70E740481C1C}">
                <a14:useLocalDpi xmlns:a14="http://schemas.microsoft.com/office/drawing/2010/main" val="0"/>
              </a:ext>
            </a:extLst>
          </a:blip>
          <a:srcRect l="19808" r="2280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6600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BD59A-60A4-9501-DD1C-449DCEA4F790}"/>
              </a:ext>
            </a:extLst>
          </p:cNvPr>
          <p:cNvSpPr>
            <a:spLocks noGrp="1"/>
          </p:cNvSpPr>
          <p:nvPr>
            <p:ph type="title"/>
          </p:nvPr>
        </p:nvSpPr>
        <p:spPr/>
        <p:txBody>
          <a:bodyPr/>
          <a:lstStyle/>
          <a:p>
            <a:r>
              <a:rPr lang="da-DK" dirty="0"/>
              <a:t>Daniel Stern</a:t>
            </a:r>
          </a:p>
        </p:txBody>
      </p:sp>
      <p:sp>
        <p:nvSpPr>
          <p:cNvPr id="3" name="Pladsholder til indhold 2">
            <a:extLst>
              <a:ext uri="{FF2B5EF4-FFF2-40B4-BE49-F238E27FC236}">
                <a16:creationId xmlns:a16="http://schemas.microsoft.com/office/drawing/2014/main" id="{D822723F-B2D7-FAC5-15D2-17B814807455}"/>
              </a:ext>
            </a:extLst>
          </p:cNvPr>
          <p:cNvSpPr>
            <a:spLocks noGrp="1"/>
          </p:cNvSpPr>
          <p:nvPr>
            <p:ph idx="1"/>
          </p:nvPr>
        </p:nvSpPr>
        <p:spPr/>
        <p:txBody>
          <a:bodyPr/>
          <a:lstStyle/>
          <a:p>
            <a:r>
              <a:rPr lang="da-DK" dirty="0"/>
              <a:t>Barnet råder over en </a:t>
            </a:r>
            <a:r>
              <a:rPr lang="da-DK" i="1" dirty="0"/>
              <a:t>selvfornemmelse</a:t>
            </a:r>
            <a:r>
              <a:rPr lang="da-DK" dirty="0"/>
              <a:t> </a:t>
            </a:r>
          </a:p>
          <a:p>
            <a:r>
              <a:rPr lang="da-DK" dirty="0"/>
              <a:t>Evne til at skelne mellem </a:t>
            </a:r>
            <a:r>
              <a:rPr lang="da-DK" i="1" dirty="0"/>
              <a:t>os</a:t>
            </a:r>
            <a:r>
              <a:rPr lang="da-DK" dirty="0"/>
              <a:t> selv og </a:t>
            </a:r>
            <a:r>
              <a:rPr lang="da-DK" u="sng" dirty="0"/>
              <a:t>andre</a:t>
            </a:r>
            <a:r>
              <a:rPr lang="da-DK" dirty="0"/>
              <a:t> </a:t>
            </a:r>
          </a:p>
          <a:p>
            <a:endParaRPr lang="da-DK" dirty="0"/>
          </a:p>
          <a:p>
            <a:endParaRPr lang="da-DK" dirty="0"/>
          </a:p>
          <a:p>
            <a:r>
              <a:rPr lang="da-DK" dirty="0"/>
              <a:t>Stern arbejder med en lagdelt model – de forskellige områder i udviklingen afløser ikke hinanden, men eksisterer side om side, når de én gang er dannet </a:t>
            </a:r>
          </a:p>
          <a:p>
            <a:r>
              <a:rPr lang="da-DK" dirty="0"/>
              <a:t>Stern har IKKE en faseteori</a:t>
            </a:r>
          </a:p>
          <a:p>
            <a:endParaRPr lang="da-DK" dirty="0"/>
          </a:p>
        </p:txBody>
      </p:sp>
    </p:spTree>
    <p:extLst>
      <p:ext uri="{BB962C8B-B14F-4D97-AF65-F5344CB8AC3E}">
        <p14:creationId xmlns:p14="http://schemas.microsoft.com/office/powerpoint/2010/main" val="38134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sort, mørke&#10;&#10;Automatisk genereret beskrivelse">
            <a:extLst>
              <a:ext uri="{FF2B5EF4-FFF2-40B4-BE49-F238E27FC236}">
                <a16:creationId xmlns:a16="http://schemas.microsoft.com/office/drawing/2014/main" id="{864B3E39-44B1-0B02-3407-AB839D371A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435" y="643466"/>
            <a:ext cx="7533861" cy="5857575"/>
          </a:xfrm>
          <a:prstGeom prst="rect">
            <a:avLst/>
          </a:prstGeom>
        </p:spPr>
      </p:pic>
    </p:spTree>
    <p:extLst>
      <p:ext uri="{BB962C8B-B14F-4D97-AF65-F5344CB8AC3E}">
        <p14:creationId xmlns:p14="http://schemas.microsoft.com/office/powerpoint/2010/main" val="26409997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386</TotalTime>
  <Words>1793</Words>
  <Application>Microsoft Office PowerPoint</Application>
  <PresentationFormat>Widescreen</PresentationFormat>
  <Paragraphs>133</Paragraphs>
  <Slides>29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29</vt:i4>
      </vt:variant>
    </vt:vector>
  </HeadingPairs>
  <TitlesOfParts>
    <vt:vector size="35" baseType="lpstr">
      <vt:lpstr>Aptos</vt:lpstr>
      <vt:lpstr>Aptos Display</vt:lpstr>
      <vt:lpstr>Arial</vt:lpstr>
      <vt:lpstr>Calibri</vt:lpstr>
      <vt:lpstr>Noto Sans</vt:lpstr>
      <vt:lpstr>Office-tema</vt:lpstr>
      <vt:lpstr>Barndommen</vt:lpstr>
      <vt:lpstr>At sanse, at føle </vt:lpstr>
      <vt:lpstr>PowerPoint-præsentation</vt:lpstr>
      <vt:lpstr>Erik Erikson – udviklingspsykolog </vt:lpstr>
      <vt:lpstr>Erik Erikson</vt:lpstr>
      <vt:lpstr>Daniel Stern </vt:lpstr>
      <vt:lpstr>Daniel Sterns udviklingsteori  </vt:lpstr>
      <vt:lpstr>Daniel Stern</vt:lpstr>
      <vt:lpstr>PowerPoint-præsentation</vt:lpstr>
      <vt:lpstr>Daniel Stern</vt:lpstr>
      <vt:lpstr>Vitalitetsfølelser </vt:lpstr>
      <vt:lpstr>Medfødte færdigheder</vt:lpstr>
      <vt:lpstr>Medfødte færdigheder </vt:lpstr>
      <vt:lpstr>Vitalitetsfølelser</vt:lpstr>
      <vt:lpstr>Synet </vt:lpstr>
      <vt:lpstr>Øget bevidsthed ved 2-3 måneder </vt:lpstr>
      <vt:lpstr>Kerneselvet </vt:lpstr>
      <vt:lpstr>Ansigtsduetter</vt:lpstr>
      <vt:lpstr>PowerPoint-præsentation</vt:lpstr>
      <vt:lpstr>Non-verbal kommunikation</vt:lpstr>
      <vt:lpstr>PowerPoint-præsentation</vt:lpstr>
      <vt:lpstr>PowerPoint-præsentation</vt:lpstr>
      <vt:lpstr>PowerPoint-præsentation</vt:lpstr>
      <vt:lpstr>Følelsesmæssig smitte</vt:lpstr>
      <vt:lpstr>Still face-eksperimentet </vt:lpstr>
      <vt:lpstr>Spædbørn og deprimerede mødre</vt:lpstr>
      <vt:lpstr>RIG</vt:lpstr>
      <vt:lpstr>Fremkaldt ledsager </vt:lpstr>
      <vt:lpstr>Negative erfaringer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Ludvigsen Al-Mashhadi (lla - Lektor - D64 - HOGYM)</dc:creator>
  <cp:lastModifiedBy>Lisa Ludvigsen Al-Mashhadi (lla - Lektor - D64 - HOGYM)</cp:lastModifiedBy>
  <cp:revision>1</cp:revision>
  <dcterms:created xsi:type="dcterms:W3CDTF">2024-09-06T06:58:11Z</dcterms:created>
  <dcterms:modified xsi:type="dcterms:W3CDTF">2025-08-25T09:11:51Z</dcterms:modified>
</cp:coreProperties>
</file>