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93" r:id="rId4"/>
    <p:sldId id="354" r:id="rId5"/>
    <p:sldId id="294" r:id="rId6"/>
    <p:sldId id="295" r:id="rId7"/>
    <p:sldId id="315" r:id="rId8"/>
    <p:sldId id="316" r:id="rId9"/>
    <p:sldId id="320" r:id="rId10"/>
    <p:sldId id="343" r:id="rId11"/>
    <p:sldId id="322" r:id="rId12"/>
    <p:sldId id="323" r:id="rId13"/>
    <p:sldId id="300" r:id="rId14"/>
    <p:sldId id="324" r:id="rId15"/>
    <p:sldId id="344" r:id="rId16"/>
    <p:sldId id="317" r:id="rId17"/>
    <p:sldId id="345" r:id="rId18"/>
    <p:sldId id="346" r:id="rId19"/>
    <p:sldId id="347" r:id="rId20"/>
    <p:sldId id="348" r:id="rId21"/>
    <p:sldId id="349" r:id="rId22"/>
    <p:sldId id="350" r:id="rId23"/>
    <p:sldId id="351" r:id="rId24"/>
    <p:sldId id="326" r:id="rId25"/>
    <p:sldId id="352" r:id="rId26"/>
    <p:sldId id="353" r:id="rId27"/>
    <p:sldId id="329" r:id="rId28"/>
    <p:sldId id="328" r:id="rId29"/>
    <p:sldId id="339" r:id="rId30"/>
    <p:sldId id="341" r:id="rId31"/>
    <p:sldId id="331" r:id="rId32"/>
    <p:sldId id="335" r:id="rId33"/>
    <p:sldId id="336" r:id="rId34"/>
    <p:sldId id="332" r:id="rId35"/>
    <p:sldId id="333" r:id="rId36"/>
    <p:sldId id="334"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4660"/>
  </p:normalViewPr>
  <p:slideViewPr>
    <p:cSldViewPr snapToGrid="0">
      <p:cViewPr>
        <p:scale>
          <a:sx n="44" d="100"/>
          <a:sy n="44" d="100"/>
        </p:scale>
        <p:origin x="5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EF01D-98E7-4DD8-9700-FDF217F5CDF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39CA4E4-70A2-4894-B1E2-DE45F7F3D308}">
      <dgm:prSet/>
      <dgm:spPr/>
      <dgm:t>
        <a:bodyPr/>
        <a:lstStyle/>
        <a:p>
          <a:r>
            <a:rPr lang="da-DK"/>
            <a:t>”…en forsamling af to eller flere personer, som er sammen om et fælles mål eller formål. I de forskellige grupper er der varierede normer og sociale koder.</a:t>
          </a:r>
          <a:endParaRPr lang="en-US"/>
        </a:p>
      </dgm:t>
    </dgm:pt>
    <dgm:pt modelId="{F1286613-7288-419D-9163-34F6A3DFB7FC}" type="parTrans" cxnId="{AF0AD342-C303-4C19-9FCC-70B4EF5C7262}">
      <dgm:prSet/>
      <dgm:spPr/>
      <dgm:t>
        <a:bodyPr/>
        <a:lstStyle/>
        <a:p>
          <a:endParaRPr lang="en-US"/>
        </a:p>
      </dgm:t>
    </dgm:pt>
    <dgm:pt modelId="{96F206CF-685C-4444-A9D4-366B50454C44}" type="sibTrans" cxnId="{AF0AD342-C303-4C19-9FCC-70B4EF5C7262}">
      <dgm:prSet/>
      <dgm:spPr/>
      <dgm:t>
        <a:bodyPr/>
        <a:lstStyle/>
        <a:p>
          <a:endParaRPr lang="en-US"/>
        </a:p>
      </dgm:t>
    </dgm:pt>
    <dgm:pt modelId="{2D0361F9-7FAE-46A4-8BF4-20114DAA37D7}">
      <dgm:prSet/>
      <dgm:spPr/>
      <dgm:t>
        <a:bodyPr/>
        <a:lstStyle/>
        <a:p>
          <a:r>
            <a:rPr lang="da-DK"/>
            <a:t>Hvis man frekventerer bestemte grupper meget, vil man opleve, at man kan få identitet af at færdes dér. Man påvirkes af de grupper, man færdes i, samtidig med at man selv har mulighed for at påvirke dem.”</a:t>
          </a:r>
          <a:endParaRPr lang="en-US"/>
        </a:p>
      </dgm:t>
    </dgm:pt>
    <dgm:pt modelId="{3B769ED8-1E48-4D98-98EF-44DBBD40653F}" type="parTrans" cxnId="{7AA49986-527C-4D0D-B185-6C1D6E9409E3}">
      <dgm:prSet/>
      <dgm:spPr/>
      <dgm:t>
        <a:bodyPr/>
        <a:lstStyle/>
        <a:p>
          <a:endParaRPr lang="en-US"/>
        </a:p>
      </dgm:t>
    </dgm:pt>
    <dgm:pt modelId="{2DD18438-B23B-4D69-B7CB-5723762AD505}" type="sibTrans" cxnId="{7AA49986-527C-4D0D-B185-6C1D6E9409E3}">
      <dgm:prSet/>
      <dgm:spPr/>
      <dgm:t>
        <a:bodyPr/>
        <a:lstStyle/>
        <a:p>
          <a:endParaRPr lang="en-US"/>
        </a:p>
      </dgm:t>
    </dgm:pt>
    <dgm:pt modelId="{029E562C-83D3-4747-AD5B-A2EF0C8479CB}" type="pres">
      <dgm:prSet presAssocID="{01BEF01D-98E7-4DD8-9700-FDF217F5CDF4}" presName="hierChild1" presStyleCnt="0">
        <dgm:presLayoutVars>
          <dgm:chPref val="1"/>
          <dgm:dir/>
          <dgm:animOne val="branch"/>
          <dgm:animLvl val="lvl"/>
          <dgm:resizeHandles/>
        </dgm:presLayoutVars>
      </dgm:prSet>
      <dgm:spPr/>
    </dgm:pt>
    <dgm:pt modelId="{491DB3E9-794D-4463-A51B-5C998617FF4B}" type="pres">
      <dgm:prSet presAssocID="{939CA4E4-70A2-4894-B1E2-DE45F7F3D308}" presName="hierRoot1" presStyleCnt="0"/>
      <dgm:spPr/>
    </dgm:pt>
    <dgm:pt modelId="{ED6BAFBF-DD77-4652-AB94-D181129BACC8}" type="pres">
      <dgm:prSet presAssocID="{939CA4E4-70A2-4894-B1E2-DE45F7F3D308}" presName="composite" presStyleCnt="0"/>
      <dgm:spPr/>
    </dgm:pt>
    <dgm:pt modelId="{ED819353-93B7-47E2-BC55-6D61F9BDC3DC}" type="pres">
      <dgm:prSet presAssocID="{939CA4E4-70A2-4894-B1E2-DE45F7F3D308}" presName="background" presStyleLbl="node0" presStyleIdx="0" presStyleCnt="2"/>
      <dgm:spPr/>
    </dgm:pt>
    <dgm:pt modelId="{16C08419-9B69-4989-9B0A-FF53202AAFF0}" type="pres">
      <dgm:prSet presAssocID="{939CA4E4-70A2-4894-B1E2-DE45F7F3D308}" presName="text" presStyleLbl="fgAcc0" presStyleIdx="0" presStyleCnt="2">
        <dgm:presLayoutVars>
          <dgm:chPref val="3"/>
        </dgm:presLayoutVars>
      </dgm:prSet>
      <dgm:spPr/>
    </dgm:pt>
    <dgm:pt modelId="{9E6539A7-EA6C-4257-8699-B164E97260C8}" type="pres">
      <dgm:prSet presAssocID="{939CA4E4-70A2-4894-B1E2-DE45F7F3D308}" presName="hierChild2" presStyleCnt="0"/>
      <dgm:spPr/>
    </dgm:pt>
    <dgm:pt modelId="{8D5B42DF-7079-4166-AD76-2E48A8B2F4BC}" type="pres">
      <dgm:prSet presAssocID="{2D0361F9-7FAE-46A4-8BF4-20114DAA37D7}" presName="hierRoot1" presStyleCnt="0"/>
      <dgm:spPr/>
    </dgm:pt>
    <dgm:pt modelId="{56F752E9-FB5E-4BC4-9229-8C94C241D2A3}" type="pres">
      <dgm:prSet presAssocID="{2D0361F9-7FAE-46A4-8BF4-20114DAA37D7}" presName="composite" presStyleCnt="0"/>
      <dgm:spPr/>
    </dgm:pt>
    <dgm:pt modelId="{8CA3E6EE-6590-4250-B7D6-ECFDEE78611C}" type="pres">
      <dgm:prSet presAssocID="{2D0361F9-7FAE-46A4-8BF4-20114DAA37D7}" presName="background" presStyleLbl="node0" presStyleIdx="1" presStyleCnt="2"/>
      <dgm:spPr/>
    </dgm:pt>
    <dgm:pt modelId="{F7266082-5030-4E56-8663-0F090E42D28B}" type="pres">
      <dgm:prSet presAssocID="{2D0361F9-7FAE-46A4-8BF4-20114DAA37D7}" presName="text" presStyleLbl="fgAcc0" presStyleIdx="1" presStyleCnt="2">
        <dgm:presLayoutVars>
          <dgm:chPref val="3"/>
        </dgm:presLayoutVars>
      </dgm:prSet>
      <dgm:spPr/>
    </dgm:pt>
    <dgm:pt modelId="{A811A487-5839-46E0-86D6-3CBA308962AE}" type="pres">
      <dgm:prSet presAssocID="{2D0361F9-7FAE-46A4-8BF4-20114DAA37D7}" presName="hierChild2" presStyleCnt="0"/>
      <dgm:spPr/>
    </dgm:pt>
  </dgm:ptLst>
  <dgm:cxnLst>
    <dgm:cxn modelId="{0B36C05B-151F-4362-B5C5-8A9C53AC0A80}" type="presOf" srcId="{2D0361F9-7FAE-46A4-8BF4-20114DAA37D7}" destId="{F7266082-5030-4E56-8663-0F090E42D28B}" srcOrd="0" destOrd="0" presId="urn:microsoft.com/office/officeart/2005/8/layout/hierarchy1"/>
    <dgm:cxn modelId="{AF0AD342-C303-4C19-9FCC-70B4EF5C7262}" srcId="{01BEF01D-98E7-4DD8-9700-FDF217F5CDF4}" destId="{939CA4E4-70A2-4894-B1E2-DE45F7F3D308}" srcOrd="0" destOrd="0" parTransId="{F1286613-7288-419D-9163-34F6A3DFB7FC}" sibTransId="{96F206CF-685C-4444-A9D4-366B50454C44}"/>
    <dgm:cxn modelId="{E0E0264B-D42F-4CC2-B043-CFF3037E88A0}" type="presOf" srcId="{01BEF01D-98E7-4DD8-9700-FDF217F5CDF4}" destId="{029E562C-83D3-4747-AD5B-A2EF0C8479CB}" srcOrd="0" destOrd="0" presId="urn:microsoft.com/office/officeart/2005/8/layout/hierarchy1"/>
    <dgm:cxn modelId="{6DD3A74B-C9F7-4CEE-AC3C-007715AA6010}" type="presOf" srcId="{939CA4E4-70A2-4894-B1E2-DE45F7F3D308}" destId="{16C08419-9B69-4989-9B0A-FF53202AAFF0}" srcOrd="0" destOrd="0" presId="urn:microsoft.com/office/officeart/2005/8/layout/hierarchy1"/>
    <dgm:cxn modelId="{7AA49986-527C-4D0D-B185-6C1D6E9409E3}" srcId="{01BEF01D-98E7-4DD8-9700-FDF217F5CDF4}" destId="{2D0361F9-7FAE-46A4-8BF4-20114DAA37D7}" srcOrd="1" destOrd="0" parTransId="{3B769ED8-1E48-4D98-98EF-44DBBD40653F}" sibTransId="{2DD18438-B23B-4D69-B7CB-5723762AD505}"/>
    <dgm:cxn modelId="{B4315F52-BC1D-4A0E-B9BB-98D64A531F06}" type="presParOf" srcId="{029E562C-83D3-4747-AD5B-A2EF0C8479CB}" destId="{491DB3E9-794D-4463-A51B-5C998617FF4B}" srcOrd="0" destOrd="0" presId="urn:microsoft.com/office/officeart/2005/8/layout/hierarchy1"/>
    <dgm:cxn modelId="{9C107C17-73BE-4A53-94E1-6FE69365DDE8}" type="presParOf" srcId="{491DB3E9-794D-4463-A51B-5C998617FF4B}" destId="{ED6BAFBF-DD77-4652-AB94-D181129BACC8}" srcOrd="0" destOrd="0" presId="urn:microsoft.com/office/officeart/2005/8/layout/hierarchy1"/>
    <dgm:cxn modelId="{B6B29198-7861-458C-8413-28B604C49D7E}" type="presParOf" srcId="{ED6BAFBF-DD77-4652-AB94-D181129BACC8}" destId="{ED819353-93B7-47E2-BC55-6D61F9BDC3DC}" srcOrd="0" destOrd="0" presId="urn:microsoft.com/office/officeart/2005/8/layout/hierarchy1"/>
    <dgm:cxn modelId="{FDF31BD9-A9CE-4776-8D7E-B2A4E1E9D840}" type="presParOf" srcId="{ED6BAFBF-DD77-4652-AB94-D181129BACC8}" destId="{16C08419-9B69-4989-9B0A-FF53202AAFF0}" srcOrd="1" destOrd="0" presId="urn:microsoft.com/office/officeart/2005/8/layout/hierarchy1"/>
    <dgm:cxn modelId="{0558A93C-D113-4827-A4C4-C4847E6C06A5}" type="presParOf" srcId="{491DB3E9-794D-4463-A51B-5C998617FF4B}" destId="{9E6539A7-EA6C-4257-8699-B164E97260C8}" srcOrd="1" destOrd="0" presId="urn:microsoft.com/office/officeart/2005/8/layout/hierarchy1"/>
    <dgm:cxn modelId="{98130BB1-3EB7-487F-904E-1F69D23FBC81}" type="presParOf" srcId="{029E562C-83D3-4747-AD5B-A2EF0C8479CB}" destId="{8D5B42DF-7079-4166-AD76-2E48A8B2F4BC}" srcOrd="1" destOrd="0" presId="urn:microsoft.com/office/officeart/2005/8/layout/hierarchy1"/>
    <dgm:cxn modelId="{7B2CF4F2-6FD6-4541-BCC6-7A8710E384C0}" type="presParOf" srcId="{8D5B42DF-7079-4166-AD76-2E48A8B2F4BC}" destId="{56F752E9-FB5E-4BC4-9229-8C94C241D2A3}" srcOrd="0" destOrd="0" presId="urn:microsoft.com/office/officeart/2005/8/layout/hierarchy1"/>
    <dgm:cxn modelId="{5B3C6B29-F0F5-470E-B51A-373B0D04B90C}" type="presParOf" srcId="{56F752E9-FB5E-4BC4-9229-8C94C241D2A3}" destId="{8CA3E6EE-6590-4250-B7D6-ECFDEE78611C}" srcOrd="0" destOrd="0" presId="urn:microsoft.com/office/officeart/2005/8/layout/hierarchy1"/>
    <dgm:cxn modelId="{CADA4ECD-8A9E-4DC0-8554-1B593374794A}" type="presParOf" srcId="{56F752E9-FB5E-4BC4-9229-8C94C241D2A3}" destId="{F7266082-5030-4E56-8663-0F090E42D28B}" srcOrd="1" destOrd="0" presId="urn:microsoft.com/office/officeart/2005/8/layout/hierarchy1"/>
    <dgm:cxn modelId="{9FED578B-1E09-4F25-9A2B-8AD3E7B60BA3}" type="presParOf" srcId="{8D5B42DF-7079-4166-AD76-2E48A8B2F4BC}" destId="{A811A487-5839-46E0-86D6-3CBA308962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en-US" dirty="0" err="1"/>
            <a:t>Primær</a:t>
          </a:r>
          <a:r>
            <a:rPr lang="en-US" dirty="0"/>
            <a:t> </a:t>
          </a:r>
          <a:r>
            <a:rPr lang="en-US" dirty="0" err="1"/>
            <a:t>gruppe</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Sekundær gruppe</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a:t>Formelle grupper</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Uformelle grupper</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a:t>Referencegruppe</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Medlemsgruppe</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err="1"/>
            <a:t>Indgrupper</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Udgrupper</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45BA82-4C16-4AA2-B1C7-C166A41B4B2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6D483A-C98E-462C-88B3-D7D58AFEC022}">
      <dgm:prSet/>
      <dgm:spPr/>
      <dgm:t>
        <a:bodyPr/>
        <a:lstStyle/>
        <a:p>
          <a:r>
            <a:rPr lang="da-DK"/>
            <a:t>Gruppeidentitet = gruppens ”vi”-følelse</a:t>
          </a:r>
          <a:endParaRPr lang="en-US"/>
        </a:p>
      </dgm:t>
    </dgm:pt>
    <dgm:pt modelId="{35ADA026-7E71-4596-AE78-823519F0CD8C}" type="parTrans" cxnId="{6864EB30-BB0C-4CD0-9641-F5E60528EC9D}">
      <dgm:prSet/>
      <dgm:spPr/>
      <dgm:t>
        <a:bodyPr/>
        <a:lstStyle/>
        <a:p>
          <a:endParaRPr lang="en-US"/>
        </a:p>
      </dgm:t>
    </dgm:pt>
    <dgm:pt modelId="{73B0EAAB-8E6C-4411-929D-DDD9C44C25B4}" type="sibTrans" cxnId="{6864EB30-BB0C-4CD0-9641-F5E60528EC9D}">
      <dgm:prSet/>
      <dgm:spPr/>
      <dgm:t>
        <a:bodyPr/>
        <a:lstStyle/>
        <a:p>
          <a:endParaRPr lang="en-US"/>
        </a:p>
      </dgm:t>
    </dgm:pt>
    <dgm:pt modelId="{640AE445-79FA-4432-B74C-16DD879BD49E}">
      <dgm:prSet/>
      <dgm:spPr/>
      <dgm:t>
        <a:bodyPr/>
        <a:lstStyle/>
        <a:p>
          <a:r>
            <a:rPr lang="da-DK"/>
            <a:t>Gruppeidentiteten kan styrkes via forskellige ritualer og fælles væremåder (=adfærd) </a:t>
          </a:r>
          <a:endParaRPr lang="en-US"/>
        </a:p>
      </dgm:t>
    </dgm:pt>
    <dgm:pt modelId="{F9FF0658-B493-4889-9F44-715538B27E10}" type="parTrans" cxnId="{E2895BA4-3079-43F3-9DF8-B5A275C48878}">
      <dgm:prSet/>
      <dgm:spPr/>
      <dgm:t>
        <a:bodyPr/>
        <a:lstStyle/>
        <a:p>
          <a:endParaRPr lang="en-US"/>
        </a:p>
      </dgm:t>
    </dgm:pt>
    <dgm:pt modelId="{4BC7BA46-C6B9-45D1-9AF0-5D8088A54F80}" type="sibTrans" cxnId="{E2895BA4-3079-43F3-9DF8-B5A275C48878}">
      <dgm:prSet/>
      <dgm:spPr/>
      <dgm:t>
        <a:bodyPr/>
        <a:lstStyle/>
        <a:p>
          <a:endParaRPr lang="en-US"/>
        </a:p>
      </dgm:t>
    </dgm:pt>
    <dgm:pt modelId="{752963DD-DBDA-4D55-833E-9123CFFC8E38}">
      <dgm:prSet/>
      <dgm:spPr/>
      <dgm:t>
        <a:bodyPr/>
        <a:lstStyle/>
        <a:p>
          <a:r>
            <a:rPr lang="da-DK"/>
            <a:t>Grupper har et </a:t>
          </a:r>
          <a:r>
            <a:rPr lang="da-DK" i="1"/>
            <a:t>gruppeklima </a:t>
          </a:r>
          <a:r>
            <a:rPr lang="da-DK"/>
            <a:t>f.eks. Åbenhed/lukkethed</a:t>
          </a:r>
          <a:endParaRPr lang="en-US"/>
        </a:p>
      </dgm:t>
    </dgm:pt>
    <dgm:pt modelId="{AD88820C-20C7-4B1F-AF87-1E9E8C335010}" type="parTrans" cxnId="{470548B1-82D8-4388-BD44-790B0EDC8F89}">
      <dgm:prSet/>
      <dgm:spPr/>
      <dgm:t>
        <a:bodyPr/>
        <a:lstStyle/>
        <a:p>
          <a:endParaRPr lang="en-US"/>
        </a:p>
      </dgm:t>
    </dgm:pt>
    <dgm:pt modelId="{28C114A5-4FCF-41EB-A37A-878EEA778EC4}" type="sibTrans" cxnId="{470548B1-82D8-4388-BD44-790B0EDC8F89}">
      <dgm:prSet/>
      <dgm:spPr/>
      <dgm:t>
        <a:bodyPr/>
        <a:lstStyle/>
        <a:p>
          <a:endParaRPr lang="en-US"/>
        </a:p>
      </dgm:t>
    </dgm:pt>
    <dgm:pt modelId="{8F5ECCED-2858-4ABE-996E-7FDAD1B343FE}" type="pres">
      <dgm:prSet presAssocID="{5B45BA82-4C16-4AA2-B1C7-C166A41B4B2B}" presName="root" presStyleCnt="0">
        <dgm:presLayoutVars>
          <dgm:dir/>
          <dgm:resizeHandles val="exact"/>
        </dgm:presLayoutVars>
      </dgm:prSet>
      <dgm:spPr/>
    </dgm:pt>
    <dgm:pt modelId="{67BCE92C-B012-4B11-99B4-E45B780B9243}" type="pres">
      <dgm:prSet presAssocID="{B56D483A-C98E-462C-88B3-D7D58AFEC022}" presName="compNode" presStyleCnt="0"/>
      <dgm:spPr/>
    </dgm:pt>
    <dgm:pt modelId="{7E795FAB-5386-4030-85DB-210CCAEEC708}" type="pres">
      <dgm:prSet presAssocID="{B56D483A-C98E-462C-88B3-D7D58AFEC0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20B6A5F0-E3BB-4796-A2A0-132B81D31833}" type="pres">
      <dgm:prSet presAssocID="{B56D483A-C98E-462C-88B3-D7D58AFEC022}" presName="spaceRect" presStyleCnt="0"/>
      <dgm:spPr/>
    </dgm:pt>
    <dgm:pt modelId="{69DFC821-94AF-47EC-9BF3-A368CF01680A}" type="pres">
      <dgm:prSet presAssocID="{B56D483A-C98E-462C-88B3-D7D58AFEC022}" presName="textRect" presStyleLbl="revTx" presStyleIdx="0" presStyleCnt="3">
        <dgm:presLayoutVars>
          <dgm:chMax val="1"/>
          <dgm:chPref val="1"/>
        </dgm:presLayoutVars>
      </dgm:prSet>
      <dgm:spPr/>
    </dgm:pt>
    <dgm:pt modelId="{D0D8825E-6198-489A-BE2C-5845277B0698}" type="pres">
      <dgm:prSet presAssocID="{73B0EAAB-8E6C-4411-929D-DDD9C44C25B4}" presName="sibTrans" presStyleCnt="0"/>
      <dgm:spPr/>
    </dgm:pt>
    <dgm:pt modelId="{DAD3A44B-C017-48F7-BFBA-4DE4D9D2E32E}" type="pres">
      <dgm:prSet presAssocID="{640AE445-79FA-4432-B74C-16DD879BD49E}" presName="compNode" presStyleCnt="0"/>
      <dgm:spPr/>
    </dgm:pt>
    <dgm:pt modelId="{AFF2B53C-04FC-4495-BA87-976C6E2D0E49}" type="pres">
      <dgm:prSet presAssocID="{640AE445-79FA-4432-B74C-16DD879BD4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F0116268-2E03-4584-B2AF-6BD401A0EE7D}" type="pres">
      <dgm:prSet presAssocID="{640AE445-79FA-4432-B74C-16DD879BD49E}" presName="spaceRect" presStyleCnt="0"/>
      <dgm:spPr/>
    </dgm:pt>
    <dgm:pt modelId="{BA0D938E-9FDA-4AA9-93AC-C8DCF77E972A}" type="pres">
      <dgm:prSet presAssocID="{640AE445-79FA-4432-B74C-16DD879BD49E}" presName="textRect" presStyleLbl="revTx" presStyleIdx="1" presStyleCnt="3">
        <dgm:presLayoutVars>
          <dgm:chMax val="1"/>
          <dgm:chPref val="1"/>
        </dgm:presLayoutVars>
      </dgm:prSet>
      <dgm:spPr/>
    </dgm:pt>
    <dgm:pt modelId="{87496D5B-7221-414F-86A6-7239194655E6}" type="pres">
      <dgm:prSet presAssocID="{4BC7BA46-C6B9-45D1-9AF0-5D8088A54F80}" presName="sibTrans" presStyleCnt="0"/>
      <dgm:spPr/>
    </dgm:pt>
    <dgm:pt modelId="{C108AB23-62B1-461B-B588-DF598D56E669}" type="pres">
      <dgm:prSet presAssocID="{752963DD-DBDA-4D55-833E-9123CFFC8E38}" presName="compNode" presStyleCnt="0"/>
      <dgm:spPr/>
    </dgm:pt>
    <dgm:pt modelId="{99A4BEED-022A-4E77-B8AF-833184C519CD}" type="pres">
      <dgm:prSet presAssocID="{752963DD-DBDA-4D55-833E-9123CFFC8E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ugere"/>
        </a:ext>
      </dgm:extLst>
    </dgm:pt>
    <dgm:pt modelId="{C70D8CFB-05B4-4637-9753-4E5F78769D3F}" type="pres">
      <dgm:prSet presAssocID="{752963DD-DBDA-4D55-833E-9123CFFC8E38}" presName="spaceRect" presStyleCnt="0"/>
      <dgm:spPr/>
    </dgm:pt>
    <dgm:pt modelId="{A90B212A-4A43-4E5B-AFDB-4691EA3F3C35}" type="pres">
      <dgm:prSet presAssocID="{752963DD-DBDA-4D55-833E-9123CFFC8E38}" presName="textRect" presStyleLbl="revTx" presStyleIdx="2" presStyleCnt="3">
        <dgm:presLayoutVars>
          <dgm:chMax val="1"/>
          <dgm:chPref val="1"/>
        </dgm:presLayoutVars>
      </dgm:prSet>
      <dgm:spPr/>
    </dgm:pt>
  </dgm:ptLst>
  <dgm:cxnLst>
    <dgm:cxn modelId="{2911F71A-80E2-4B87-ADAC-96BAF694008D}" type="presOf" srcId="{5B45BA82-4C16-4AA2-B1C7-C166A41B4B2B}" destId="{8F5ECCED-2858-4ABE-996E-7FDAD1B343FE}" srcOrd="0" destOrd="0" presId="urn:microsoft.com/office/officeart/2018/2/layout/IconLabelList"/>
    <dgm:cxn modelId="{19E5AC1B-AB77-41EE-97D0-74B1E6BF0396}" type="presOf" srcId="{640AE445-79FA-4432-B74C-16DD879BD49E}" destId="{BA0D938E-9FDA-4AA9-93AC-C8DCF77E972A}" srcOrd="0" destOrd="0" presId="urn:microsoft.com/office/officeart/2018/2/layout/IconLabelList"/>
    <dgm:cxn modelId="{6864EB30-BB0C-4CD0-9641-F5E60528EC9D}" srcId="{5B45BA82-4C16-4AA2-B1C7-C166A41B4B2B}" destId="{B56D483A-C98E-462C-88B3-D7D58AFEC022}" srcOrd="0" destOrd="0" parTransId="{35ADA026-7E71-4596-AE78-823519F0CD8C}" sibTransId="{73B0EAAB-8E6C-4411-929D-DDD9C44C25B4}"/>
    <dgm:cxn modelId="{E2895BA4-3079-43F3-9DF8-B5A275C48878}" srcId="{5B45BA82-4C16-4AA2-B1C7-C166A41B4B2B}" destId="{640AE445-79FA-4432-B74C-16DD879BD49E}" srcOrd="1" destOrd="0" parTransId="{F9FF0658-B493-4889-9F44-715538B27E10}" sibTransId="{4BC7BA46-C6B9-45D1-9AF0-5D8088A54F80}"/>
    <dgm:cxn modelId="{470548B1-82D8-4388-BD44-790B0EDC8F89}" srcId="{5B45BA82-4C16-4AA2-B1C7-C166A41B4B2B}" destId="{752963DD-DBDA-4D55-833E-9123CFFC8E38}" srcOrd="2" destOrd="0" parTransId="{AD88820C-20C7-4B1F-AF87-1E9E8C335010}" sibTransId="{28C114A5-4FCF-41EB-A37A-878EEA778EC4}"/>
    <dgm:cxn modelId="{DEFA11ED-4B19-4E7E-8803-30CCF52D103D}" type="presOf" srcId="{752963DD-DBDA-4D55-833E-9123CFFC8E38}" destId="{A90B212A-4A43-4E5B-AFDB-4691EA3F3C35}" srcOrd="0" destOrd="0" presId="urn:microsoft.com/office/officeart/2018/2/layout/IconLabelList"/>
    <dgm:cxn modelId="{DA91A7FF-2283-479D-94D8-786F813216FA}" type="presOf" srcId="{B56D483A-C98E-462C-88B3-D7D58AFEC022}" destId="{69DFC821-94AF-47EC-9BF3-A368CF01680A}" srcOrd="0" destOrd="0" presId="urn:microsoft.com/office/officeart/2018/2/layout/IconLabelList"/>
    <dgm:cxn modelId="{CFF42DF7-758D-4A15-9122-07D36F39AD24}" type="presParOf" srcId="{8F5ECCED-2858-4ABE-996E-7FDAD1B343FE}" destId="{67BCE92C-B012-4B11-99B4-E45B780B9243}" srcOrd="0" destOrd="0" presId="urn:microsoft.com/office/officeart/2018/2/layout/IconLabelList"/>
    <dgm:cxn modelId="{16B77039-0706-4E44-82AB-E7CBFD7BC3F5}" type="presParOf" srcId="{67BCE92C-B012-4B11-99B4-E45B780B9243}" destId="{7E795FAB-5386-4030-85DB-210CCAEEC708}" srcOrd="0" destOrd="0" presId="urn:microsoft.com/office/officeart/2018/2/layout/IconLabelList"/>
    <dgm:cxn modelId="{05D95236-6DD4-40AB-8830-58BF6B9C72F3}" type="presParOf" srcId="{67BCE92C-B012-4B11-99B4-E45B780B9243}" destId="{20B6A5F0-E3BB-4796-A2A0-132B81D31833}" srcOrd="1" destOrd="0" presId="urn:microsoft.com/office/officeart/2018/2/layout/IconLabelList"/>
    <dgm:cxn modelId="{BB1EF002-718C-4244-8A16-DEFD31DF50DE}" type="presParOf" srcId="{67BCE92C-B012-4B11-99B4-E45B780B9243}" destId="{69DFC821-94AF-47EC-9BF3-A368CF01680A}" srcOrd="2" destOrd="0" presId="urn:microsoft.com/office/officeart/2018/2/layout/IconLabelList"/>
    <dgm:cxn modelId="{A832A389-D87C-4A13-8FEF-7E43C7B854EF}" type="presParOf" srcId="{8F5ECCED-2858-4ABE-996E-7FDAD1B343FE}" destId="{D0D8825E-6198-489A-BE2C-5845277B0698}" srcOrd="1" destOrd="0" presId="urn:microsoft.com/office/officeart/2018/2/layout/IconLabelList"/>
    <dgm:cxn modelId="{EA944F31-52D4-4BD4-A15C-D5F3DFC2CB8B}" type="presParOf" srcId="{8F5ECCED-2858-4ABE-996E-7FDAD1B343FE}" destId="{DAD3A44B-C017-48F7-BFBA-4DE4D9D2E32E}" srcOrd="2" destOrd="0" presId="urn:microsoft.com/office/officeart/2018/2/layout/IconLabelList"/>
    <dgm:cxn modelId="{B9EBEA07-CCF6-47FE-A16D-E1994491EECB}" type="presParOf" srcId="{DAD3A44B-C017-48F7-BFBA-4DE4D9D2E32E}" destId="{AFF2B53C-04FC-4495-BA87-976C6E2D0E49}" srcOrd="0" destOrd="0" presId="urn:microsoft.com/office/officeart/2018/2/layout/IconLabelList"/>
    <dgm:cxn modelId="{1CC5A290-BA6A-45D4-8FF0-A2A4D1989E2D}" type="presParOf" srcId="{DAD3A44B-C017-48F7-BFBA-4DE4D9D2E32E}" destId="{F0116268-2E03-4584-B2AF-6BD401A0EE7D}" srcOrd="1" destOrd="0" presId="urn:microsoft.com/office/officeart/2018/2/layout/IconLabelList"/>
    <dgm:cxn modelId="{6E93B3F7-B5AD-4D31-A4ED-43F972714FA2}" type="presParOf" srcId="{DAD3A44B-C017-48F7-BFBA-4DE4D9D2E32E}" destId="{BA0D938E-9FDA-4AA9-93AC-C8DCF77E972A}" srcOrd="2" destOrd="0" presId="urn:microsoft.com/office/officeart/2018/2/layout/IconLabelList"/>
    <dgm:cxn modelId="{617D6A60-4BFC-43ED-B827-90B328754A33}" type="presParOf" srcId="{8F5ECCED-2858-4ABE-996E-7FDAD1B343FE}" destId="{87496D5B-7221-414F-86A6-7239194655E6}" srcOrd="3" destOrd="0" presId="urn:microsoft.com/office/officeart/2018/2/layout/IconLabelList"/>
    <dgm:cxn modelId="{775A0F75-3991-4DC9-8ABA-AB3DB8F4062D}" type="presParOf" srcId="{8F5ECCED-2858-4ABE-996E-7FDAD1B343FE}" destId="{C108AB23-62B1-461B-B588-DF598D56E669}" srcOrd="4" destOrd="0" presId="urn:microsoft.com/office/officeart/2018/2/layout/IconLabelList"/>
    <dgm:cxn modelId="{6F4A7408-329C-4279-A217-9C4EB8698CC3}" type="presParOf" srcId="{C108AB23-62B1-461B-B588-DF598D56E669}" destId="{99A4BEED-022A-4E77-B8AF-833184C519CD}" srcOrd="0" destOrd="0" presId="urn:microsoft.com/office/officeart/2018/2/layout/IconLabelList"/>
    <dgm:cxn modelId="{10CB9ED7-EF97-4BCA-AED3-365EA8633B64}" type="presParOf" srcId="{C108AB23-62B1-461B-B588-DF598D56E669}" destId="{C70D8CFB-05B4-4637-9753-4E5F78769D3F}" srcOrd="1" destOrd="0" presId="urn:microsoft.com/office/officeart/2018/2/layout/IconLabelList"/>
    <dgm:cxn modelId="{971DB912-E340-45DA-8418-58D6303DEF5F}" type="presParOf" srcId="{C108AB23-62B1-461B-B588-DF598D56E669}" destId="{A90B212A-4A43-4E5B-AFDB-4691EA3F3C3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3BFD96-563D-4D22-9776-799429A78D89}"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29E01D5-DFDF-4225-846B-EB14EBE60DF2}">
      <dgm:prSet/>
      <dgm:spPr/>
      <dgm:t>
        <a:bodyPr/>
        <a:lstStyle/>
        <a:p>
          <a:r>
            <a:rPr lang="da-DK" dirty="0"/>
            <a:t>Henri </a:t>
          </a:r>
          <a:r>
            <a:rPr lang="da-DK" dirty="0" err="1"/>
            <a:t>Tajfel</a:t>
          </a:r>
          <a:r>
            <a:rPr lang="da-DK" dirty="0"/>
            <a:t> og John </a:t>
          </a:r>
          <a:r>
            <a:rPr lang="da-DK" dirty="0" err="1"/>
            <a:t>Turners</a:t>
          </a:r>
          <a:r>
            <a:rPr lang="da-DK" dirty="0"/>
            <a:t> teori (1986) forklarer dynamikker i og mellem grupper</a:t>
          </a:r>
          <a:endParaRPr lang="en-US" dirty="0"/>
        </a:p>
      </dgm:t>
    </dgm:pt>
    <dgm:pt modelId="{2C612861-30E0-40EF-96CA-A9E5E025169F}" type="parTrans" cxnId="{CB7335C2-EC69-4B06-86AA-6BBF875EFB07}">
      <dgm:prSet/>
      <dgm:spPr/>
      <dgm:t>
        <a:bodyPr/>
        <a:lstStyle/>
        <a:p>
          <a:endParaRPr lang="en-US"/>
        </a:p>
      </dgm:t>
    </dgm:pt>
    <dgm:pt modelId="{FAB53DDE-BEBA-4B9F-AFFA-D53C9F8D7E42}" type="sibTrans" cxnId="{CB7335C2-EC69-4B06-86AA-6BBF875EFB07}">
      <dgm:prSet/>
      <dgm:spPr/>
      <dgm:t>
        <a:bodyPr/>
        <a:lstStyle/>
        <a:p>
          <a:endParaRPr lang="en-US"/>
        </a:p>
      </dgm:t>
    </dgm:pt>
    <dgm:pt modelId="{EFA90129-A4AC-486E-A0CC-07398D4D3756}">
      <dgm:prSet/>
      <dgm:spPr/>
      <dgm:t>
        <a:bodyPr/>
        <a:lstStyle/>
        <a:p>
          <a:r>
            <a:rPr lang="da-DK" dirty="0"/>
            <a:t>Den bekræfter i høj grad Sherifs konfliktteori</a:t>
          </a:r>
          <a:endParaRPr lang="en-US" dirty="0"/>
        </a:p>
      </dgm:t>
    </dgm:pt>
    <dgm:pt modelId="{9D79D809-6D47-40BB-8DF4-0B0C6E50B4EC}" type="parTrans" cxnId="{35051D53-80F6-48D6-9BDE-FF7D92E6F8AE}">
      <dgm:prSet/>
      <dgm:spPr/>
      <dgm:t>
        <a:bodyPr/>
        <a:lstStyle/>
        <a:p>
          <a:endParaRPr lang="en-US"/>
        </a:p>
      </dgm:t>
    </dgm:pt>
    <dgm:pt modelId="{3B8F4DE7-9367-461A-9730-DF507BFB2CD6}" type="sibTrans" cxnId="{35051D53-80F6-48D6-9BDE-FF7D92E6F8AE}">
      <dgm:prSet/>
      <dgm:spPr/>
      <dgm:t>
        <a:bodyPr/>
        <a:lstStyle/>
        <a:p>
          <a:endParaRPr lang="en-US"/>
        </a:p>
      </dgm:t>
    </dgm:pt>
    <dgm:pt modelId="{08E223B0-56AF-479C-949B-7183C5CDB5A0}">
      <dgm:prSet/>
      <dgm:spPr/>
      <dgm:t>
        <a:bodyPr/>
        <a:lstStyle/>
        <a:p>
          <a:r>
            <a:rPr lang="da-DK" dirty="0"/>
            <a:t>Ifølge forskerne vil et gruppemedlem øge sin selvværdsfølelse, hvis han føler sig værdsat og accepteret af gruppen</a:t>
          </a:r>
          <a:endParaRPr lang="en-US" dirty="0"/>
        </a:p>
      </dgm:t>
    </dgm:pt>
    <dgm:pt modelId="{43A1C5C1-8EB3-400E-9F81-31472806CAA5}" type="parTrans" cxnId="{413EB3DC-56C9-48BF-9766-A905F1498120}">
      <dgm:prSet/>
      <dgm:spPr/>
      <dgm:t>
        <a:bodyPr/>
        <a:lstStyle/>
        <a:p>
          <a:endParaRPr lang="en-US"/>
        </a:p>
      </dgm:t>
    </dgm:pt>
    <dgm:pt modelId="{B58EA54F-FDCA-4137-A32D-0641060877D8}" type="sibTrans" cxnId="{413EB3DC-56C9-48BF-9766-A905F1498120}">
      <dgm:prSet/>
      <dgm:spPr/>
      <dgm:t>
        <a:bodyPr/>
        <a:lstStyle/>
        <a:p>
          <a:endParaRPr lang="en-US"/>
        </a:p>
      </dgm:t>
    </dgm:pt>
    <dgm:pt modelId="{3FD0CEED-0113-4B3A-9C46-D1C723B92698}">
      <dgm:prSet/>
      <dgm:spPr/>
      <dgm:t>
        <a:bodyPr/>
        <a:lstStyle/>
        <a:p>
          <a:r>
            <a:rPr lang="da-DK"/>
            <a:t>Han vil måske tilpasse sine holdninger og adfærd for bedre at passe ind </a:t>
          </a:r>
          <a:endParaRPr lang="en-US"/>
        </a:p>
      </dgm:t>
    </dgm:pt>
    <dgm:pt modelId="{7CDD6398-A7C5-4744-B245-7D4AD10E2918}" type="parTrans" cxnId="{1669FE77-BF32-4AD4-805B-67539FF5130A}">
      <dgm:prSet/>
      <dgm:spPr/>
      <dgm:t>
        <a:bodyPr/>
        <a:lstStyle/>
        <a:p>
          <a:endParaRPr lang="en-US"/>
        </a:p>
      </dgm:t>
    </dgm:pt>
    <dgm:pt modelId="{00EC5E60-01BA-4127-9EA4-B8C2F5214558}" type="sibTrans" cxnId="{1669FE77-BF32-4AD4-805B-67539FF5130A}">
      <dgm:prSet/>
      <dgm:spPr/>
      <dgm:t>
        <a:bodyPr/>
        <a:lstStyle/>
        <a:p>
          <a:endParaRPr lang="en-US"/>
        </a:p>
      </dgm:t>
    </dgm:pt>
    <dgm:pt modelId="{15CA5526-65A2-4812-AE37-FC0C5C706ED0}">
      <dgm:prSet/>
      <dgm:spPr/>
      <dgm:t>
        <a:bodyPr/>
        <a:lstStyle/>
        <a:p>
          <a:r>
            <a:rPr lang="da-DK"/>
            <a:t>En stærk gruppeidentitet kan betyde, at den interne solidaritet overdrives </a:t>
          </a:r>
          <a:endParaRPr lang="en-US"/>
        </a:p>
      </dgm:t>
    </dgm:pt>
    <dgm:pt modelId="{741F4CC0-3BC0-4188-97D9-24BBD64EC530}" type="parTrans" cxnId="{D78E016E-E0E2-41C8-ACB4-5A5BAD56FA01}">
      <dgm:prSet/>
      <dgm:spPr/>
      <dgm:t>
        <a:bodyPr/>
        <a:lstStyle/>
        <a:p>
          <a:endParaRPr lang="en-US"/>
        </a:p>
      </dgm:t>
    </dgm:pt>
    <dgm:pt modelId="{46AE1901-0694-4E1C-9A54-C4AEA169050A}" type="sibTrans" cxnId="{D78E016E-E0E2-41C8-ACB4-5A5BAD56FA01}">
      <dgm:prSet/>
      <dgm:spPr/>
      <dgm:t>
        <a:bodyPr/>
        <a:lstStyle/>
        <a:p>
          <a:endParaRPr lang="en-US"/>
        </a:p>
      </dgm:t>
    </dgm:pt>
    <dgm:pt modelId="{66326966-97D8-41D9-A862-031A0A49200B}">
      <dgm:prSet/>
      <dgm:spPr/>
      <dgm:t>
        <a:bodyPr/>
        <a:lstStyle/>
        <a:p>
          <a:r>
            <a:rPr lang="da-DK"/>
            <a:t>= stærk homogeniseringseffekt </a:t>
          </a:r>
          <a:endParaRPr lang="en-US"/>
        </a:p>
      </dgm:t>
    </dgm:pt>
    <dgm:pt modelId="{03BF24B1-4083-4241-810D-978412836EAD}" type="parTrans" cxnId="{298D36A9-3B56-4B8B-9A3F-F7DE2904F75B}">
      <dgm:prSet/>
      <dgm:spPr/>
      <dgm:t>
        <a:bodyPr/>
        <a:lstStyle/>
        <a:p>
          <a:endParaRPr lang="en-US"/>
        </a:p>
      </dgm:t>
    </dgm:pt>
    <dgm:pt modelId="{A468B0DB-E051-4042-975E-1AEAECCB4279}" type="sibTrans" cxnId="{298D36A9-3B56-4B8B-9A3F-F7DE2904F75B}">
      <dgm:prSet/>
      <dgm:spPr/>
      <dgm:t>
        <a:bodyPr/>
        <a:lstStyle/>
        <a:p>
          <a:endParaRPr lang="en-US"/>
        </a:p>
      </dgm:t>
    </dgm:pt>
    <dgm:pt modelId="{3E0E5091-C229-4317-9101-D885EA717CC1}">
      <dgm:prSet/>
      <dgm:spPr/>
      <dgm:t>
        <a:bodyPr/>
        <a:lstStyle/>
        <a:p>
          <a:r>
            <a:rPr lang="da-DK" dirty="0"/>
            <a:t>Man forsøger at ligne de andre i gruppen</a:t>
          </a:r>
          <a:endParaRPr lang="en-US" dirty="0"/>
        </a:p>
      </dgm:t>
    </dgm:pt>
    <dgm:pt modelId="{5602A7F6-7EE6-4EE3-9D0D-7A18E50DEE2E}" type="parTrans" cxnId="{9600CBBA-C332-4364-BEE9-3C788DB06DA4}">
      <dgm:prSet/>
      <dgm:spPr/>
      <dgm:t>
        <a:bodyPr/>
        <a:lstStyle/>
        <a:p>
          <a:endParaRPr lang="en-US"/>
        </a:p>
      </dgm:t>
    </dgm:pt>
    <dgm:pt modelId="{757F7226-05C7-49B3-A01B-AF50E046EC35}" type="sibTrans" cxnId="{9600CBBA-C332-4364-BEE9-3C788DB06DA4}">
      <dgm:prSet/>
      <dgm:spPr/>
      <dgm:t>
        <a:bodyPr/>
        <a:lstStyle/>
        <a:p>
          <a:endParaRPr lang="en-US"/>
        </a:p>
      </dgm:t>
    </dgm:pt>
    <dgm:pt modelId="{8FD0471A-93A0-49FB-9BE3-CDD3F2E01E85}">
      <dgm:prSet/>
      <dgm:spPr/>
      <dgm:t>
        <a:bodyPr/>
        <a:lstStyle/>
        <a:p>
          <a:r>
            <a:rPr lang="da-DK"/>
            <a:t>F.eks. Værdier, talemåder og påklædning</a:t>
          </a:r>
          <a:endParaRPr lang="en-US"/>
        </a:p>
      </dgm:t>
    </dgm:pt>
    <dgm:pt modelId="{1B38FE50-3553-4B6A-B30D-52AC262E63E4}" type="parTrans" cxnId="{3445B432-241A-45BF-A289-0EF73E2A1094}">
      <dgm:prSet/>
      <dgm:spPr/>
      <dgm:t>
        <a:bodyPr/>
        <a:lstStyle/>
        <a:p>
          <a:endParaRPr lang="en-US"/>
        </a:p>
      </dgm:t>
    </dgm:pt>
    <dgm:pt modelId="{2C424182-6B71-4588-9774-574B7F514680}" type="sibTrans" cxnId="{3445B432-241A-45BF-A289-0EF73E2A1094}">
      <dgm:prSet/>
      <dgm:spPr/>
      <dgm:t>
        <a:bodyPr/>
        <a:lstStyle/>
        <a:p>
          <a:endParaRPr lang="en-US"/>
        </a:p>
      </dgm:t>
    </dgm:pt>
    <dgm:pt modelId="{685689D9-0C14-4BB7-AC19-968D2F383AAB}">
      <dgm:prSet/>
      <dgm:spPr/>
      <dgm:t>
        <a:bodyPr/>
        <a:lstStyle/>
        <a:p>
          <a:r>
            <a:rPr lang="da-DK" dirty="0"/>
            <a:t>Gruppementalitet med fælles adfærd, normer og regler for gruppesamværet går ud på at fastlægge, hvad man må/ikke må</a:t>
          </a:r>
          <a:endParaRPr lang="en-US" dirty="0"/>
        </a:p>
      </dgm:t>
    </dgm:pt>
    <dgm:pt modelId="{0ED9A67F-FC87-46AF-826A-24323D72FAED}" type="parTrans" cxnId="{4FB88322-0DD5-4A5E-BC92-FC571064FCF8}">
      <dgm:prSet/>
      <dgm:spPr/>
      <dgm:t>
        <a:bodyPr/>
        <a:lstStyle/>
        <a:p>
          <a:endParaRPr lang="en-US"/>
        </a:p>
      </dgm:t>
    </dgm:pt>
    <dgm:pt modelId="{CFFB7608-D5B8-4D64-81CC-A01812081F5C}" type="sibTrans" cxnId="{4FB88322-0DD5-4A5E-BC92-FC571064FCF8}">
      <dgm:prSet/>
      <dgm:spPr/>
      <dgm:t>
        <a:bodyPr/>
        <a:lstStyle/>
        <a:p>
          <a:endParaRPr lang="en-US"/>
        </a:p>
      </dgm:t>
    </dgm:pt>
    <dgm:pt modelId="{1330310C-585B-4AF9-A24F-8759CD68CE7C}" type="pres">
      <dgm:prSet presAssocID="{763BFD96-563D-4D22-9776-799429A78D89}" presName="Name0" presStyleCnt="0">
        <dgm:presLayoutVars>
          <dgm:dir/>
          <dgm:resizeHandles val="exact"/>
        </dgm:presLayoutVars>
      </dgm:prSet>
      <dgm:spPr/>
    </dgm:pt>
    <dgm:pt modelId="{6725F36E-8DD5-49CB-B0A4-BAA407758F1C}" type="pres">
      <dgm:prSet presAssocID="{F29E01D5-DFDF-4225-846B-EB14EBE60DF2}" presName="node" presStyleLbl="node1" presStyleIdx="0" presStyleCnt="9">
        <dgm:presLayoutVars>
          <dgm:bulletEnabled val="1"/>
        </dgm:presLayoutVars>
      </dgm:prSet>
      <dgm:spPr/>
    </dgm:pt>
    <dgm:pt modelId="{3AE915A7-07C3-4123-8DD0-6D93E02889CC}" type="pres">
      <dgm:prSet presAssocID="{FAB53DDE-BEBA-4B9F-AFFA-D53C9F8D7E42}" presName="sibTrans" presStyleLbl="sibTrans1D1" presStyleIdx="0" presStyleCnt="8"/>
      <dgm:spPr/>
    </dgm:pt>
    <dgm:pt modelId="{0B5F6728-19D6-4270-8F32-E359B0C28D54}" type="pres">
      <dgm:prSet presAssocID="{FAB53DDE-BEBA-4B9F-AFFA-D53C9F8D7E42}" presName="connectorText" presStyleLbl="sibTrans1D1" presStyleIdx="0" presStyleCnt="8"/>
      <dgm:spPr/>
    </dgm:pt>
    <dgm:pt modelId="{89AC302D-8F2E-46B1-9EC2-2A9FFC025E9A}" type="pres">
      <dgm:prSet presAssocID="{EFA90129-A4AC-486E-A0CC-07398D4D3756}" presName="node" presStyleLbl="node1" presStyleIdx="1" presStyleCnt="9">
        <dgm:presLayoutVars>
          <dgm:bulletEnabled val="1"/>
        </dgm:presLayoutVars>
      </dgm:prSet>
      <dgm:spPr/>
    </dgm:pt>
    <dgm:pt modelId="{51FA8D50-62BC-4955-8682-F9DB3B6858EE}" type="pres">
      <dgm:prSet presAssocID="{3B8F4DE7-9367-461A-9730-DF507BFB2CD6}" presName="sibTrans" presStyleLbl="sibTrans1D1" presStyleIdx="1" presStyleCnt="8"/>
      <dgm:spPr/>
    </dgm:pt>
    <dgm:pt modelId="{4BFEEBA5-4D54-4E26-8AFC-96AF3D2361FF}" type="pres">
      <dgm:prSet presAssocID="{3B8F4DE7-9367-461A-9730-DF507BFB2CD6}" presName="connectorText" presStyleLbl="sibTrans1D1" presStyleIdx="1" presStyleCnt="8"/>
      <dgm:spPr/>
    </dgm:pt>
    <dgm:pt modelId="{142187A6-E868-4FAF-B666-8744EF02DDB9}" type="pres">
      <dgm:prSet presAssocID="{08E223B0-56AF-479C-949B-7183C5CDB5A0}" presName="node" presStyleLbl="node1" presStyleIdx="2" presStyleCnt="9">
        <dgm:presLayoutVars>
          <dgm:bulletEnabled val="1"/>
        </dgm:presLayoutVars>
      </dgm:prSet>
      <dgm:spPr/>
    </dgm:pt>
    <dgm:pt modelId="{9D309091-A2C7-4AC9-B060-C113BB0E5AB4}" type="pres">
      <dgm:prSet presAssocID="{B58EA54F-FDCA-4137-A32D-0641060877D8}" presName="sibTrans" presStyleLbl="sibTrans1D1" presStyleIdx="2" presStyleCnt="8"/>
      <dgm:spPr/>
    </dgm:pt>
    <dgm:pt modelId="{57846829-B8DA-46F0-8853-0EFE37308B97}" type="pres">
      <dgm:prSet presAssocID="{B58EA54F-FDCA-4137-A32D-0641060877D8}" presName="connectorText" presStyleLbl="sibTrans1D1" presStyleIdx="2" presStyleCnt="8"/>
      <dgm:spPr/>
    </dgm:pt>
    <dgm:pt modelId="{5572A4DF-2AC4-4586-B347-F92AEAC7C1EB}" type="pres">
      <dgm:prSet presAssocID="{3FD0CEED-0113-4B3A-9C46-D1C723B92698}" presName="node" presStyleLbl="node1" presStyleIdx="3" presStyleCnt="9">
        <dgm:presLayoutVars>
          <dgm:bulletEnabled val="1"/>
        </dgm:presLayoutVars>
      </dgm:prSet>
      <dgm:spPr/>
    </dgm:pt>
    <dgm:pt modelId="{DD0F0AAF-3B01-4051-9B59-9E2AB1A81DED}" type="pres">
      <dgm:prSet presAssocID="{00EC5E60-01BA-4127-9EA4-B8C2F5214558}" presName="sibTrans" presStyleLbl="sibTrans1D1" presStyleIdx="3" presStyleCnt="8"/>
      <dgm:spPr/>
    </dgm:pt>
    <dgm:pt modelId="{9FC0238D-AA2D-468E-A1D1-C8236DD8B82C}" type="pres">
      <dgm:prSet presAssocID="{00EC5E60-01BA-4127-9EA4-B8C2F5214558}" presName="connectorText" presStyleLbl="sibTrans1D1" presStyleIdx="3" presStyleCnt="8"/>
      <dgm:spPr/>
    </dgm:pt>
    <dgm:pt modelId="{D0FDA431-869A-48C3-8B67-D7532EC9E3ED}" type="pres">
      <dgm:prSet presAssocID="{15CA5526-65A2-4812-AE37-FC0C5C706ED0}" presName="node" presStyleLbl="node1" presStyleIdx="4" presStyleCnt="9">
        <dgm:presLayoutVars>
          <dgm:bulletEnabled val="1"/>
        </dgm:presLayoutVars>
      </dgm:prSet>
      <dgm:spPr/>
    </dgm:pt>
    <dgm:pt modelId="{13429947-F250-4B5C-ABED-B554ECA4474B}" type="pres">
      <dgm:prSet presAssocID="{46AE1901-0694-4E1C-9A54-C4AEA169050A}" presName="sibTrans" presStyleLbl="sibTrans1D1" presStyleIdx="4" presStyleCnt="8"/>
      <dgm:spPr/>
    </dgm:pt>
    <dgm:pt modelId="{D41DCB42-9C3D-4020-A5F7-1D53B1BAAB1F}" type="pres">
      <dgm:prSet presAssocID="{46AE1901-0694-4E1C-9A54-C4AEA169050A}" presName="connectorText" presStyleLbl="sibTrans1D1" presStyleIdx="4" presStyleCnt="8"/>
      <dgm:spPr/>
    </dgm:pt>
    <dgm:pt modelId="{5318A7F5-9E2A-485E-BA52-7F3F7721E98A}" type="pres">
      <dgm:prSet presAssocID="{66326966-97D8-41D9-A862-031A0A49200B}" presName="node" presStyleLbl="node1" presStyleIdx="5" presStyleCnt="9">
        <dgm:presLayoutVars>
          <dgm:bulletEnabled val="1"/>
        </dgm:presLayoutVars>
      </dgm:prSet>
      <dgm:spPr/>
    </dgm:pt>
    <dgm:pt modelId="{096B1B4B-0B9D-4801-9FD4-8D89369A9183}" type="pres">
      <dgm:prSet presAssocID="{A468B0DB-E051-4042-975E-1AEAECCB4279}" presName="sibTrans" presStyleLbl="sibTrans1D1" presStyleIdx="5" presStyleCnt="8"/>
      <dgm:spPr/>
    </dgm:pt>
    <dgm:pt modelId="{5A80FA96-1D24-4CAE-9334-8FDBF43045E3}" type="pres">
      <dgm:prSet presAssocID="{A468B0DB-E051-4042-975E-1AEAECCB4279}" presName="connectorText" presStyleLbl="sibTrans1D1" presStyleIdx="5" presStyleCnt="8"/>
      <dgm:spPr/>
    </dgm:pt>
    <dgm:pt modelId="{2C9AC143-5F09-419D-AA32-5DA61A4059EB}" type="pres">
      <dgm:prSet presAssocID="{3E0E5091-C229-4317-9101-D885EA717CC1}" presName="node" presStyleLbl="node1" presStyleIdx="6" presStyleCnt="9">
        <dgm:presLayoutVars>
          <dgm:bulletEnabled val="1"/>
        </dgm:presLayoutVars>
      </dgm:prSet>
      <dgm:spPr/>
    </dgm:pt>
    <dgm:pt modelId="{D060AB3F-2D84-49FA-9954-49E759B07A52}" type="pres">
      <dgm:prSet presAssocID="{757F7226-05C7-49B3-A01B-AF50E046EC35}" presName="sibTrans" presStyleLbl="sibTrans1D1" presStyleIdx="6" presStyleCnt="8"/>
      <dgm:spPr/>
    </dgm:pt>
    <dgm:pt modelId="{05FA9AD8-C341-4F1E-9334-13920960D0AC}" type="pres">
      <dgm:prSet presAssocID="{757F7226-05C7-49B3-A01B-AF50E046EC35}" presName="connectorText" presStyleLbl="sibTrans1D1" presStyleIdx="6" presStyleCnt="8"/>
      <dgm:spPr/>
    </dgm:pt>
    <dgm:pt modelId="{1B7DBF39-19E8-4F92-BC55-ECF0404AEAF1}" type="pres">
      <dgm:prSet presAssocID="{8FD0471A-93A0-49FB-9BE3-CDD3F2E01E85}" presName="node" presStyleLbl="node1" presStyleIdx="7" presStyleCnt="9">
        <dgm:presLayoutVars>
          <dgm:bulletEnabled val="1"/>
        </dgm:presLayoutVars>
      </dgm:prSet>
      <dgm:spPr/>
    </dgm:pt>
    <dgm:pt modelId="{8F5795FA-F276-4414-8DFC-17D25B6FEC4B}" type="pres">
      <dgm:prSet presAssocID="{2C424182-6B71-4588-9774-574B7F514680}" presName="sibTrans" presStyleLbl="sibTrans1D1" presStyleIdx="7" presStyleCnt="8"/>
      <dgm:spPr/>
    </dgm:pt>
    <dgm:pt modelId="{6B8D1ADA-BBB2-48CA-B430-94F1E098E125}" type="pres">
      <dgm:prSet presAssocID="{2C424182-6B71-4588-9774-574B7F514680}" presName="connectorText" presStyleLbl="sibTrans1D1" presStyleIdx="7" presStyleCnt="8"/>
      <dgm:spPr/>
    </dgm:pt>
    <dgm:pt modelId="{5C233DB4-EDD8-49D7-9838-28766B17A0A1}" type="pres">
      <dgm:prSet presAssocID="{685689D9-0C14-4BB7-AC19-968D2F383AAB}" presName="node" presStyleLbl="node1" presStyleIdx="8" presStyleCnt="9">
        <dgm:presLayoutVars>
          <dgm:bulletEnabled val="1"/>
        </dgm:presLayoutVars>
      </dgm:prSet>
      <dgm:spPr/>
    </dgm:pt>
  </dgm:ptLst>
  <dgm:cxnLst>
    <dgm:cxn modelId="{03972107-909F-4986-A6B9-13A34ABDB121}" type="presOf" srcId="{46AE1901-0694-4E1C-9A54-C4AEA169050A}" destId="{D41DCB42-9C3D-4020-A5F7-1D53B1BAAB1F}" srcOrd="1" destOrd="0" presId="urn:microsoft.com/office/officeart/2016/7/layout/RepeatingBendingProcessNew"/>
    <dgm:cxn modelId="{53A0251A-50C4-410F-AA21-095EE1F09FE7}" type="presOf" srcId="{8FD0471A-93A0-49FB-9BE3-CDD3F2E01E85}" destId="{1B7DBF39-19E8-4F92-BC55-ECF0404AEAF1}" srcOrd="0" destOrd="0" presId="urn:microsoft.com/office/officeart/2016/7/layout/RepeatingBendingProcessNew"/>
    <dgm:cxn modelId="{23C3F21C-0EB0-4711-8D44-1E326052233A}" type="presOf" srcId="{F29E01D5-DFDF-4225-846B-EB14EBE60DF2}" destId="{6725F36E-8DD5-49CB-B0A4-BAA407758F1C}" srcOrd="0" destOrd="0" presId="urn:microsoft.com/office/officeart/2016/7/layout/RepeatingBendingProcessNew"/>
    <dgm:cxn modelId="{5215851D-21F2-4ECF-AE71-6567B328DAE5}" type="presOf" srcId="{2C424182-6B71-4588-9774-574B7F514680}" destId="{8F5795FA-F276-4414-8DFC-17D25B6FEC4B}" srcOrd="0" destOrd="0" presId="urn:microsoft.com/office/officeart/2016/7/layout/RepeatingBendingProcessNew"/>
    <dgm:cxn modelId="{E8BC021F-D5C3-427A-81DD-586BDC2B2773}" type="presOf" srcId="{B58EA54F-FDCA-4137-A32D-0641060877D8}" destId="{9D309091-A2C7-4AC9-B060-C113BB0E5AB4}" srcOrd="0" destOrd="0" presId="urn:microsoft.com/office/officeart/2016/7/layout/RepeatingBendingProcessNew"/>
    <dgm:cxn modelId="{4FB88322-0DD5-4A5E-BC92-FC571064FCF8}" srcId="{763BFD96-563D-4D22-9776-799429A78D89}" destId="{685689D9-0C14-4BB7-AC19-968D2F383AAB}" srcOrd="8" destOrd="0" parTransId="{0ED9A67F-FC87-46AF-826A-24323D72FAED}" sibTransId="{CFFB7608-D5B8-4D64-81CC-A01812081F5C}"/>
    <dgm:cxn modelId="{B8D0062C-0EA1-4381-B3A4-6603C4FCA735}" type="presOf" srcId="{15CA5526-65A2-4812-AE37-FC0C5C706ED0}" destId="{D0FDA431-869A-48C3-8B67-D7532EC9E3ED}" srcOrd="0" destOrd="0" presId="urn:microsoft.com/office/officeart/2016/7/layout/RepeatingBendingProcessNew"/>
    <dgm:cxn modelId="{3445B432-241A-45BF-A289-0EF73E2A1094}" srcId="{763BFD96-563D-4D22-9776-799429A78D89}" destId="{8FD0471A-93A0-49FB-9BE3-CDD3F2E01E85}" srcOrd="7" destOrd="0" parTransId="{1B38FE50-3553-4B6A-B30D-52AC262E63E4}" sibTransId="{2C424182-6B71-4588-9774-574B7F514680}"/>
    <dgm:cxn modelId="{F9ACE45C-995F-4A9F-8FCC-FE95681C9359}" type="presOf" srcId="{FAB53DDE-BEBA-4B9F-AFFA-D53C9F8D7E42}" destId="{0B5F6728-19D6-4270-8F32-E359B0C28D54}" srcOrd="1" destOrd="0" presId="urn:microsoft.com/office/officeart/2016/7/layout/RepeatingBendingProcessNew"/>
    <dgm:cxn modelId="{A1CCE15F-75BB-4BBF-B1EF-9BD30A250AC4}" type="presOf" srcId="{46AE1901-0694-4E1C-9A54-C4AEA169050A}" destId="{13429947-F250-4B5C-ABED-B554ECA4474B}" srcOrd="0" destOrd="0" presId="urn:microsoft.com/office/officeart/2016/7/layout/RepeatingBendingProcessNew"/>
    <dgm:cxn modelId="{BA4D1147-50AE-4B16-ABAC-D3C05260E9E3}" type="presOf" srcId="{FAB53DDE-BEBA-4B9F-AFFA-D53C9F8D7E42}" destId="{3AE915A7-07C3-4123-8DD0-6D93E02889CC}" srcOrd="0" destOrd="0" presId="urn:microsoft.com/office/officeart/2016/7/layout/RepeatingBendingProcessNew"/>
    <dgm:cxn modelId="{E6CC8247-C105-4013-AD7F-934A0F1EA315}" type="presOf" srcId="{A468B0DB-E051-4042-975E-1AEAECCB4279}" destId="{096B1B4B-0B9D-4801-9FD4-8D89369A9183}" srcOrd="0" destOrd="0" presId="urn:microsoft.com/office/officeart/2016/7/layout/RepeatingBendingProcessNew"/>
    <dgm:cxn modelId="{4C4FA84C-55F5-4488-9C4E-0759BAA069D1}" type="presOf" srcId="{A468B0DB-E051-4042-975E-1AEAECCB4279}" destId="{5A80FA96-1D24-4CAE-9334-8FDBF43045E3}" srcOrd="1" destOrd="0" presId="urn:microsoft.com/office/officeart/2016/7/layout/RepeatingBendingProcessNew"/>
    <dgm:cxn modelId="{D78E016E-E0E2-41C8-ACB4-5A5BAD56FA01}" srcId="{763BFD96-563D-4D22-9776-799429A78D89}" destId="{15CA5526-65A2-4812-AE37-FC0C5C706ED0}" srcOrd="4" destOrd="0" parTransId="{741F4CC0-3BC0-4188-97D9-24BBD64EC530}" sibTransId="{46AE1901-0694-4E1C-9A54-C4AEA169050A}"/>
    <dgm:cxn modelId="{35051D53-80F6-48D6-9BDE-FF7D92E6F8AE}" srcId="{763BFD96-563D-4D22-9776-799429A78D89}" destId="{EFA90129-A4AC-486E-A0CC-07398D4D3756}" srcOrd="1" destOrd="0" parTransId="{9D79D809-6D47-40BB-8DF4-0B0C6E50B4EC}" sibTransId="{3B8F4DE7-9367-461A-9730-DF507BFB2CD6}"/>
    <dgm:cxn modelId="{BBC7EA74-1A85-4F52-AF08-498874DB5B1C}" type="presOf" srcId="{00EC5E60-01BA-4127-9EA4-B8C2F5214558}" destId="{DD0F0AAF-3B01-4051-9B59-9E2AB1A81DED}" srcOrd="0" destOrd="0" presId="urn:microsoft.com/office/officeart/2016/7/layout/RepeatingBendingProcessNew"/>
    <dgm:cxn modelId="{1669FE77-BF32-4AD4-805B-67539FF5130A}" srcId="{763BFD96-563D-4D22-9776-799429A78D89}" destId="{3FD0CEED-0113-4B3A-9C46-D1C723B92698}" srcOrd="3" destOrd="0" parTransId="{7CDD6398-A7C5-4744-B245-7D4AD10E2918}" sibTransId="{00EC5E60-01BA-4127-9EA4-B8C2F5214558}"/>
    <dgm:cxn modelId="{3B34D07F-26D5-46C3-AFB7-AC0670418C16}" type="presOf" srcId="{3B8F4DE7-9367-461A-9730-DF507BFB2CD6}" destId="{51FA8D50-62BC-4955-8682-F9DB3B6858EE}" srcOrd="0" destOrd="0" presId="urn:microsoft.com/office/officeart/2016/7/layout/RepeatingBendingProcessNew"/>
    <dgm:cxn modelId="{6B9C0AA7-DE19-4827-A8CE-A554286304DE}" type="presOf" srcId="{763BFD96-563D-4D22-9776-799429A78D89}" destId="{1330310C-585B-4AF9-A24F-8759CD68CE7C}" srcOrd="0" destOrd="0" presId="urn:microsoft.com/office/officeart/2016/7/layout/RepeatingBendingProcessNew"/>
    <dgm:cxn modelId="{298D36A9-3B56-4B8B-9A3F-F7DE2904F75B}" srcId="{763BFD96-563D-4D22-9776-799429A78D89}" destId="{66326966-97D8-41D9-A862-031A0A49200B}" srcOrd="5" destOrd="0" parTransId="{03BF24B1-4083-4241-810D-978412836EAD}" sibTransId="{A468B0DB-E051-4042-975E-1AEAECCB4279}"/>
    <dgm:cxn modelId="{6DA936B0-04FB-44FB-B13C-A4EFDEAF3916}" type="presOf" srcId="{B58EA54F-FDCA-4137-A32D-0641060877D8}" destId="{57846829-B8DA-46F0-8853-0EFE37308B97}" srcOrd="1" destOrd="0" presId="urn:microsoft.com/office/officeart/2016/7/layout/RepeatingBendingProcessNew"/>
    <dgm:cxn modelId="{0D2EBFB1-122D-44B8-A81E-62C22CFD35C2}" type="presOf" srcId="{3B8F4DE7-9367-461A-9730-DF507BFB2CD6}" destId="{4BFEEBA5-4D54-4E26-8AFC-96AF3D2361FF}" srcOrd="1" destOrd="0" presId="urn:microsoft.com/office/officeart/2016/7/layout/RepeatingBendingProcessNew"/>
    <dgm:cxn modelId="{9600CBBA-C332-4364-BEE9-3C788DB06DA4}" srcId="{763BFD96-563D-4D22-9776-799429A78D89}" destId="{3E0E5091-C229-4317-9101-D885EA717CC1}" srcOrd="6" destOrd="0" parTransId="{5602A7F6-7EE6-4EE3-9D0D-7A18E50DEE2E}" sibTransId="{757F7226-05C7-49B3-A01B-AF50E046EC35}"/>
    <dgm:cxn modelId="{FC1B45BF-9B6E-41BA-A5E6-BCFEB00EE16D}" type="presOf" srcId="{3FD0CEED-0113-4B3A-9C46-D1C723B92698}" destId="{5572A4DF-2AC4-4586-B347-F92AEAC7C1EB}" srcOrd="0" destOrd="0" presId="urn:microsoft.com/office/officeart/2016/7/layout/RepeatingBendingProcessNew"/>
    <dgm:cxn modelId="{B2623CC0-01DC-42B1-BFFD-ED91C037B09F}" type="presOf" srcId="{685689D9-0C14-4BB7-AC19-968D2F383AAB}" destId="{5C233DB4-EDD8-49D7-9838-28766B17A0A1}" srcOrd="0" destOrd="0" presId="urn:microsoft.com/office/officeart/2016/7/layout/RepeatingBendingProcessNew"/>
    <dgm:cxn modelId="{CB7335C2-EC69-4B06-86AA-6BBF875EFB07}" srcId="{763BFD96-563D-4D22-9776-799429A78D89}" destId="{F29E01D5-DFDF-4225-846B-EB14EBE60DF2}" srcOrd="0" destOrd="0" parTransId="{2C612861-30E0-40EF-96CA-A9E5E025169F}" sibTransId="{FAB53DDE-BEBA-4B9F-AFFA-D53C9F8D7E42}"/>
    <dgm:cxn modelId="{127CC7DA-FB41-4F79-AED8-C93FFB342587}" type="presOf" srcId="{2C424182-6B71-4588-9774-574B7F514680}" destId="{6B8D1ADA-BBB2-48CA-B430-94F1E098E125}" srcOrd="1" destOrd="0" presId="urn:microsoft.com/office/officeart/2016/7/layout/RepeatingBendingProcessNew"/>
    <dgm:cxn modelId="{413EB3DC-56C9-48BF-9766-A905F1498120}" srcId="{763BFD96-563D-4D22-9776-799429A78D89}" destId="{08E223B0-56AF-479C-949B-7183C5CDB5A0}" srcOrd="2" destOrd="0" parTransId="{43A1C5C1-8EB3-400E-9F81-31472806CAA5}" sibTransId="{B58EA54F-FDCA-4137-A32D-0641060877D8}"/>
    <dgm:cxn modelId="{F10268E0-7EDB-4151-9710-D3E3F63345A8}" type="presOf" srcId="{00EC5E60-01BA-4127-9EA4-B8C2F5214558}" destId="{9FC0238D-AA2D-468E-A1D1-C8236DD8B82C}" srcOrd="1" destOrd="0" presId="urn:microsoft.com/office/officeart/2016/7/layout/RepeatingBendingProcessNew"/>
    <dgm:cxn modelId="{3590D8E0-F994-4D2E-8AE0-F64404852706}" type="presOf" srcId="{757F7226-05C7-49B3-A01B-AF50E046EC35}" destId="{05FA9AD8-C341-4F1E-9334-13920960D0AC}" srcOrd="1" destOrd="0" presId="urn:microsoft.com/office/officeart/2016/7/layout/RepeatingBendingProcessNew"/>
    <dgm:cxn modelId="{DBC21AE3-748E-4DD8-96D5-DD3BDB9006FA}" type="presOf" srcId="{EFA90129-A4AC-486E-A0CC-07398D4D3756}" destId="{89AC302D-8F2E-46B1-9EC2-2A9FFC025E9A}" srcOrd="0" destOrd="0" presId="urn:microsoft.com/office/officeart/2016/7/layout/RepeatingBendingProcessNew"/>
    <dgm:cxn modelId="{F8C831E5-A72E-49E3-9298-43E4C93EB3C7}" type="presOf" srcId="{08E223B0-56AF-479C-949B-7183C5CDB5A0}" destId="{142187A6-E868-4FAF-B666-8744EF02DDB9}" srcOrd="0" destOrd="0" presId="urn:microsoft.com/office/officeart/2016/7/layout/RepeatingBendingProcessNew"/>
    <dgm:cxn modelId="{BE0EE3E6-2AE0-4EA0-8696-CA53CB1004FF}" type="presOf" srcId="{757F7226-05C7-49B3-A01B-AF50E046EC35}" destId="{D060AB3F-2D84-49FA-9954-49E759B07A52}" srcOrd="0" destOrd="0" presId="urn:microsoft.com/office/officeart/2016/7/layout/RepeatingBendingProcessNew"/>
    <dgm:cxn modelId="{9AA517F1-D8CB-4295-969B-1CC8161321DD}" type="presOf" srcId="{66326966-97D8-41D9-A862-031A0A49200B}" destId="{5318A7F5-9E2A-485E-BA52-7F3F7721E98A}" srcOrd="0" destOrd="0" presId="urn:microsoft.com/office/officeart/2016/7/layout/RepeatingBendingProcessNew"/>
    <dgm:cxn modelId="{93C685F6-FA78-401E-8131-4888AFE9E752}" type="presOf" srcId="{3E0E5091-C229-4317-9101-D885EA717CC1}" destId="{2C9AC143-5F09-419D-AA32-5DA61A4059EB}" srcOrd="0" destOrd="0" presId="urn:microsoft.com/office/officeart/2016/7/layout/RepeatingBendingProcessNew"/>
    <dgm:cxn modelId="{858BAC5A-CE48-4A23-8203-76D4BB9BC537}" type="presParOf" srcId="{1330310C-585B-4AF9-A24F-8759CD68CE7C}" destId="{6725F36E-8DD5-49CB-B0A4-BAA407758F1C}" srcOrd="0" destOrd="0" presId="urn:microsoft.com/office/officeart/2016/7/layout/RepeatingBendingProcessNew"/>
    <dgm:cxn modelId="{F525A073-E79C-4E8B-8BC9-2E7663616C80}" type="presParOf" srcId="{1330310C-585B-4AF9-A24F-8759CD68CE7C}" destId="{3AE915A7-07C3-4123-8DD0-6D93E02889CC}" srcOrd="1" destOrd="0" presId="urn:microsoft.com/office/officeart/2016/7/layout/RepeatingBendingProcessNew"/>
    <dgm:cxn modelId="{8418B137-2C76-437B-B836-F58400A172F1}" type="presParOf" srcId="{3AE915A7-07C3-4123-8DD0-6D93E02889CC}" destId="{0B5F6728-19D6-4270-8F32-E359B0C28D54}" srcOrd="0" destOrd="0" presId="urn:microsoft.com/office/officeart/2016/7/layout/RepeatingBendingProcessNew"/>
    <dgm:cxn modelId="{D4D854A3-F628-456F-9465-EA3A5484AE6F}" type="presParOf" srcId="{1330310C-585B-4AF9-A24F-8759CD68CE7C}" destId="{89AC302D-8F2E-46B1-9EC2-2A9FFC025E9A}" srcOrd="2" destOrd="0" presId="urn:microsoft.com/office/officeart/2016/7/layout/RepeatingBendingProcessNew"/>
    <dgm:cxn modelId="{2E134D93-7423-434D-A097-B92CDE6AF4A1}" type="presParOf" srcId="{1330310C-585B-4AF9-A24F-8759CD68CE7C}" destId="{51FA8D50-62BC-4955-8682-F9DB3B6858EE}" srcOrd="3" destOrd="0" presId="urn:microsoft.com/office/officeart/2016/7/layout/RepeatingBendingProcessNew"/>
    <dgm:cxn modelId="{0F8D06AB-0F01-455D-8B65-3698E2004E2D}" type="presParOf" srcId="{51FA8D50-62BC-4955-8682-F9DB3B6858EE}" destId="{4BFEEBA5-4D54-4E26-8AFC-96AF3D2361FF}" srcOrd="0" destOrd="0" presId="urn:microsoft.com/office/officeart/2016/7/layout/RepeatingBendingProcessNew"/>
    <dgm:cxn modelId="{CC88BBC9-6D46-40B4-A7B6-FBA2EDCF6546}" type="presParOf" srcId="{1330310C-585B-4AF9-A24F-8759CD68CE7C}" destId="{142187A6-E868-4FAF-B666-8744EF02DDB9}" srcOrd="4" destOrd="0" presId="urn:microsoft.com/office/officeart/2016/7/layout/RepeatingBendingProcessNew"/>
    <dgm:cxn modelId="{D5C550CD-31FB-439A-BE03-20BA9C0B2CB1}" type="presParOf" srcId="{1330310C-585B-4AF9-A24F-8759CD68CE7C}" destId="{9D309091-A2C7-4AC9-B060-C113BB0E5AB4}" srcOrd="5" destOrd="0" presId="urn:microsoft.com/office/officeart/2016/7/layout/RepeatingBendingProcessNew"/>
    <dgm:cxn modelId="{A9F3F11E-F138-4CBB-8BA4-B4A6C55FBBE4}" type="presParOf" srcId="{9D309091-A2C7-4AC9-B060-C113BB0E5AB4}" destId="{57846829-B8DA-46F0-8853-0EFE37308B97}" srcOrd="0" destOrd="0" presId="urn:microsoft.com/office/officeart/2016/7/layout/RepeatingBendingProcessNew"/>
    <dgm:cxn modelId="{BB67A5D7-2E28-4A1B-9ECB-1B618B68283A}" type="presParOf" srcId="{1330310C-585B-4AF9-A24F-8759CD68CE7C}" destId="{5572A4DF-2AC4-4586-B347-F92AEAC7C1EB}" srcOrd="6" destOrd="0" presId="urn:microsoft.com/office/officeart/2016/7/layout/RepeatingBendingProcessNew"/>
    <dgm:cxn modelId="{F52A783A-0EA2-4249-BCC4-2BE8C4D8BA06}" type="presParOf" srcId="{1330310C-585B-4AF9-A24F-8759CD68CE7C}" destId="{DD0F0AAF-3B01-4051-9B59-9E2AB1A81DED}" srcOrd="7" destOrd="0" presId="urn:microsoft.com/office/officeart/2016/7/layout/RepeatingBendingProcessNew"/>
    <dgm:cxn modelId="{36679549-C52F-4DFB-B7BE-F42C76E91710}" type="presParOf" srcId="{DD0F0AAF-3B01-4051-9B59-9E2AB1A81DED}" destId="{9FC0238D-AA2D-468E-A1D1-C8236DD8B82C}" srcOrd="0" destOrd="0" presId="urn:microsoft.com/office/officeart/2016/7/layout/RepeatingBendingProcessNew"/>
    <dgm:cxn modelId="{7986A38A-3F83-451B-B31F-92759EFABC62}" type="presParOf" srcId="{1330310C-585B-4AF9-A24F-8759CD68CE7C}" destId="{D0FDA431-869A-48C3-8B67-D7532EC9E3ED}" srcOrd="8" destOrd="0" presId="urn:microsoft.com/office/officeart/2016/7/layout/RepeatingBendingProcessNew"/>
    <dgm:cxn modelId="{64D11DD9-8E10-440F-8FBF-7B02C0682531}" type="presParOf" srcId="{1330310C-585B-4AF9-A24F-8759CD68CE7C}" destId="{13429947-F250-4B5C-ABED-B554ECA4474B}" srcOrd="9" destOrd="0" presId="urn:microsoft.com/office/officeart/2016/7/layout/RepeatingBendingProcessNew"/>
    <dgm:cxn modelId="{4593B004-42AD-4466-A826-043FA584FD67}" type="presParOf" srcId="{13429947-F250-4B5C-ABED-B554ECA4474B}" destId="{D41DCB42-9C3D-4020-A5F7-1D53B1BAAB1F}" srcOrd="0" destOrd="0" presId="urn:microsoft.com/office/officeart/2016/7/layout/RepeatingBendingProcessNew"/>
    <dgm:cxn modelId="{6025BB47-728E-463C-A45F-C009A274C999}" type="presParOf" srcId="{1330310C-585B-4AF9-A24F-8759CD68CE7C}" destId="{5318A7F5-9E2A-485E-BA52-7F3F7721E98A}" srcOrd="10" destOrd="0" presId="urn:microsoft.com/office/officeart/2016/7/layout/RepeatingBendingProcessNew"/>
    <dgm:cxn modelId="{1B08C23C-907A-44A5-99F8-A382B65FCFB4}" type="presParOf" srcId="{1330310C-585B-4AF9-A24F-8759CD68CE7C}" destId="{096B1B4B-0B9D-4801-9FD4-8D89369A9183}" srcOrd="11" destOrd="0" presId="urn:microsoft.com/office/officeart/2016/7/layout/RepeatingBendingProcessNew"/>
    <dgm:cxn modelId="{9730F09B-FC60-42CB-B9EE-35D73AE3BE50}" type="presParOf" srcId="{096B1B4B-0B9D-4801-9FD4-8D89369A9183}" destId="{5A80FA96-1D24-4CAE-9334-8FDBF43045E3}" srcOrd="0" destOrd="0" presId="urn:microsoft.com/office/officeart/2016/7/layout/RepeatingBendingProcessNew"/>
    <dgm:cxn modelId="{01D5645E-22AC-4EC0-80DD-DA823E9C27F4}" type="presParOf" srcId="{1330310C-585B-4AF9-A24F-8759CD68CE7C}" destId="{2C9AC143-5F09-419D-AA32-5DA61A4059EB}" srcOrd="12" destOrd="0" presId="urn:microsoft.com/office/officeart/2016/7/layout/RepeatingBendingProcessNew"/>
    <dgm:cxn modelId="{D51287A9-BF0A-47E5-8D65-0350A5AEE81B}" type="presParOf" srcId="{1330310C-585B-4AF9-A24F-8759CD68CE7C}" destId="{D060AB3F-2D84-49FA-9954-49E759B07A52}" srcOrd="13" destOrd="0" presId="urn:microsoft.com/office/officeart/2016/7/layout/RepeatingBendingProcessNew"/>
    <dgm:cxn modelId="{E2DC1332-508A-4D29-BE37-82D55169D448}" type="presParOf" srcId="{D060AB3F-2D84-49FA-9954-49E759B07A52}" destId="{05FA9AD8-C341-4F1E-9334-13920960D0AC}" srcOrd="0" destOrd="0" presId="urn:microsoft.com/office/officeart/2016/7/layout/RepeatingBendingProcessNew"/>
    <dgm:cxn modelId="{77FDD1F5-5CFE-470B-BDA3-F7F071C119C4}" type="presParOf" srcId="{1330310C-585B-4AF9-A24F-8759CD68CE7C}" destId="{1B7DBF39-19E8-4F92-BC55-ECF0404AEAF1}" srcOrd="14" destOrd="0" presId="urn:microsoft.com/office/officeart/2016/7/layout/RepeatingBendingProcessNew"/>
    <dgm:cxn modelId="{1F865FCF-20EA-4EDE-8C06-9D5CFDCCBCF5}" type="presParOf" srcId="{1330310C-585B-4AF9-A24F-8759CD68CE7C}" destId="{8F5795FA-F276-4414-8DFC-17D25B6FEC4B}" srcOrd="15" destOrd="0" presId="urn:microsoft.com/office/officeart/2016/7/layout/RepeatingBendingProcessNew"/>
    <dgm:cxn modelId="{83E3CB4A-CFD0-4AA4-B9FD-A868B89AFB8E}" type="presParOf" srcId="{8F5795FA-F276-4414-8DFC-17D25B6FEC4B}" destId="{6B8D1ADA-BBB2-48CA-B430-94F1E098E125}" srcOrd="0" destOrd="0" presId="urn:microsoft.com/office/officeart/2016/7/layout/RepeatingBendingProcessNew"/>
    <dgm:cxn modelId="{AB1226F5-813D-43FA-AD09-24C7FEB5F84D}" type="presParOf" srcId="{1330310C-585B-4AF9-A24F-8759CD68CE7C}" destId="{5C233DB4-EDD8-49D7-9838-28766B17A0A1}"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321E4-D47B-4F84-BE50-CCD36527FEB9}"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6574D8B5-FE95-4E9F-9138-BCF740D405CA}">
      <dgm:prSet/>
      <dgm:spPr/>
      <dgm:t>
        <a:bodyPr/>
        <a:lstStyle/>
        <a:p>
          <a:r>
            <a:rPr lang="da-DK" dirty="0"/>
            <a:t>En </a:t>
          </a:r>
          <a:r>
            <a:rPr lang="da-DK" u="sng" dirty="0"/>
            <a:t>korrelationsundersøgelse</a:t>
          </a:r>
          <a:r>
            <a:rPr lang="da-DK" dirty="0"/>
            <a:t> foretaget af Nalini </a:t>
          </a:r>
          <a:r>
            <a:rPr lang="da-DK" dirty="0" err="1"/>
            <a:t>Ambady</a:t>
          </a:r>
          <a:r>
            <a:rPr lang="da-DK" dirty="0"/>
            <a:t> og Robert Rosenthal i 1993 viste det sig, at forsøgsdeltagernes førstehåndsindtryk af en lærer var overraskende sikre. </a:t>
          </a:r>
          <a:endParaRPr lang="en-US" dirty="0"/>
        </a:p>
      </dgm:t>
    </dgm:pt>
    <dgm:pt modelId="{9258BAEB-E87E-4E15-A74B-CAF41FC00766}" type="parTrans" cxnId="{40823F4D-5AD4-42F4-BED2-C5BDCDB6F5D1}">
      <dgm:prSet/>
      <dgm:spPr/>
      <dgm:t>
        <a:bodyPr/>
        <a:lstStyle/>
        <a:p>
          <a:endParaRPr lang="en-US"/>
        </a:p>
      </dgm:t>
    </dgm:pt>
    <dgm:pt modelId="{AF15BE86-B548-4D25-A476-E0CCA25ED82E}" type="sibTrans" cxnId="{40823F4D-5AD4-42F4-BED2-C5BDCDB6F5D1}">
      <dgm:prSet phldrT="1" phldr="0"/>
      <dgm:spPr/>
      <dgm:t>
        <a:bodyPr/>
        <a:lstStyle/>
        <a:p>
          <a:r>
            <a:rPr lang="en-US"/>
            <a:t>1</a:t>
          </a:r>
        </a:p>
      </dgm:t>
    </dgm:pt>
    <dgm:pt modelId="{5CD4C379-61C5-4441-B003-1E3B8869BD87}">
      <dgm:prSet/>
      <dgm:spPr/>
      <dgm:t>
        <a:bodyPr/>
        <a:lstStyle/>
        <a:p>
          <a:r>
            <a:rPr lang="da-DK"/>
            <a:t>De to forskere optog først 13 læreres undervisning og valgte herudfra 3 videosekvenser af 10 sekunders varighed af hver lærer. </a:t>
          </a:r>
          <a:endParaRPr lang="en-US"/>
        </a:p>
      </dgm:t>
    </dgm:pt>
    <dgm:pt modelId="{E03890C9-25D7-4D0E-A61E-74A382E7FEDB}" type="parTrans" cxnId="{F14B6146-0679-4778-BFD4-FEE228063EDA}">
      <dgm:prSet/>
      <dgm:spPr/>
      <dgm:t>
        <a:bodyPr/>
        <a:lstStyle/>
        <a:p>
          <a:endParaRPr lang="en-US"/>
        </a:p>
      </dgm:t>
    </dgm:pt>
    <dgm:pt modelId="{621972E2-7E9F-4F6D-828E-026AE3BAA44D}" type="sibTrans" cxnId="{F14B6146-0679-4778-BFD4-FEE228063EDA}">
      <dgm:prSet phldrT="2" phldr="0"/>
      <dgm:spPr/>
      <dgm:t>
        <a:bodyPr/>
        <a:lstStyle/>
        <a:p>
          <a:r>
            <a:rPr lang="en-US"/>
            <a:t>2</a:t>
          </a:r>
        </a:p>
      </dgm:t>
    </dgm:pt>
    <dgm:pt modelId="{E76E61CB-60D5-4A13-A472-223862E2920F}">
      <dgm:prSet/>
      <dgm:spPr/>
      <dgm:t>
        <a:bodyPr/>
        <a:lstStyle/>
        <a:p>
          <a:r>
            <a:rPr lang="da-DK" dirty="0"/>
            <a:t>De i alt 39 sekvenser blev i tilfældig orden vist til 9 kvindelige forsøgspersoner med lyden skruet helt ned, så de kun så lærernes fysiske fremtoning og nonverbale ageren. </a:t>
          </a:r>
          <a:endParaRPr lang="en-US" dirty="0"/>
        </a:p>
      </dgm:t>
    </dgm:pt>
    <dgm:pt modelId="{7C21DB90-636B-4E6F-958C-42574213CBF9}" type="parTrans" cxnId="{DC110EDA-0BC9-4E6E-953E-B54C7F3FB078}">
      <dgm:prSet/>
      <dgm:spPr/>
      <dgm:t>
        <a:bodyPr/>
        <a:lstStyle/>
        <a:p>
          <a:endParaRPr lang="en-US"/>
        </a:p>
      </dgm:t>
    </dgm:pt>
    <dgm:pt modelId="{31476EC7-CE37-44A6-8EDC-53FB5ACC8D7F}" type="sibTrans" cxnId="{DC110EDA-0BC9-4E6E-953E-B54C7F3FB078}">
      <dgm:prSet phldrT="3" phldr="0"/>
      <dgm:spPr/>
      <dgm:t>
        <a:bodyPr/>
        <a:lstStyle/>
        <a:p>
          <a:r>
            <a:rPr lang="en-US"/>
            <a:t>3</a:t>
          </a:r>
        </a:p>
      </dgm:t>
    </dgm:pt>
    <dgm:pt modelId="{194C74F6-5066-485B-B06C-6CFAD58FA966}">
      <dgm:prSet/>
      <dgm:spPr/>
      <dgm:t>
        <a:bodyPr/>
        <a:lstStyle/>
        <a:p>
          <a:r>
            <a:rPr lang="da-DK"/>
            <a:t>De ni forsøgsdeltagere vurderede dem herefter på en skala fra 1 til 9 på en række forskellige egenskaber. </a:t>
          </a:r>
          <a:endParaRPr lang="en-US"/>
        </a:p>
      </dgm:t>
    </dgm:pt>
    <dgm:pt modelId="{DE62E694-5567-4BC7-AB4B-8284506EA197}" type="parTrans" cxnId="{7D08214A-D960-4413-AE75-1FD05C42E31C}">
      <dgm:prSet/>
      <dgm:spPr/>
      <dgm:t>
        <a:bodyPr/>
        <a:lstStyle/>
        <a:p>
          <a:endParaRPr lang="en-US"/>
        </a:p>
      </dgm:t>
    </dgm:pt>
    <dgm:pt modelId="{523B534F-7D89-420D-B470-91F1066920E4}" type="sibTrans" cxnId="{7D08214A-D960-4413-AE75-1FD05C42E31C}">
      <dgm:prSet phldrT="4" phldr="0"/>
      <dgm:spPr/>
      <dgm:t>
        <a:bodyPr/>
        <a:lstStyle/>
        <a:p>
          <a:r>
            <a:rPr lang="en-US"/>
            <a:t>4</a:t>
          </a:r>
        </a:p>
      </dgm:t>
    </dgm:pt>
    <dgm:pt modelId="{669B56D3-289E-4263-A7AF-2A9888F5E244}">
      <dgm:prSet/>
      <dgm:spPr/>
      <dgm:t>
        <a:bodyPr/>
        <a:lstStyle/>
        <a:p>
          <a:r>
            <a:rPr lang="da-DK" dirty="0"/>
            <a:t>Forsøgsdeltagernes vurderinger af sekvenserne viste sig efterfølgende at være meget lig hinanden</a:t>
          </a:r>
          <a:endParaRPr lang="en-US" dirty="0"/>
        </a:p>
      </dgm:t>
    </dgm:pt>
    <dgm:pt modelId="{ED929532-3102-4149-A680-EC1463EFE38D}" type="parTrans" cxnId="{157ACCF0-2099-44B5-807C-88C61A2B3694}">
      <dgm:prSet/>
      <dgm:spPr/>
      <dgm:t>
        <a:bodyPr/>
        <a:lstStyle/>
        <a:p>
          <a:endParaRPr lang="en-US"/>
        </a:p>
      </dgm:t>
    </dgm:pt>
    <dgm:pt modelId="{6FAF1569-CDF7-43A5-B311-A367B60204A0}" type="sibTrans" cxnId="{157ACCF0-2099-44B5-807C-88C61A2B3694}">
      <dgm:prSet phldrT="5" phldr="0"/>
      <dgm:spPr/>
      <dgm:t>
        <a:bodyPr/>
        <a:lstStyle/>
        <a:p>
          <a:r>
            <a:rPr lang="en-US"/>
            <a:t>5</a:t>
          </a:r>
        </a:p>
      </dgm:t>
    </dgm:pt>
    <dgm:pt modelId="{1CC54F79-7172-4620-8A8E-F2AD8936B829}" type="pres">
      <dgm:prSet presAssocID="{C1D321E4-D47B-4F84-BE50-CCD36527FEB9}" presName="linearFlow" presStyleCnt="0">
        <dgm:presLayoutVars>
          <dgm:dir/>
          <dgm:animLvl val="lvl"/>
          <dgm:resizeHandles val="exact"/>
        </dgm:presLayoutVars>
      </dgm:prSet>
      <dgm:spPr/>
    </dgm:pt>
    <dgm:pt modelId="{7E9CC7D7-3A40-4A2F-ADE8-7716792CAD3B}" type="pres">
      <dgm:prSet presAssocID="{6574D8B5-FE95-4E9F-9138-BCF740D405CA}" presName="compositeNode" presStyleCnt="0"/>
      <dgm:spPr/>
    </dgm:pt>
    <dgm:pt modelId="{C02D99D6-BA8E-44F8-AAC2-0F5874413F07}" type="pres">
      <dgm:prSet presAssocID="{6574D8B5-FE95-4E9F-9138-BCF740D405CA}" presName="parTx" presStyleLbl="node1" presStyleIdx="0" presStyleCnt="0">
        <dgm:presLayoutVars>
          <dgm:chMax val="0"/>
          <dgm:chPref val="0"/>
          <dgm:bulletEnabled val="1"/>
        </dgm:presLayoutVars>
      </dgm:prSet>
      <dgm:spPr/>
    </dgm:pt>
    <dgm:pt modelId="{2092B98B-60F4-40BE-8154-839209D24C47}" type="pres">
      <dgm:prSet presAssocID="{6574D8B5-FE95-4E9F-9138-BCF740D405CA}" presName="parSh" presStyleCnt="0"/>
      <dgm:spPr/>
    </dgm:pt>
    <dgm:pt modelId="{DDBF6A09-2CF0-44E4-86E8-053530C9DE73}" type="pres">
      <dgm:prSet presAssocID="{6574D8B5-FE95-4E9F-9138-BCF740D405CA}" presName="lineNode" presStyleLbl="alignAccFollowNode1" presStyleIdx="0" presStyleCnt="15"/>
      <dgm:spPr/>
    </dgm:pt>
    <dgm:pt modelId="{6872635A-2E99-4336-9069-E53AA74612E7}" type="pres">
      <dgm:prSet presAssocID="{6574D8B5-FE95-4E9F-9138-BCF740D405CA}" presName="lineArrowNode" presStyleLbl="alignAccFollowNode1" presStyleIdx="1" presStyleCnt="15"/>
      <dgm:spPr/>
    </dgm:pt>
    <dgm:pt modelId="{0FB21748-1264-4D4B-80E4-36B7408D762D}" type="pres">
      <dgm:prSet presAssocID="{AF15BE86-B548-4D25-A476-E0CCA25ED82E}" presName="sibTransNodeCircle" presStyleLbl="alignNode1" presStyleIdx="0" presStyleCnt="5">
        <dgm:presLayoutVars>
          <dgm:chMax val="0"/>
          <dgm:bulletEnabled/>
        </dgm:presLayoutVars>
      </dgm:prSet>
      <dgm:spPr/>
    </dgm:pt>
    <dgm:pt modelId="{8FBE9653-5535-44B7-98AF-C057F0C49D11}" type="pres">
      <dgm:prSet presAssocID="{AF15BE86-B548-4D25-A476-E0CCA25ED82E}" presName="spacerBetweenCircleAndCallout" presStyleCnt="0">
        <dgm:presLayoutVars/>
      </dgm:prSet>
      <dgm:spPr/>
    </dgm:pt>
    <dgm:pt modelId="{2F3549D0-B67C-46C2-83B0-B2FC8DB39B92}" type="pres">
      <dgm:prSet presAssocID="{6574D8B5-FE95-4E9F-9138-BCF740D405CA}" presName="nodeText" presStyleLbl="alignAccFollowNode1" presStyleIdx="2" presStyleCnt="15">
        <dgm:presLayoutVars>
          <dgm:bulletEnabled val="1"/>
        </dgm:presLayoutVars>
      </dgm:prSet>
      <dgm:spPr/>
    </dgm:pt>
    <dgm:pt modelId="{7921F480-00C4-4A40-A693-673C6BF2A677}" type="pres">
      <dgm:prSet presAssocID="{AF15BE86-B548-4D25-A476-E0CCA25ED82E}" presName="sibTransComposite" presStyleCnt="0"/>
      <dgm:spPr/>
    </dgm:pt>
    <dgm:pt modelId="{D5061CAF-3F91-4353-BFDB-09048FEE11AE}" type="pres">
      <dgm:prSet presAssocID="{5CD4C379-61C5-4441-B003-1E3B8869BD87}" presName="compositeNode" presStyleCnt="0"/>
      <dgm:spPr/>
    </dgm:pt>
    <dgm:pt modelId="{4170725A-F398-4504-9FD7-9E0CBEEBA5E4}" type="pres">
      <dgm:prSet presAssocID="{5CD4C379-61C5-4441-B003-1E3B8869BD87}" presName="parTx" presStyleLbl="node1" presStyleIdx="0" presStyleCnt="0">
        <dgm:presLayoutVars>
          <dgm:chMax val="0"/>
          <dgm:chPref val="0"/>
          <dgm:bulletEnabled val="1"/>
        </dgm:presLayoutVars>
      </dgm:prSet>
      <dgm:spPr/>
    </dgm:pt>
    <dgm:pt modelId="{48EC6F1E-A1A9-4AE3-9D5E-62D51C5A8B9C}" type="pres">
      <dgm:prSet presAssocID="{5CD4C379-61C5-4441-B003-1E3B8869BD87}" presName="parSh" presStyleCnt="0"/>
      <dgm:spPr/>
    </dgm:pt>
    <dgm:pt modelId="{B58FEE31-3E0B-4A0F-96DA-BCEA6C05BE49}" type="pres">
      <dgm:prSet presAssocID="{5CD4C379-61C5-4441-B003-1E3B8869BD87}" presName="lineNode" presStyleLbl="alignAccFollowNode1" presStyleIdx="3" presStyleCnt="15"/>
      <dgm:spPr/>
    </dgm:pt>
    <dgm:pt modelId="{879027B2-EFAB-48D1-9932-9FA659DD618C}" type="pres">
      <dgm:prSet presAssocID="{5CD4C379-61C5-4441-B003-1E3B8869BD87}" presName="lineArrowNode" presStyleLbl="alignAccFollowNode1" presStyleIdx="4" presStyleCnt="15"/>
      <dgm:spPr/>
    </dgm:pt>
    <dgm:pt modelId="{7E01B93B-6EDB-493C-AC0D-88CDA903D11D}" type="pres">
      <dgm:prSet presAssocID="{621972E2-7E9F-4F6D-828E-026AE3BAA44D}" presName="sibTransNodeCircle" presStyleLbl="alignNode1" presStyleIdx="1" presStyleCnt="5">
        <dgm:presLayoutVars>
          <dgm:chMax val="0"/>
          <dgm:bulletEnabled/>
        </dgm:presLayoutVars>
      </dgm:prSet>
      <dgm:spPr/>
    </dgm:pt>
    <dgm:pt modelId="{1786F51C-600C-4DCD-9A03-C53B8A1EBFFB}" type="pres">
      <dgm:prSet presAssocID="{621972E2-7E9F-4F6D-828E-026AE3BAA44D}" presName="spacerBetweenCircleAndCallout" presStyleCnt="0">
        <dgm:presLayoutVars/>
      </dgm:prSet>
      <dgm:spPr/>
    </dgm:pt>
    <dgm:pt modelId="{79B90F77-4742-4014-AD28-EFF16C7C1484}" type="pres">
      <dgm:prSet presAssocID="{5CD4C379-61C5-4441-B003-1E3B8869BD87}" presName="nodeText" presStyleLbl="alignAccFollowNode1" presStyleIdx="5" presStyleCnt="15">
        <dgm:presLayoutVars>
          <dgm:bulletEnabled val="1"/>
        </dgm:presLayoutVars>
      </dgm:prSet>
      <dgm:spPr/>
    </dgm:pt>
    <dgm:pt modelId="{75130DB1-2094-4249-8616-F024633A68FE}" type="pres">
      <dgm:prSet presAssocID="{621972E2-7E9F-4F6D-828E-026AE3BAA44D}" presName="sibTransComposite" presStyleCnt="0"/>
      <dgm:spPr/>
    </dgm:pt>
    <dgm:pt modelId="{BAB3C921-74B0-444E-816B-D6E1FAED688E}" type="pres">
      <dgm:prSet presAssocID="{E76E61CB-60D5-4A13-A472-223862E2920F}" presName="compositeNode" presStyleCnt="0"/>
      <dgm:spPr/>
    </dgm:pt>
    <dgm:pt modelId="{FF3B1AEF-9C1B-4E15-8B6F-28030055ABEA}" type="pres">
      <dgm:prSet presAssocID="{E76E61CB-60D5-4A13-A472-223862E2920F}" presName="parTx" presStyleLbl="node1" presStyleIdx="0" presStyleCnt="0">
        <dgm:presLayoutVars>
          <dgm:chMax val="0"/>
          <dgm:chPref val="0"/>
          <dgm:bulletEnabled val="1"/>
        </dgm:presLayoutVars>
      </dgm:prSet>
      <dgm:spPr/>
    </dgm:pt>
    <dgm:pt modelId="{3F537358-6332-4A69-B7DC-11CC313BC2A8}" type="pres">
      <dgm:prSet presAssocID="{E76E61CB-60D5-4A13-A472-223862E2920F}" presName="parSh" presStyleCnt="0"/>
      <dgm:spPr/>
    </dgm:pt>
    <dgm:pt modelId="{9FBAD504-5409-4EFC-AE11-6B285A8E1385}" type="pres">
      <dgm:prSet presAssocID="{E76E61CB-60D5-4A13-A472-223862E2920F}" presName="lineNode" presStyleLbl="alignAccFollowNode1" presStyleIdx="6" presStyleCnt="15"/>
      <dgm:spPr/>
    </dgm:pt>
    <dgm:pt modelId="{9AE1ED0A-0D86-4631-A8D1-48F24BD250BE}" type="pres">
      <dgm:prSet presAssocID="{E76E61CB-60D5-4A13-A472-223862E2920F}" presName="lineArrowNode" presStyleLbl="alignAccFollowNode1" presStyleIdx="7" presStyleCnt="15"/>
      <dgm:spPr/>
    </dgm:pt>
    <dgm:pt modelId="{3A26A122-8BB4-4876-82F0-110F5FE662F4}" type="pres">
      <dgm:prSet presAssocID="{31476EC7-CE37-44A6-8EDC-53FB5ACC8D7F}" presName="sibTransNodeCircle" presStyleLbl="alignNode1" presStyleIdx="2" presStyleCnt="5">
        <dgm:presLayoutVars>
          <dgm:chMax val="0"/>
          <dgm:bulletEnabled/>
        </dgm:presLayoutVars>
      </dgm:prSet>
      <dgm:spPr/>
    </dgm:pt>
    <dgm:pt modelId="{04D4048D-93E2-474D-BA75-72ECA6789781}" type="pres">
      <dgm:prSet presAssocID="{31476EC7-CE37-44A6-8EDC-53FB5ACC8D7F}" presName="spacerBetweenCircleAndCallout" presStyleCnt="0">
        <dgm:presLayoutVars/>
      </dgm:prSet>
      <dgm:spPr/>
    </dgm:pt>
    <dgm:pt modelId="{C513B37D-E85E-431F-98BB-C72CCF0F748E}" type="pres">
      <dgm:prSet presAssocID="{E76E61CB-60D5-4A13-A472-223862E2920F}" presName="nodeText" presStyleLbl="alignAccFollowNode1" presStyleIdx="8" presStyleCnt="15">
        <dgm:presLayoutVars>
          <dgm:bulletEnabled val="1"/>
        </dgm:presLayoutVars>
      </dgm:prSet>
      <dgm:spPr/>
    </dgm:pt>
    <dgm:pt modelId="{955E2B5A-BBEE-4946-8A85-FF8DABD47235}" type="pres">
      <dgm:prSet presAssocID="{31476EC7-CE37-44A6-8EDC-53FB5ACC8D7F}" presName="sibTransComposite" presStyleCnt="0"/>
      <dgm:spPr/>
    </dgm:pt>
    <dgm:pt modelId="{835A4B4B-F43F-48A3-A3B9-924F52040EAE}" type="pres">
      <dgm:prSet presAssocID="{194C74F6-5066-485B-B06C-6CFAD58FA966}" presName="compositeNode" presStyleCnt="0"/>
      <dgm:spPr/>
    </dgm:pt>
    <dgm:pt modelId="{21CA6C67-3FDB-4118-BC05-0899A5E21CC9}" type="pres">
      <dgm:prSet presAssocID="{194C74F6-5066-485B-B06C-6CFAD58FA966}" presName="parTx" presStyleLbl="node1" presStyleIdx="0" presStyleCnt="0">
        <dgm:presLayoutVars>
          <dgm:chMax val="0"/>
          <dgm:chPref val="0"/>
          <dgm:bulletEnabled val="1"/>
        </dgm:presLayoutVars>
      </dgm:prSet>
      <dgm:spPr/>
    </dgm:pt>
    <dgm:pt modelId="{3EDBFC4D-50BC-43DD-9757-0F76EAFA65B3}" type="pres">
      <dgm:prSet presAssocID="{194C74F6-5066-485B-B06C-6CFAD58FA966}" presName="parSh" presStyleCnt="0"/>
      <dgm:spPr/>
    </dgm:pt>
    <dgm:pt modelId="{13E06804-C47B-4326-9D03-09337610F07B}" type="pres">
      <dgm:prSet presAssocID="{194C74F6-5066-485B-B06C-6CFAD58FA966}" presName="lineNode" presStyleLbl="alignAccFollowNode1" presStyleIdx="9" presStyleCnt="15"/>
      <dgm:spPr/>
    </dgm:pt>
    <dgm:pt modelId="{3EF17D62-0A53-4072-96B0-8040B04A2E53}" type="pres">
      <dgm:prSet presAssocID="{194C74F6-5066-485B-B06C-6CFAD58FA966}" presName="lineArrowNode" presStyleLbl="alignAccFollowNode1" presStyleIdx="10" presStyleCnt="15"/>
      <dgm:spPr/>
    </dgm:pt>
    <dgm:pt modelId="{7E6882AF-2A86-4996-A940-22C557531AB1}" type="pres">
      <dgm:prSet presAssocID="{523B534F-7D89-420D-B470-91F1066920E4}" presName="sibTransNodeCircle" presStyleLbl="alignNode1" presStyleIdx="3" presStyleCnt="5">
        <dgm:presLayoutVars>
          <dgm:chMax val="0"/>
          <dgm:bulletEnabled/>
        </dgm:presLayoutVars>
      </dgm:prSet>
      <dgm:spPr/>
    </dgm:pt>
    <dgm:pt modelId="{2C520F8B-B98C-40F1-8EC8-92155D9F4A10}" type="pres">
      <dgm:prSet presAssocID="{523B534F-7D89-420D-B470-91F1066920E4}" presName="spacerBetweenCircleAndCallout" presStyleCnt="0">
        <dgm:presLayoutVars/>
      </dgm:prSet>
      <dgm:spPr/>
    </dgm:pt>
    <dgm:pt modelId="{2AD71777-24B2-4AAB-8DBC-FE6F8B373D25}" type="pres">
      <dgm:prSet presAssocID="{194C74F6-5066-485B-B06C-6CFAD58FA966}" presName="nodeText" presStyleLbl="alignAccFollowNode1" presStyleIdx="11" presStyleCnt="15">
        <dgm:presLayoutVars>
          <dgm:bulletEnabled val="1"/>
        </dgm:presLayoutVars>
      </dgm:prSet>
      <dgm:spPr/>
    </dgm:pt>
    <dgm:pt modelId="{53988BA6-FA64-4ED0-A34B-70FF69E567D1}" type="pres">
      <dgm:prSet presAssocID="{523B534F-7D89-420D-B470-91F1066920E4}" presName="sibTransComposite" presStyleCnt="0"/>
      <dgm:spPr/>
    </dgm:pt>
    <dgm:pt modelId="{C8110FC6-644F-4BF4-BE9D-296D5508B2AC}" type="pres">
      <dgm:prSet presAssocID="{669B56D3-289E-4263-A7AF-2A9888F5E244}" presName="compositeNode" presStyleCnt="0"/>
      <dgm:spPr/>
    </dgm:pt>
    <dgm:pt modelId="{4BFC15EB-792F-4727-A73B-2599619518CD}" type="pres">
      <dgm:prSet presAssocID="{669B56D3-289E-4263-A7AF-2A9888F5E244}" presName="parTx" presStyleLbl="node1" presStyleIdx="0" presStyleCnt="0">
        <dgm:presLayoutVars>
          <dgm:chMax val="0"/>
          <dgm:chPref val="0"/>
          <dgm:bulletEnabled val="1"/>
        </dgm:presLayoutVars>
      </dgm:prSet>
      <dgm:spPr/>
    </dgm:pt>
    <dgm:pt modelId="{DE92C858-4659-4C96-B4A1-92B99E1257A1}" type="pres">
      <dgm:prSet presAssocID="{669B56D3-289E-4263-A7AF-2A9888F5E244}" presName="parSh" presStyleCnt="0"/>
      <dgm:spPr/>
    </dgm:pt>
    <dgm:pt modelId="{84673C00-128C-4E17-855A-4CB66462C8C3}" type="pres">
      <dgm:prSet presAssocID="{669B56D3-289E-4263-A7AF-2A9888F5E244}" presName="lineNode" presStyleLbl="alignAccFollowNode1" presStyleIdx="12" presStyleCnt="15"/>
      <dgm:spPr/>
    </dgm:pt>
    <dgm:pt modelId="{1938031B-1595-4F7C-992B-287515EFBD75}" type="pres">
      <dgm:prSet presAssocID="{669B56D3-289E-4263-A7AF-2A9888F5E244}" presName="lineArrowNode" presStyleLbl="alignAccFollowNode1" presStyleIdx="13" presStyleCnt="15"/>
      <dgm:spPr/>
    </dgm:pt>
    <dgm:pt modelId="{24279F54-134E-4EF9-8466-A407D5D5BF16}" type="pres">
      <dgm:prSet presAssocID="{6FAF1569-CDF7-43A5-B311-A367B60204A0}" presName="sibTransNodeCircle" presStyleLbl="alignNode1" presStyleIdx="4" presStyleCnt="5">
        <dgm:presLayoutVars>
          <dgm:chMax val="0"/>
          <dgm:bulletEnabled/>
        </dgm:presLayoutVars>
      </dgm:prSet>
      <dgm:spPr/>
    </dgm:pt>
    <dgm:pt modelId="{678F52A0-A5E3-4DB9-BB16-B9FC753CDE49}" type="pres">
      <dgm:prSet presAssocID="{6FAF1569-CDF7-43A5-B311-A367B60204A0}" presName="spacerBetweenCircleAndCallout" presStyleCnt="0">
        <dgm:presLayoutVars/>
      </dgm:prSet>
      <dgm:spPr/>
    </dgm:pt>
    <dgm:pt modelId="{566682AC-A84F-455B-9FBC-4D1DA2F58C5E}" type="pres">
      <dgm:prSet presAssocID="{669B56D3-289E-4263-A7AF-2A9888F5E244}" presName="nodeText" presStyleLbl="alignAccFollowNode1" presStyleIdx="14" presStyleCnt="15">
        <dgm:presLayoutVars>
          <dgm:bulletEnabled val="1"/>
        </dgm:presLayoutVars>
      </dgm:prSet>
      <dgm:spPr/>
    </dgm:pt>
  </dgm:ptLst>
  <dgm:cxnLst>
    <dgm:cxn modelId="{05468925-1220-4841-AF7B-949EED69AEBC}" type="presOf" srcId="{31476EC7-CE37-44A6-8EDC-53FB5ACC8D7F}" destId="{3A26A122-8BB4-4876-82F0-110F5FE662F4}" srcOrd="0" destOrd="0" presId="urn:microsoft.com/office/officeart/2016/7/layout/LinearArrowProcessNumbered"/>
    <dgm:cxn modelId="{436E9D26-B752-4888-B70D-6C1C092100E4}" type="presOf" srcId="{6FAF1569-CDF7-43A5-B311-A367B60204A0}" destId="{24279F54-134E-4EF9-8466-A407D5D5BF16}" srcOrd="0" destOrd="0" presId="urn:microsoft.com/office/officeart/2016/7/layout/LinearArrowProcessNumbered"/>
    <dgm:cxn modelId="{0566802F-D96D-48FF-BB55-916752A50400}" type="presOf" srcId="{AF15BE86-B548-4D25-A476-E0CCA25ED82E}" destId="{0FB21748-1264-4D4B-80E4-36B7408D762D}" srcOrd="0" destOrd="0" presId="urn:microsoft.com/office/officeart/2016/7/layout/LinearArrowProcessNumbered"/>
    <dgm:cxn modelId="{40FC9433-9022-41B3-B2C2-D24A955A489C}" type="presOf" srcId="{669B56D3-289E-4263-A7AF-2A9888F5E244}" destId="{566682AC-A84F-455B-9FBC-4D1DA2F58C5E}" srcOrd="0" destOrd="0" presId="urn:microsoft.com/office/officeart/2016/7/layout/LinearArrowProcessNumbered"/>
    <dgm:cxn modelId="{B5EA4036-B3F8-4674-87F9-34ACE2050E4B}" type="presOf" srcId="{621972E2-7E9F-4F6D-828E-026AE3BAA44D}" destId="{7E01B93B-6EDB-493C-AC0D-88CDA903D11D}" srcOrd="0" destOrd="0" presId="urn:microsoft.com/office/officeart/2016/7/layout/LinearArrowProcessNumbered"/>
    <dgm:cxn modelId="{F14B6146-0679-4778-BFD4-FEE228063EDA}" srcId="{C1D321E4-D47B-4F84-BE50-CCD36527FEB9}" destId="{5CD4C379-61C5-4441-B003-1E3B8869BD87}" srcOrd="1" destOrd="0" parTransId="{E03890C9-25D7-4D0E-A61E-74A382E7FEDB}" sibTransId="{621972E2-7E9F-4F6D-828E-026AE3BAA44D}"/>
    <dgm:cxn modelId="{7D08214A-D960-4413-AE75-1FD05C42E31C}" srcId="{C1D321E4-D47B-4F84-BE50-CCD36527FEB9}" destId="{194C74F6-5066-485B-B06C-6CFAD58FA966}" srcOrd="3" destOrd="0" parTransId="{DE62E694-5567-4BC7-AB4B-8284506EA197}" sibTransId="{523B534F-7D89-420D-B470-91F1066920E4}"/>
    <dgm:cxn modelId="{40823F4D-5AD4-42F4-BED2-C5BDCDB6F5D1}" srcId="{C1D321E4-D47B-4F84-BE50-CCD36527FEB9}" destId="{6574D8B5-FE95-4E9F-9138-BCF740D405CA}" srcOrd="0" destOrd="0" parTransId="{9258BAEB-E87E-4E15-A74B-CAF41FC00766}" sibTransId="{AF15BE86-B548-4D25-A476-E0CCA25ED82E}"/>
    <dgm:cxn modelId="{E23C6E70-75AF-48D2-B613-B09FA9827C8A}" type="presOf" srcId="{5CD4C379-61C5-4441-B003-1E3B8869BD87}" destId="{79B90F77-4742-4014-AD28-EFF16C7C1484}" srcOrd="0" destOrd="0" presId="urn:microsoft.com/office/officeart/2016/7/layout/LinearArrowProcessNumbered"/>
    <dgm:cxn modelId="{E0922592-EF26-44F7-8ECE-A3E078C0A41B}" type="presOf" srcId="{523B534F-7D89-420D-B470-91F1066920E4}" destId="{7E6882AF-2A86-4996-A940-22C557531AB1}" srcOrd="0" destOrd="0" presId="urn:microsoft.com/office/officeart/2016/7/layout/LinearArrowProcessNumbered"/>
    <dgm:cxn modelId="{4B6CE2BD-1D43-49F5-855C-E08D906F3E14}" type="presOf" srcId="{194C74F6-5066-485B-B06C-6CFAD58FA966}" destId="{2AD71777-24B2-4AAB-8DBC-FE6F8B373D25}" srcOrd="0" destOrd="0" presId="urn:microsoft.com/office/officeart/2016/7/layout/LinearArrowProcessNumbered"/>
    <dgm:cxn modelId="{F28E80C7-9B71-482A-9516-FB870980AEAF}" type="presOf" srcId="{C1D321E4-D47B-4F84-BE50-CCD36527FEB9}" destId="{1CC54F79-7172-4620-8A8E-F2AD8936B829}" srcOrd="0" destOrd="0" presId="urn:microsoft.com/office/officeart/2016/7/layout/LinearArrowProcessNumbered"/>
    <dgm:cxn modelId="{E2BF41D0-DE17-4CBF-85A3-8E7FC2B0D741}" type="presOf" srcId="{6574D8B5-FE95-4E9F-9138-BCF740D405CA}" destId="{2F3549D0-B67C-46C2-83B0-B2FC8DB39B92}" srcOrd="0" destOrd="0" presId="urn:microsoft.com/office/officeart/2016/7/layout/LinearArrowProcessNumbered"/>
    <dgm:cxn modelId="{DC110EDA-0BC9-4E6E-953E-B54C7F3FB078}" srcId="{C1D321E4-D47B-4F84-BE50-CCD36527FEB9}" destId="{E76E61CB-60D5-4A13-A472-223862E2920F}" srcOrd="2" destOrd="0" parTransId="{7C21DB90-636B-4E6F-958C-42574213CBF9}" sibTransId="{31476EC7-CE37-44A6-8EDC-53FB5ACC8D7F}"/>
    <dgm:cxn modelId="{157ACCF0-2099-44B5-807C-88C61A2B3694}" srcId="{C1D321E4-D47B-4F84-BE50-CCD36527FEB9}" destId="{669B56D3-289E-4263-A7AF-2A9888F5E244}" srcOrd="4" destOrd="0" parTransId="{ED929532-3102-4149-A680-EC1463EFE38D}" sibTransId="{6FAF1569-CDF7-43A5-B311-A367B60204A0}"/>
    <dgm:cxn modelId="{BB0989F1-9885-4382-89DF-2C2B1CFB9B57}" type="presOf" srcId="{E76E61CB-60D5-4A13-A472-223862E2920F}" destId="{C513B37D-E85E-431F-98BB-C72CCF0F748E}" srcOrd="0" destOrd="0" presId="urn:microsoft.com/office/officeart/2016/7/layout/LinearArrowProcessNumbered"/>
    <dgm:cxn modelId="{DB34B969-5A55-49B9-BCC6-87CDFA0AB8D7}" type="presParOf" srcId="{1CC54F79-7172-4620-8A8E-F2AD8936B829}" destId="{7E9CC7D7-3A40-4A2F-ADE8-7716792CAD3B}" srcOrd="0" destOrd="0" presId="urn:microsoft.com/office/officeart/2016/7/layout/LinearArrowProcessNumbered"/>
    <dgm:cxn modelId="{F94D5F9C-5258-4CAA-8214-EBE79D02EC81}" type="presParOf" srcId="{7E9CC7D7-3A40-4A2F-ADE8-7716792CAD3B}" destId="{C02D99D6-BA8E-44F8-AAC2-0F5874413F07}" srcOrd="0" destOrd="0" presId="urn:microsoft.com/office/officeart/2016/7/layout/LinearArrowProcessNumbered"/>
    <dgm:cxn modelId="{6EFC9BEA-E6C6-4BD5-8D71-F53547B70179}" type="presParOf" srcId="{7E9CC7D7-3A40-4A2F-ADE8-7716792CAD3B}" destId="{2092B98B-60F4-40BE-8154-839209D24C47}" srcOrd="1" destOrd="0" presId="urn:microsoft.com/office/officeart/2016/7/layout/LinearArrowProcessNumbered"/>
    <dgm:cxn modelId="{A12A7C9E-2ACA-4023-9448-BA3F32B5BC90}" type="presParOf" srcId="{2092B98B-60F4-40BE-8154-839209D24C47}" destId="{DDBF6A09-2CF0-44E4-86E8-053530C9DE73}" srcOrd="0" destOrd="0" presId="urn:microsoft.com/office/officeart/2016/7/layout/LinearArrowProcessNumbered"/>
    <dgm:cxn modelId="{9E9E0B2D-2DE5-4D68-B16A-3C39D188504C}" type="presParOf" srcId="{2092B98B-60F4-40BE-8154-839209D24C47}" destId="{6872635A-2E99-4336-9069-E53AA74612E7}" srcOrd="1" destOrd="0" presId="urn:microsoft.com/office/officeart/2016/7/layout/LinearArrowProcessNumbered"/>
    <dgm:cxn modelId="{300264B0-89FD-4188-9B08-12FD4E8A630C}" type="presParOf" srcId="{2092B98B-60F4-40BE-8154-839209D24C47}" destId="{0FB21748-1264-4D4B-80E4-36B7408D762D}" srcOrd="2" destOrd="0" presId="urn:microsoft.com/office/officeart/2016/7/layout/LinearArrowProcessNumbered"/>
    <dgm:cxn modelId="{1FD86DC9-46D1-4793-BD89-D60B1D635ED6}" type="presParOf" srcId="{2092B98B-60F4-40BE-8154-839209D24C47}" destId="{8FBE9653-5535-44B7-98AF-C057F0C49D11}" srcOrd="3" destOrd="0" presId="urn:microsoft.com/office/officeart/2016/7/layout/LinearArrowProcessNumbered"/>
    <dgm:cxn modelId="{EDF54520-FE02-48BB-B8CA-54BC469377C9}" type="presParOf" srcId="{7E9CC7D7-3A40-4A2F-ADE8-7716792CAD3B}" destId="{2F3549D0-B67C-46C2-83B0-B2FC8DB39B92}" srcOrd="2" destOrd="0" presId="urn:microsoft.com/office/officeart/2016/7/layout/LinearArrowProcessNumbered"/>
    <dgm:cxn modelId="{2338EB89-F45C-4A94-9DC8-C347FAF86913}" type="presParOf" srcId="{1CC54F79-7172-4620-8A8E-F2AD8936B829}" destId="{7921F480-00C4-4A40-A693-673C6BF2A677}" srcOrd="1" destOrd="0" presId="urn:microsoft.com/office/officeart/2016/7/layout/LinearArrowProcessNumbered"/>
    <dgm:cxn modelId="{5AEAF3D7-DA27-4855-81F5-D08DE2FEB22B}" type="presParOf" srcId="{1CC54F79-7172-4620-8A8E-F2AD8936B829}" destId="{D5061CAF-3F91-4353-BFDB-09048FEE11AE}" srcOrd="2" destOrd="0" presId="urn:microsoft.com/office/officeart/2016/7/layout/LinearArrowProcessNumbered"/>
    <dgm:cxn modelId="{3C98555F-CFDF-4E2C-ADEC-3EA6401B1177}" type="presParOf" srcId="{D5061CAF-3F91-4353-BFDB-09048FEE11AE}" destId="{4170725A-F398-4504-9FD7-9E0CBEEBA5E4}" srcOrd="0" destOrd="0" presId="urn:microsoft.com/office/officeart/2016/7/layout/LinearArrowProcessNumbered"/>
    <dgm:cxn modelId="{5362E350-558B-4636-95DE-9C704FD8771F}" type="presParOf" srcId="{D5061CAF-3F91-4353-BFDB-09048FEE11AE}" destId="{48EC6F1E-A1A9-4AE3-9D5E-62D51C5A8B9C}" srcOrd="1" destOrd="0" presId="urn:microsoft.com/office/officeart/2016/7/layout/LinearArrowProcessNumbered"/>
    <dgm:cxn modelId="{80500E89-FC10-44B9-98F7-9FAA6A589B05}" type="presParOf" srcId="{48EC6F1E-A1A9-4AE3-9D5E-62D51C5A8B9C}" destId="{B58FEE31-3E0B-4A0F-96DA-BCEA6C05BE49}" srcOrd="0" destOrd="0" presId="urn:microsoft.com/office/officeart/2016/7/layout/LinearArrowProcessNumbered"/>
    <dgm:cxn modelId="{817F592D-BE4B-4648-A706-01BFACF68620}" type="presParOf" srcId="{48EC6F1E-A1A9-4AE3-9D5E-62D51C5A8B9C}" destId="{879027B2-EFAB-48D1-9932-9FA659DD618C}" srcOrd="1" destOrd="0" presId="urn:microsoft.com/office/officeart/2016/7/layout/LinearArrowProcessNumbered"/>
    <dgm:cxn modelId="{60D4AA7E-643D-4F0E-A9AA-B376CE0F34F7}" type="presParOf" srcId="{48EC6F1E-A1A9-4AE3-9D5E-62D51C5A8B9C}" destId="{7E01B93B-6EDB-493C-AC0D-88CDA903D11D}" srcOrd="2" destOrd="0" presId="urn:microsoft.com/office/officeart/2016/7/layout/LinearArrowProcessNumbered"/>
    <dgm:cxn modelId="{5DBBE7E9-7346-4C64-B918-A3F00C3548D4}" type="presParOf" srcId="{48EC6F1E-A1A9-4AE3-9D5E-62D51C5A8B9C}" destId="{1786F51C-600C-4DCD-9A03-C53B8A1EBFFB}" srcOrd="3" destOrd="0" presId="urn:microsoft.com/office/officeart/2016/7/layout/LinearArrowProcessNumbered"/>
    <dgm:cxn modelId="{FA2004AB-5D1E-408E-BA35-FBD607AD47EC}" type="presParOf" srcId="{D5061CAF-3F91-4353-BFDB-09048FEE11AE}" destId="{79B90F77-4742-4014-AD28-EFF16C7C1484}" srcOrd="2" destOrd="0" presId="urn:microsoft.com/office/officeart/2016/7/layout/LinearArrowProcessNumbered"/>
    <dgm:cxn modelId="{50FEBAFD-3202-4040-B3FA-DA1A371BFE82}" type="presParOf" srcId="{1CC54F79-7172-4620-8A8E-F2AD8936B829}" destId="{75130DB1-2094-4249-8616-F024633A68FE}" srcOrd="3" destOrd="0" presId="urn:microsoft.com/office/officeart/2016/7/layout/LinearArrowProcessNumbered"/>
    <dgm:cxn modelId="{1B3A0715-DCE6-4B56-995D-3190A6379B62}" type="presParOf" srcId="{1CC54F79-7172-4620-8A8E-F2AD8936B829}" destId="{BAB3C921-74B0-444E-816B-D6E1FAED688E}" srcOrd="4" destOrd="0" presId="urn:microsoft.com/office/officeart/2016/7/layout/LinearArrowProcessNumbered"/>
    <dgm:cxn modelId="{6A526709-97C1-4A45-A4B6-F29B4C79711C}" type="presParOf" srcId="{BAB3C921-74B0-444E-816B-D6E1FAED688E}" destId="{FF3B1AEF-9C1B-4E15-8B6F-28030055ABEA}" srcOrd="0" destOrd="0" presId="urn:microsoft.com/office/officeart/2016/7/layout/LinearArrowProcessNumbered"/>
    <dgm:cxn modelId="{5DB451E7-02CC-472A-9F15-B9C8A0D269D5}" type="presParOf" srcId="{BAB3C921-74B0-444E-816B-D6E1FAED688E}" destId="{3F537358-6332-4A69-B7DC-11CC313BC2A8}" srcOrd="1" destOrd="0" presId="urn:microsoft.com/office/officeart/2016/7/layout/LinearArrowProcessNumbered"/>
    <dgm:cxn modelId="{197DE604-054F-4DCC-97CA-DD46D5C46F7B}" type="presParOf" srcId="{3F537358-6332-4A69-B7DC-11CC313BC2A8}" destId="{9FBAD504-5409-4EFC-AE11-6B285A8E1385}" srcOrd="0" destOrd="0" presId="urn:microsoft.com/office/officeart/2016/7/layout/LinearArrowProcessNumbered"/>
    <dgm:cxn modelId="{7395E48F-7454-4B00-AEF0-E06F3D3E5B68}" type="presParOf" srcId="{3F537358-6332-4A69-B7DC-11CC313BC2A8}" destId="{9AE1ED0A-0D86-4631-A8D1-48F24BD250BE}" srcOrd="1" destOrd="0" presId="urn:microsoft.com/office/officeart/2016/7/layout/LinearArrowProcessNumbered"/>
    <dgm:cxn modelId="{11D9870D-6F03-481D-AF6C-977038957B7E}" type="presParOf" srcId="{3F537358-6332-4A69-B7DC-11CC313BC2A8}" destId="{3A26A122-8BB4-4876-82F0-110F5FE662F4}" srcOrd="2" destOrd="0" presId="urn:microsoft.com/office/officeart/2016/7/layout/LinearArrowProcessNumbered"/>
    <dgm:cxn modelId="{79693ECF-CA38-4EC5-A452-AC83053089AE}" type="presParOf" srcId="{3F537358-6332-4A69-B7DC-11CC313BC2A8}" destId="{04D4048D-93E2-474D-BA75-72ECA6789781}" srcOrd="3" destOrd="0" presId="urn:microsoft.com/office/officeart/2016/7/layout/LinearArrowProcessNumbered"/>
    <dgm:cxn modelId="{91B1F0B6-D488-4FE8-9467-5FBEFD03A8EC}" type="presParOf" srcId="{BAB3C921-74B0-444E-816B-D6E1FAED688E}" destId="{C513B37D-E85E-431F-98BB-C72CCF0F748E}" srcOrd="2" destOrd="0" presId="urn:microsoft.com/office/officeart/2016/7/layout/LinearArrowProcessNumbered"/>
    <dgm:cxn modelId="{4D4A571C-B85C-49FA-812F-F0C1F9BE12F4}" type="presParOf" srcId="{1CC54F79-7172-4620-8A8E-F2AD8936B829}" destId="{955E2B5A-BBEE-4946-8A85-FF8DABD47235}" srcOrd="5" destOrd="0" presId="urn:microsoft.com/office/officeart/2016/7/layout/LinearArrowProcessNumbered"/>
    <dgm:cxn modelId="{E100B8CE-685C-4FA9-B809-BBE1C5CF4B64}" type="presParOf" srcId="{1CC54F79-7172-4620-8A8E-F2AD8936B829}" destId="{835A4B4B-F43F-48A3-A3B9-924F52040EAE}" srcOrd="6" destOrd="0" presId="urn:microsoft.com/office/officeart/2016/7/layout/LinearArrowProcessNumbered"/>
    <dgm:cxn modelId="{645C0EE4-35D0-4A33-9081-36392F054700}" type="presParOf" srcId="{835A4B4B-F43F-48A3-A3B9-924F52040EAE}" destId="{21CA6C67-3FDB-4118-BC05-0899A5E21CC9}" srcOrd="0" destOrd="0" presId="urn:microsoft.com/office/officeart/2016/7/layout/LinearArrowProcessNumbered"/>
    <dgm:cxn modelId="{4306D06F-107A-4B6F-8223-221B62FFC15B}" type="presParOf" srcId="{835A4B4B-F43F-48A3-A3B9-924F52040EAE}" destId="{3EDBFC4D-50BC-43DD-9757-0F76EAFA65B3}" srcOrd="1" destOrd="0" presId="urn:microsoft.com/office/officeart/2016/7/layout/LinearArrowProcessNumbered"/>
    <dgm:cxn modelId="{9E7B7C72-82F4-4D1E-94DF-8BEB1B359ADB}" type="presParOf" srcId="{3EDBFC4D-50BC-43DD-9757-0F76EAFA65B3}" destId="{13E06804-C47B-4326-9D03-09337610F07B}" srcOrd="0" destOrd="0" presId="urn:microsoft.com/office/officeart/2016/7/layout/LinearArrowProcessNumbered"/>
    <dgm:cxn modelId="{65E1AACA-F41F-406C-BBD0-B556F871FC66}" type="presParOf" srcId="{3EDBFC4D-50BC-43DD-9757-0F76EAFA65B3}" destId="{3EF17D62-0A53-4072-96B0-8040B04A2E53}" srcOrd="1" destOrd="0" presId="urn:microsoft.com/office/officeart/2016/7/layout/LinearArrowProcessNumbered"/>
    <dgm:cxn modelId="{CA715BE2-B821-450A-BECB-97770F963BF3}" type="presParOf" srcId="{3EDBFC4D-50BC-43DD-9757-0F76EAFA65B3}" destId="{7E6882AF-2A86-4996-A940-22C557531AB1}" srcOrd="2" destOrd="0" presId="urn:microsoft.com/office/officeart/2016/7/layout/LinearArrowProcessNumbered"/>
    <dgm:cxn modelId="{BA11458D-DEB1-42EA-A7CE-D040FF01F6C9}" type="presParOf" srcId="{3EDBFC4D-50BC-43DD-9757-0F76EAFA65B3}" destId="{2C520F8B-B98C-40F1-8EC8-92155D9F4A10}" srcOrd="3" destOrd="0" presId="urn:microsoft.com/office/officeart/2016/7/layout/LinearArrowProcessNumbered"/>
    <dgm:cxn modelId="{2CBECD1F-7C0B-4527-AF6B-825CEAE5D7CB}" type="presParOf" srcId="{835A4B4B-F43F-48A3-A3B9-924F52040EAE}" destId="{2AD71777-24B2-4AAB-8DBC-FE6F8B373D25}" srcOrd="2" destOrd="0" presId="urn:microsoft.com/office/officeart/2016/7/layout/LinearArrowProcessNumbered"/>
    <dgm:cxn modelId="{A3D499E8-7B5C-4987-A26E-580B2C3061D2}" type="presParOf" srcId="{1CC54F79-7172-4620-8A8E-F2AD8936B829}" destId="{53988BA6-FA64-4ED0-A34B-70FF69E567D1}" srcOrd="7" destOrd="0" presId="urn:microsoft.com/office/officeart/2016/7/layout/LinearArrowProcessNumbered"/>
    <dgm:cxn modelId="{1459394C-E046-490A-8243-51E6C0E0161F}" type="presParOf" srcId="{1CC54F79-7172-4620-8A8E-F2AD8936B829}" destId="{C8110FC6-644F-4BF4-BE9D-296D5508B2AC}" srcOrd="8" destOrd="0" presId="urn:microsoft.com/office/officeart/2016/7/layout/LinearArrowProcessNumbered"/>
    <dgm:cxn modelId="{FEBEA55D-B7A3-437E-90F0-D0F93B536701}" type="presParOf" srcId="{C8110FC6-644F-4BF4-BE9D-296D5508B2AC}" destId="{4BFC15EB-792F-4727-A73B-2599619518CD}" srcOrd="0" destOrd="0" presId="urn:microsoft.com/office/officeart/2016/7/layout/LinearArrowProcessNumbered"/>
    <dgm:cxn modelId="{9BD9AD54-4CCB-446F-AF64-5E0C63E93951}" type="presParOf" srcId="{C8110FC6-644F-4BF4-BE9D-296D5508B2AC}" destId="{DE92C858-4659-4C96-B4A1-92B99E1257A1}" srcOrd="1" destOrd="0" presId="urn:microsoft.com/office/officeart/2016/7/layout/LinearArrowProcessNumbered"/>
    <dgm:cxn modelId="{F8D0370D-9CA5-4924-BA43-72E20E9ABD87}" type="presParOf" srcId="{DE92C858-4659-4C96-B4A1-92B99E1257A1}" destId="{84673C00-128C-4E17-855A-4CB66462C8C3}" srcOrd="0" destOrd="0" presId="urn:microsoft.com/office/officeart/2016/7/layout/LinearArrowProcessNumbered"/>
    <dgm:cxn modelId="{8A173C35-E6AB-44A4-80CD-0A99D12FBF49}" type="presParOf" srcId="{DE92C858-4659-4C96-B4A1-92B99E1257A1}" destId="{1938031B-1595-4F7C-992B-287515EFBD75}" srcOrd="1" destOrd="0" presId="urn:microsoft.com/office/officeart/2016/7/layout/LinearArrowProcessNumbered"/>
    <dgm:cxn modelId="{400B9F58-5C20-4A31-9E46-A902FC85C22A}" type="presParOf" srcId="{DE92C858-4659-4C96-B4A1-92B99E1257A1}" destId="{24279F54-134E-4EF9-8466-A407D5D5BF16}" srcOrd="2" destOrd="0" presId="urn:microsoft.com/office/officeart/2016/7/layout/LinearArrowProcessNumbered"/>
    <dgm:cxn modelId="{8F8BC476-BBF4-49F0-90F3-34066A14F427}" type="presParOf" srcId="{DE92C858-4659-4C96-B4A1-92B99E1257A1}" destId="{678F52A0-A5E3-4DB9-BB16-B9FC753CDE49}" srcOrd="3" destOrd="0" presId="urn:microsoft.com/office/officeart/2016/7/layout/LinearArrowProcessNumbered"/>
    <dgm:cxn modelId="{8F76F37D-08C9-4C51-B3E5-6CB7CDC61D2B}" type="presParOf" srcId="{C8110FC6-644F-4BF4-BE9D-296D5508B2AC}" destId="{566682AC-A84F-455B-9FBC-4D1DA2F58C5E}"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19353-93B7-47E2-BC55-6D61F9BDC3DC}">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08419-9B69-4989-9B0A-FF53202AAFF0}">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a:t>”…en forsamling af to eller flere personer, som er sammen om et fælles mål eller formål. I de forskellige grupper er der varierede normer og sociale koder.</a:t>
          </a:r>
          <a:endParaRPr lang="en-US" sz="2200" kern="1200"/>
        </a:p>
      </dsp:txBody>
      <dsp:txXfrm>
        <a:off x="696297" y="538547"/>
        <a:ext cx="4171627" cy="2590157"/>
      </dsp:txXfrm>
    </dsp:sp>
    <dsp:sp modelId="{8CA3E6EE-6590-4250-B7D6-ECFDEE78611C}">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66082-5030-4E56-8663-0F090E42D28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a:t>Hvis man frekventerer bestemte grupper meget, vil man opleve, at man kan få identitet af at færdes dér. Man påvirkes af de grupper, man færdes i, samtidig med at man selv har mulighed for at påvirke dem.”</a:t>
          </a:r>
          <a:endParaRPr lang="en-US" sz="22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err="1"/>
            <a:t>Primær</a:t>
          </a:r>
          <a:r>
            <a:rPr lang="en-US" sz="3400" kern="1200" dirty="0"/>
            <a:t> </a:t>
          </a:r>
          <a:r>
            <a:rPr lang="en-US" sz="3400" kern="1200" dirty="0" err="1"/>
            <a:t>gruppe</a:t>
          </a:r>
          <a:endParaRPr lang="en-US" sz="34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a-DK" sz="3400" kern="1200" dirty="0"/>
            <a:t>Sekundær gruppe</a:t>
          </a:r>
          <a:endParaRPr lang="en-US" sz="3400" kern="1200" dirty="0"/>
        </a:p>
      </dsp:txBody>
      <dsp:txXfrm>
        <a:off x="3124805" y="1606907"/>
        <a:ext cx="2224918" cy="1381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t>Formelle grupper</a:t>
          </a:r>
          <a:endParaRPr lang="en-US" sz="35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t>Uformelle grupper</a:t>
          </a:r>
          <a:endParaRPr lang="en-US" sz="3500" kern="1200" dirty="0"/>
        </a:p>
      </dsp:txBody>
      <dsp:txXfrm>
        <a:off x="3124805" y="1606907"/>
        <a:ext cx="2224918" cy="1381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Referencegruppe</a:t>
          </a:r>
          <a:endParaRPr lang="en-US" sz="21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Medlemsgruppe</a:t>
          </a:r>
          <a:endParaRPr lang="en-US" sz="2100" kern="1200" dirty="0"/>
        </a:p>
      </dsp:txBody>
      <dsp:txXfrm>
        <a:off x="3124805" y="1606907"/>
        <a:ext cx="2224918" cy="1381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err="1"/>
            <a:t>Indgrupper</a:t>
          </a:r>
          <a:endParaRPr lang="en-US" sz="32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a:t>Udgrupper</a:t>
          </a:r>
          <a:endParaRPr lang="en-US" sz="3200" kern="1200" dirty="0"/>
        </a:p>
      </dsp:txBody>
      <dsp:txXfrm>
        <a:off x="3124805" y="1606907"/>
        <a:ext cx="2224918" cy="1381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5FAB-5386-4030-85DB-210CCAEEC708}">
      <dsp:nvSpPr>
        <dsp:cNvPr id="0" name=""/>
        <dsp:cNvSpPr/>
      </dsp:nvSpPr>
      <dsp:spPr>
        <a:xfrm>
          <a:off x="1167993" y="421040"/>
          <a:ext cx="1292537" cy="1292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DFC821-94AF-47EC-9BF3-A368CF01680A}">
      <dsp:nvSpPr>
        <dsp:cNvPr id="0" name=""/>
        <dsp:cNvSpPr/>
      </dsp:nvSpPr>
      <dsp:spPr>
        <a:xfrm>
          <a:off x="378109"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Gruppeidentitet = gruppens ”vi”-følelse</a:t>
          </a:r>
          <a:endParaRPr lang="en-US" sz="1700" kern="1200"/>
        </a:p>
      </dsp:txBody>
      <dsp:txXfrm>
        <a:off x="378109" y="2068861"/>
        <a:ext cx="2872305" cy="720000"/>
      </dsp:txXfrm>
    </dsp:sp>
    <dsp:sp modelId="{AFF2B53C-04FC-4495-BA87-976C6E2D0E49}">
      <dsp:nvSpPr>
        <dsp:cNvPr id="0" name=""/>
        <dsp:cNvSpPr/>
      </dsp:nvSpPr>
      <dsp:spPr>
        <a:xfrm>
          <a:off x="4542951" y="421040"/>
          <a:ext cx="1292537" cy="1292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D938E-9FDA-4AA9-93AC-C8DCF77E972A}">
      <dsp:nvSpPr>
        <dsp:cNvPr id="0" name=""/>
        <dsp:cNvSpPr/>
      </dsp:nvSpPr>
      <dsp:spPr>
        <a:xfrm>
          <a:off x="3753067"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Gruppeidentiteten kan styrkes via forskellige ritualer og fælles væremåder (=adfærd) </a:t>
          </a:r>
          <a:endParaRPr lang="en-US" sz="1700" kern="1200"/>
        </a:p>
      </dsp:txBody>
      <dsp:txXfrm>
        <a:off x="3753067" y="2068861"/>
        <a:ext cx="2872305" cy="720000"/>
      </dsp:txXfrm>
    </dsp:sp>
    <dsp:sp modelId="{99A4BEED-022A-4E77-B8AF-833184C519CD}">
      <dsp:nvSpPr>
        <dsp:cNvPr id="0" name=""/>
        <dsp:cNvSpPr/>
      </dsp:nvSpPr>
      <dsp:spPr>
        <a:xfrm>
          <a:off x="7917909" y="421040"/>
          <a:ext cx="1292537" cy="1292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0B212A-4A43-4E5B-AFDB-4691EA3F3C35}">
      <dsp:nvSpPr>
        <dsp:cNvPr id="0" name=""/>
        <dsp:cNvSpPr/>
      </dsp:nvSpPr>
      <dsp:spPr>
        <a:xfrm>
          <a:off x="7128025"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Grupper har et </a:t>
          </a:r>
          <a:r>
            <a:rPr lang="da-DK" sz="1700" i="1" kern="1200"/>
            <a:t>gruppeklima </a:t>
          </a:r>
          <a:r>
            <a:rPr lang="da-DK" sz="1700" kern="1200"/>
            <a:t>f.eks. Åbenhed/lukkethed</a:t>
          </a:r>
          <a:endParaRPr lang="en-US" sz="1700" kern="1200"/>
        </a:p>
      </dsp:txBody>
      <dsp:txXfrm>
        <a:off x="7128025" y="2068861"/>
        <a:ext cx="2872305"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915A7-07C3-4123-8DD0-6D93E02889CC}">
      <dsp:nvSpPr>
        <dsp:cNvPr id="0" name=""/>
        <dsp:cNvSpPr/>
      </dsp:nvSpPr>
      <dsp:spPr>
        <a:xfrm>
          <a:off x="2672229"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579012"/>
        <a:ext cx="22091" cy="4422"/>
      </dsp:txXfrm>
    </dsp:sp>
    <dsp:sp modelId="{6725F36E-8DD5-49CB-B0A4-BAA407758F1C}">
      <dsp:nvSpPr>
        <dsp:cNvPr id="0" name=""/>
        <dsp:cNvSpPr/>
      </dsp:nvSpPr>
      <dsp:spPr>
        <a:xfrm>
          <a:off x="753011" y="4917"/>
          <a:ext cx="1921018" cy="11526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Henri </a:t>
          </a:r>
          <a:r>
            <a:rPr lang="da-DK" sz="1200" kern="1200" dirty="0" err="1"/>
            <a:t>Tajfel</a:t>
          </a:r>
          <a:r>
            <a:rPr lang="da-DK" sz="1200" kern="1200" dirty="0"/>
            <a:t> og John </a:t>
          </a:r>
          <a:r>
            <a:rPr lang="da-DK" sz="1200" kern="1200" dirty="0" err="1"/>
            <a:t>Turners</a:t>
          </a:r>
          <a:r>
            <a:rPr lang="da-DK" sz="1200" kern="1200" dirty="0"/>
            <a:t> teori (1986) forklarer dynamikker i og mellem grupper</a:t>
          </a:r>
          <a:endParaRPr lang="en-US" sz="1200" kern="1200" dirty="0"/>
        </a:p>
      </dsp:txBody>
      <dsp:txXfrm>
        <a:off x="753011" y="4917"/>
        <a:ext cx="1921018" cy="1152611"/>
      </dsp:txXfrm>
    </dsp:sp>
    <dsp:sp modelId="{51FA8D50-62BC-4955-8682-F9DB3B6858EE}">
      <dsp:nvSpPr>
        <dsp:cNvPr id="0" name=""/>
        <dsp:cNvSpPr/>
      </dsp:nvSpPr>
      <dsp:spPr>
        <a:xfrm>
          <a:off x="5035082"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920516"/>
              <a:satOff val="-2642"/>
              <a:lumOff val="-42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579012"/>
        <a:ext cx="22091" cy="4422"/>
      </dsp:txXfrm>
    </dsp:sp>
    <dsp:sp modelId="{89AC302D-8F2E-46B1-9EC2-2A9FFC025E9A}">
      <dsp:nvSpPr>
        <dsp:cNvPr id="0" name=""/>
        <dsp:cNvSpPr/>
      </dsp:nvSpPr>
      <dsp:spPr>
        <a:xfrm>
          <a:off x="3115864" y="4917"/>
          <a:ext cx="1921018" cy="1152611"/>
        </a:xfrm>
        <a:prstGeom prst="rect">
          <a:avLst/>
        </a:prstGeom>
        <a:solidFill>
          <a:schemeClr val="accent2">
            <a:hueOff val="805452"/>
            <a:satOff val="-2312"/>
            <a:lumOff val="-37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Den bekræfter i høj grad Sherifs konfliktteori</a:t>
          </a:r>
          <a:endParaRPr lang="en-US" sz="1200" kern="1200" dirty="0"/>
        </a:p>
      </dsp:txBody>
      <dsp:txXfrm>
        <a:off x="3115864" y="4917"/>
        <a:ext cx="1921018" cy="1152611"/>
      </dsp:txXfrm>
    </dsp:sp>
    <dsp:sp modelId="{9D309091-A2C7-4AC9-B060-C113BB0E5AB4}">
      <dsp:nvSpPr>
        <dsp:cNvPr id="0" name=""/>
        <dsp:cNvSpPr/>
      </dsp:nvSpPr>
      <dsp:spPr>
        <a:xfrm>
          <a:off x="7397935"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1841033"/>
              <a:satOff val="-5284"/>
              <a:lumOff val="-84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579012"/>
        <a:ext cx="22091" cy="4422"/>
      </dsp:txXfrm>
    </dsp:sp>
    <dsp:sp modelId="{142187A6-E868-4FAF-B666-8744EF02DDB9}">
      <dsp:nvSpPr>
        <dsp:cNvPr id="0" name=""/>
        <dsp:cNvSpPr/>
      </dsp:nvSpPr>
      <dsp:spPr>
        <a:xfrm>
          <a:off x="5478717" y="4917"/>
          <a:ext cx="1921018" cy="1152611"/>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Ifølge forskerne vil et gruppemedlem øge sin selvværdsfølelse, hvis han føler sig værdsat og accepteret af gruppen</a:t>
          </a:r>
          <a:endParaRPr lang="en-US" sz="1200" kern="1200" dirty="0"/>
        </a:p>
      </dsp:txBody>
      <dsp:txXfrm>
        <a:off x="5478717" y="4917"/>
        <a:ext cx="1921018" cy="1152611"/>
      </dsp:txXfrm>
    </dsp:sp>
    <dsp:sp modelId="{DD0F0AAF-3B01-4051-9B59-9E2AB1A81DED}">
      <dsp:nvSpPr>
        <dsp:cNvPr id="0" name=""/>
        <dsp:cNvSpPr/>
      </dsp:nvSpPr>
      <dsp:spPr>
        <a:xfrm>
          <a:off x="1713520" y="1155729"/>
          <a:ext cx="7088559" cy="411234"/>
        </a:xfrm>
        <a:custGeom>
          <a:avLst/>
          <a:gdLst/>
          <a:ahLst/>
          <a:cxnLst/>
          <a:rect l="0" t="0" r="0" b="0"/>
          <a:pathLst>
            <a:path>
              <a:moveTo>
                <a:pt x="7088559" y="0"/>
              </a:moveTo>
              <a:lnTo>
                <a:pt x="7088559" y="222717"/>
              </a:lnTo>
              <a:lnTo>
                <a:pt x="0" y="222717"/>
              </a:lnTo>
              <a:lnTo>
                <a:pt x="0" y="411234"/>
              </a:lnTo>
            </a:path>
          </a:pathLst>
        </a:custGeom>
        <a:noFill/>
        <a:ln w="12700" cap="flat" cmpd="sng" algn="ctr">
          <a:solidFill>
            <a:schemeClr val="accent2">
              <a:hueOff val="2761549"/>
              <a:satOff val="-7926"/>
              <a:lumOff val="-126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1359134"/>
        <a:ext cx="355115" cy="4422"/>
      </dsp:txXfrm>
    </dsp:sp>
    <dsp:sp modelId="{5572A4DF-2AC4-4586-B347-F92AEAC7C1EB}">
      <dsp:nvSpPr>
        <dsp:cNvPr id="0" name=""/>
        <dsp:cNvSpPr/>
      </dsp:nvSpPr>
      <dsp:spPr>
        <a:xfrm>
          <a:off x="7841570" y="4917"/>
          <a:ext cx="1921018" cy="1152611"/>
        </a:xfrm>
        <a:prstGeom prst="rect">
          <a:avLst/>
        </a:prstGeom>
        <a:solidFill>
          <a:schemeClr val="accent2">
            <a:hueOff val="2416355"/>
            <a:satOff val="-6935"/>
            <a:lumOff val="-111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Han vil måske tilpasse sine holdninger og adfærd for bedre at passe ind </a:t>
          </a:r>
          <a:endParaRPr lang="en-US" sz="1200" kern="1200"/>
        </a:p>
      </dsp:txBody>
      <dsp:txXfrm>
        <a:off x="7841570" y="4917"/>
        <a:ext cx="1921018" cy="1152611"/>
      </dsp:txXfrm>
    </dsp:sp>
    <dsp:sp modelId="{13429947-F250-4B5C-ABED-B554ECA4474B}">
      <dsp:nvSpPr>
        <dsp:cNvPr id="0" name=""/>
        <dsp:cNvSpPr/>
      </dsp:nvSpPr>
      <dsp:spPr>
        <a:xfrm>
          <a:off x="2672229"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3682065"/>
              <a:satOff val="-10567"/>
              <a:lumOff val="-169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2173457"/>
        <a:ext cx="22091" cy="4422"/>
      </dsp:txXfrm>
    </dsp:sp>
    <dsp:sp modelId="{D0FDA431-869A-48C3-8B67-D7532EC9E3ED}">
      <dsp:nvSpPr>
        <dsp:cNvPr id="0" name=""/>
        <dsp:cNvSpPr/>
      </dsp:nvSpPr>
      <dsp:spPr>
        <a:xfrm>
          <a:off x="753011" y="1599363"/>
          <a:ext cx="1921018" cy="1152611"/>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En stærk gruppeidentitet kan betyde, at den interne solidaritet overdrives </a:t>
          </a:r>
          <a:endParaRPr lang="en-US" sz="1200" kern="1200"/>
        </a:p>
      </dsp:txBody>
      <dsp:txXfrm>
        <a:off x="753011" y="1599363"/>
        <a:ext cx="1921018" cy="1152611"/>
      </dsp:txXfrm>
    </dsp:sp>
    <dsp:sp modelId="{096B1B4B-0B9D-4801-9FD4-8D89369A9183}">
      <dsp:nvSpPr>
        <dsp:cNvPr id="0" name=""/>
        <dsp:cNvSpPr/>
      </dsp:nvSpPr>
      <dsp:spPr>
        <a:xfrm>
          <a:off x="5035082"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4602581"/>
              <a:satOff val="-13209"/>
              <a:lumOff val="-211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2173457"/>
        <a:ext cx="22091" cy="4422"/>
      </dsp:txXfrm>
    </dsp:sp>
    <dsp:sp modelId="{5318A7F5-9E2A-485E-BA52-7F3F7721E98A}">
      <dsp:nvSpPr>
        <dsp:cNvPr id="0" name=""/>
        <dsp:cNvSpPr/>
      </dsp:nvSpPr>
      <dsp:spPr>
        <a:xfrm>
          <a:off x="3115864" y="1599363"/>
          <a:ext cx="1921018" cy="1152611"/>
        </a:xfrm>
        <a:prstGeom prst="rect">
          <a:avLst/>
        </a:prstGeom>
        <a:solidFill>
          <a:schemeClr val="accent2">
            <a:hueOff val="4027259"/>
            <a:satOff val="-11558"/>
            <a:lumOff val="-185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 stærk homogeniseringseffekt </a:t>
          </a:r>
          <a:endParaRPr lang="en-US" sz="1200" kern="1200"/>
        </a:p>
      </dsp:txBody>
      <dsp:txXfrm>
        <a:off x="3115864" y="1599363"/>
        <a:ext cx="1921018" cy="1152611"/>
      </dsp:txXfrm>
    </dsp:sp>
    <dsp:sp modelId="{D060AB3F-2D84-49FA-9954-49E759B07A52}">
      <dsp:nvSpPr>
        <dsp:cNvPr id="0" name=""/>
        <dsp:cNvSpPr/>
      </dsp:nvSpPr>
      <dsp:spPr>
        <a:xfrm>
          <a:off x="7397935"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5523098"/>
              <a:satOff val="-15851"/>
              <a:lumOff val="-253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2173457"/>
        <a:ext cx="22091" cy="4422"/>
      </dsp:txXfrm>
    </dsp:sp>
    <dsp:sp modelId="{2C9AC143-5F09-419D-AA32-5DA61A4059EB}">
      <dsp:nvSpPr>
        <dsp:cNvPr id="0" name=""/>
        <dsp:cNvSpPr/>
      </dsp:nvSpPr>
      <dsp:spPr>
        <a:xfrm>
          <a:off x="5478717" y="1599363"/>
          <a:ext cx="1921018" cy="1152611"/>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Man forsøger at ligne de andre i gruppen</a:t>
          </a:r>
          <a:endParaRPr lang="en-US" sz="1200" kern="1200" dirty="0"/>
        </a:p>
      </dsp:txBody>
      <dsp:txXfrm>
        <a:off x="5478717" y="1599363"/>
        <a:ext cx="1921018" cy="1152611"/>
      </dsp:txXfrm>
    </dsp:sp>
    <dsp:sp modelId="{8F5795FA-F276-4414-8DFC-17D25B6FEC4B}">
      <dsp:nvSpPr>
        <dsp:cNvPr id="0" name=""/>
        <dsp:cNvSpPr/>
      </dsp:nvSpPr>
      <dsp:spPr>
        <a:xfrm>
          <a:off x="1713520" y="2750174"/>
          <a:ext cx="7088559" cy="411234"/>
        </a:xfrm>
        <a:custGeom>
          <a:avLst/>
          <a:gdLst/>
          <a:ahLst/>
          <a:cxnLst/>
          <a:rect l="0" t="0" r="0" b="0"/>
          <a:pathLst>
            <a:path>
              <a:moveTo>
                <a:pt x="7088559" y="0"/>
              </a:moveTo>
              <a:lnTo>
                <a:pt x="7088559" y="222717"/>
              </a:lnTo>
              <a:lnTo>
                <a:pt x="0" y="222717"/>
              </a:lnTo>
              <a:lnTo>
                <a:pt x="0" y="411234"/>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2953580"/>
        <a:ext cx="355115" cy="4422"/>
      </dsp:txXfrm>
    </dsp:sp>
    <dsp:sp modelId="{1B7DBF39-19E8-4F92-BC55-ECF0404AEAF1}">
      <dsp:nvSpPr>
        <dsp:cNvPr id="0" name=""/>
        <dsp:cNvSpPr/>
      </dsp:nvSpPr>
      <dsp:spPr>
        <a:xfrm>
          <a:off x="7841570" y="1599363"/>
          <a:ext cx="1921018" cy="1152611"/>
        </a:xfrm>
        <a:prstGeom prst="rect">
          <a:avLst/>
        </a:prstGeom>
        <a:solidFill>
          <a:schemeClr val="accent2">
            <a:hueOff val="5638162"/>
            <a:satOff val="-16181"/>
            <a:lumOff val="-259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F.eks. Værdier, talemåder og påklædning</a:t>
          </a:r>
          <a:endParaRPr lang="en-US" sz="1200" kern="1200"/>
        </a:p>
      </dsp:txBody>
      <dsp:txXfrm>
        <a:off x="7841570" y="1599363"/>
        <a:ext cx="1921018" cy="1152611"/>
      </dsp:txXfrm>
    </dsp:sp>
    <dsp:sp modelId="{5C233DB4-EDD8-49D7-9838-28766B17A0A1}">
      <dsp:nvSpPr>
        <dsp:cNvPr id="0" name=""/>
        <dsp:cNvSpPr/>
      </dsp:nvSpPr>
      <dsp:spPr>
        <a:xfrm>
          <a:off x="753011" y="3193808"/>
          <a:ext cx="1921018" cy="1152611"/>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Gruppementalitet med fælles adfærd, normer og regler for gruppesamværet går ud på at fastlægge, hvad man må/ikke må</a:t>
          </a:r>
          <a:endParaRPr lang="en-US" sz="1200" kern="1200" dirty="0"/>
        </a:p>
      </dsp:txBody>
      <dsp:txXfrm>
        <a:off x="753011" y="3193808"/>
        <a:ext cx="1921018" cy="1152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F6A09-2CF0-44E4-86E8-053530C9DE73}">
      <dsp:nvSpPr>
        <dsp:cNvPr id="0" name=""/>
        <dsp:cNvSpPr/>
      </dsp:nvSpPr>
      <dsp:spPr>
        <a:xfrm>
          <a:off x="1056693" y="1110033"/>
          <a:ext cx="840221"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72635A-2E99-4336-9069-E53AA74612E7}">
      <dsp:nvSpPr>
        <dsp:cNvPr id="0" name=""/>
        <dsp:cNvSpPr/>
      </dsp:nvSpPr>
      <dsp:spPr>
        <a:xfrm>
          <a:off x="1947328" y="1039421"/>
          <a:ext cx="96625" cy="181664"/>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B21748-1264-4D4B-80E4-36B7408D762D}">
      <dsp:nvSpPr>
        <dsp:cNvPr id="0" name=""/>
        <dsp:cNvSpPr/>
      </dsp:nvSpPr>
      <dsp:spPr>
        <a:xfrm>
          <a:off x="529840" y="688243"/>
          <a:ext cx="843651" cy="8436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53390" y="811793"/>
        <a:ext cx="596551" cy="596551"/>
      </dsp:txXfrm>
    </dsp:sp>
    <dsp:sp modelId="{2F3549D0-B67C-46C2-83B0-B2FC8DB39B92}">
      <dsp:nvSpPr>
        <dsp:cNvPr id="0" name=""/>
        <dsp:cNvSpPr/>
      </dsp:nvSpPr>
      <dsp:spPr>
        <a:xfrm>
          <a:off x="6416" y="1697494"/>
          <a:ext cx="1890497"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En </a:t>
          </a:r>
          <a:r>
            <a:rPr lang="da-DK" sz="1100" u="sng" kern="1200" dirty="0"/>
            <a:t>korrelationsundersøgelse</a:t>
          </a:r>
          <a:r>
            <a:rPr lang="da-DK" sz="1100" kern="1200" dirty="0"/>
            <a:t> foretaget af Nalini </a:t>
          </a:r>
          <a:r>
            <a:rPr lang="da-DK" sz="1100" kern="1200" dirty="0" err="1"/>
            <a:t>Ambady</a:t>
          </a:r>
          <a:r>
            <a:rPr lang="da-DK" sz="1100" kern="1200" dirty="0"/>
            <a:t> og Robert Rosenthal i 1993 viste det sig, at forsøgsdeltagernes førstehåndsindtryk af en lærer var overraskende sikre. </a:t>
          </a:r>
          <a:endParaRPr lang="en-US" sz="1100" kern="1200" dirty="0"/>
        </a:p>
      </dsp:txBody>
      <dsp:txXfrm>
        <a:off x="6416" y="2075593"/>
        <a:ext cx="1890497" cy="1587501"/>
      </dsp:txXfrm>
    </dsp:sp>
    <dsp:sp modelId="{B58FEE31-3E0B-4A0F-96DA-BCEA6C05BE49}">
      <dsp:nvSpPr>
        <dsp:cNvPr id="0" name=""/>
        <dsp:cNvSpPr/>
      </dsp:nvSpPr>
      <dsp:spPr>
        <a:xfrm>
          <a:off x="2106970" y="1110033"/>
          <a:ext cx="1890497"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9027B2-EFAB-48D1-9932-9FA659DD618C}">
      <dsp:nvSpPr>
        <dsp:cNvPr id="0" name=""/>
        <dsp:cNvSpPr/>
      </dsp:nvSpPr>
      <dsp:spPr>
        <a:xfrm>
          <a:off x="4047881" y="1039421"/>
          <a:ext cx="96625" cy="181665"/>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01B93B-6EDB-493C-AC0D-88CDA903D11D}">
      <dsp:nvSpPr>
        <dsp:cNvPr id="0" name=""/>
        <dsp:cNvSpPr/>
      </dsp:nvSpPr>
      <dsp:spPr>
        <a:xfrm>
          <a:off x="2630393" y="688243"/>
          <a:ext cx="843651" cy="84365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753943" y="811793"/>
        <a:ext cx="596551" cy="596551"/>
      </dsp:txXfrm>
    </dsp:sp>
    <dsp:sp modelId="{79B90F77-4742-4014-AD28-EFF16C7C1484}">
      <dsp:nvSpPr>
        <dsp:cNvPr id="0" name=""/>
        <dsp:cNvSpPr/>
      </dsp:nvSpPr>
      <dsp:spPr>
        <a:xfrm>
          <a:off x="2106970" y="1697494"/>
          <a:ext cx="1890497"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a:t>De to forskere optog først 13 læreres undervisning og valgte herudfra 3 videosekvenser af 10 sekunders varighed af hver lærer. </a:t>
          </a:r>
          <a:endParaRPr lang="en-US" sz="1100" kern="1200"/>
        </a:p>
      </dsp:txBody>
      <dsp:txXfrm>
        <a:off x="2106970" y="2075593"/>
        <a:ext cx="1890497" cy="1587501"/>
      </dsp:txXfrm>
    </dsp:sp>
    <dsp:sp modelId="{9FBAD504-5409-4EFC-AE11-6B285A8E1385}">
      <dsp:nvSpPr>
        <dsp:cNvPr id="0" name=""/>
        <dsp:cNvSpPr/>
      </dsp:nvSpPr>
      <dsp:spPr>
        <a:xfrm>
          <a:off x="4207523" y="1110033"/>
          <a:ext cx="1890497"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AE1ED0A-0D86-4631-A8D1-48F24BD250BE}">
      <dsp:nvSpPr>
        <dsp:cNvPr id="0" name=""/>
        <dsp:cNvSpPr/>
      </dsp:nvSpPr>
      <dsp:spPr>
        <a:xfrm>
          <a:off x="6148434" y="1039421"/>
          <a:ext cx="96625" cy="181665"/>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26A122-8BB4-4876-82F0-110F5FE662F4}">
      <dsp:nvSpPr>
        <dsp:cNvPr id="0" name=""/>
        <dsp:cNvSpPr/>
      </dsp:nvSpPr>
      <dsp:spPr>
        <a:xfrm>
          <a:off x="4730946" y="688243"/>
          <a:ext cx="843651" cy="84365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854496" y="811793"/>
        <a:ext cx="596551" cy="596551"/>
      </dsp:txXfrm>
    </dsp:sp>
    <dsp:sp modelId="{C513B37D-E85E-431F-98BB-C72CCF0F748E}">
      <dsp:nvSpPr>
        <dsp:cNvPr id="0" name=""/>
        <dsp:cNvSpPr/>
      </dsp:nvSpPr>
      <dsp:spPr>
        <a:xfrm>
          <a:off x="4207523" y="1697494"/>
          <a:ext cx="1890497"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De i alt 39 sekvenser blev i tilfældig orden vist til 9 kvindelige forsøgspersoner med lyden skruet helt ned, så de kun så lærernes fysiske fremtoning og nonverbale ageren. </a:t>
          </a:r>
          <a:endParaRPr lang="en-US" sz="1100" kern="1200" dirty="0"/>
        </a:p>
      </dsp:txBody>
      <dsp:txXfrm>
        <a:off x="4207523" y="2075593"/>
        <a:ext cx="1890497" cy="1587501"/>
      </dsp:txXfrm>
    </dsp:sp>
    <dsp:sp modelId="{13E06804-C47B-4326-9D03-09337610F07B}">
      <dsp:nvSpPr>
        <dsp:cNvPr id="0" name=""/>
        <dsp:cNvSpPr/>
      </dsp:nvSpPr>
      <dsp:spPr>
        <a:xfrm>
          <a:off x="6308076" y="1110033"/>
          <a:ext cx="1890497"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F17D62-0A53-4072-96B0-8040B04A2E53}">
      <dsp:nvSpPr>
        <dsp:cNvPr id="0" name=""/>
        <dsp:cNvSpPr/>
      </dsp:nvSpPr>
      <dsp:spPr>
        <a:xfrm>
          <a:off x="8248987" y="1039421"/>
          <a:ext cx="96625" cy="181665"/>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6882AF-2A86-4996-A940-22C557531AB1}">
      <dsp:nvSpPr>
        <dsp:cNvPr id="0" name=""/>
        <dsp:cNvSpPr/>
      </dsp:nvSpPr>
      <dsp:spPr>
        <a:xfrm>
          <a:off x="6831499" y="688243"/>
          <a:ext cx="843651" cy="84365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955049" y="811793"/>
        <a:ext cx="596551" cy="596551"/>
      </dsp:txXfrm>
    </dsp:sp>
    <dsp:sp modelId="{2AD71777-24B2-4AAB-8DBC-FE6F8B373D25}">
      <dsp:nvSpPr>
        <dsp:cNvPr id="0" name=""/>
        <dsp:cNvSpPr/>
      </dsp:nvSpPr>
      <dsp:spPr>
        <a:xfrm>
          <a:off x="6308076" y="1697494"/>
          <a:ext cx="1890497"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a:t>De ni forsøgsdeltagere vurderede dem herefter på en skala fra 1 til 9 på en række forskellige egenskaber. </a:t>
          </a:r>
          <a:endParaRPr lang="en-US" sz="1100" kern="1200"/>
        </a:p>
      </dsp:txBody>
      <dsp:txXfrm>
        <a:off x="6308076" y="2075593"/>
        <a:ext cx="1890497" cy="1587501"/>
      </dsp:txXfrm>
    </dsp:sp>
    <dsp:sp modelId="{84673C00-128C-4E17-855A-4CB66462C8C3}">
      <dsp:nvSpPr>
        <dsp:cNvPr id="0" name=""/>
        <dsp:cNvSpPr/>
      </dsp:nvSpPr>
      <dsp:spPr>
        <a:xfrm>
          <a:off x="8408629" y="1110032"/>
          <a:ext cx="945248"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279F54-134E-4EF9-8466-A407D5D5BF16}">
      <dsp:nvSpPr>
        <dsp:cNvPr id="0" name=""/>
        <dsp:cNvSpPr/>
      </dsp:nvSpPr>
      <dsp:spPr>
        <a:xfrm>
          <a:off x="8932053" y="688243"/>
          <a:ext cx="843651" cy="84365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9055603" y="811793"/>
        <a:ext cx="596551" cy="596551"/>
      </dsp:txXfrm>
    </dsp:sp>
    <dsp:sp modelId="{566682AC-A84F-455B-9FBC-4D1DA2F58C5E}">
      <dsp:nvSpPr>
        <dsp:cNvPr id="0" name=""/>
        <dsp:cNvSpPr/>
      </dsp:nvSpPr>
      <dsp:spPr>
        <a:xfrm>
          <a:off x="8408629" y="1697494"/>
          <a:ext cx="1890497"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Forsøgsdeltagernes vurderinger af sekvenserne viste sig efterfølgende at være meget lig hinanden</a:t>
          </a:r>
          <a:endParaRPr lang="en-US" sz="1100" kern="1200" dirty="0"/>
        </a:p>
      </dsp:txBody>
      <dsp:txXfrm>
        <a:off x="8408629" y="2075593"/>
        <a:ext cx="1890497" cy="15875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ECEC3-C302-4A89-B731-E61BE4304377}" type="datetimeFigureOut">
              <a:rPr lang="da-DK" smtClean="0"/>
              <a:t>12-11-2025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BB1CB-4103-4245-A0E0-02871077FD76}" type="slidenum">
              <a:rPr lang="da-DK" smtClean="0"/>
              <a:t>‹nr.›</a:t>
            </a:fld>
            <a:endParaRPr lang="da-DK"/>
          </a:p>
        </p:txBody>
      </p:sp>
    </p:spTree>
    <p:extLst>
      <p:ext uri="{BB962C8B-B14F-4D97-AF65-F5344CB8AC3E}">
        <p14:creationId xmlns:p14="http://schemas.microsoft.com/office/powerpoint/2010/main" val="22600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bogen ”Fra celle til selfie” (pdf) </a:t>
            </a:r>
          </a:p>
        </p:txBody>
      </p:sp>
      <p:sp>
        <p:nvSpPr>
          <p:cNvPr id="4" name="Pladsholder til slidenummer 3"/>
          <p:cNvSpPr>
            <a:spLocks noGrp="1"/>
          </p:cNvSpPr>
          <p:nvPr>
            <p:ph type="sldNum" sz="quarter" idx="5"/>
          </p:nvPr>
        </p:nvSpPr>
        <p:spPr/>
        <p:txBody>
          <a:bodyPr/>
          <a:lstStyle/>
          <a:p>
            <a:fld id="{2FE79E69-50A0-4FF4-A892-CE1E7B462969}" type="slidenum">
              <a:rPr lang="da-DK" smtClean="0"/>
              <a:t>10</a:t>
            </a:fld>
            <a:endParaRPr lang="da-DK"/>
          </a:p>
        </p:txBody>
      </p:sp>
    </p:spTree>
    <p:extLst>
      <p:ext uri="{BB962C8B-B14F-4D97-AF65-F5344CB8AC3E}">
        <p14:creationId xmlns:p14="http://schemas.microsoft.com/office/powerpoint/2010/main" val="33894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Primærgruppe: Familien, nære venner</a:t>
            </a:r>
          </a:p>
          <a:p>
            <a:r>
              <a:rPr lang="da-DK" dirty="0"/>
              <a:t>Sekundær gruppe: kollegaer, foreningsmedlemmer – er gruppen betydningsfuld for individet, kan den med tiden udvikle sig til en primærgruppe </a:t>
            </a:r>
          </a:p>
        </p:txBody>
      </p:sp>
      <p:sp>
        <p:nvSpPr>
          <p:cNvPr id="4" name="Pladsholder til slidenummer 3"/>
          <p:cNvSpPr>
            <a:spLocks noGrp="1"/>
          </p:cNvSpPr>
          <p:nvPr>
            <p:ph type="sldNum" sz="quarter" idx="5"/>
          </p:nvPr>
        </p:nvSpPr>
        <p:spPr/>
        <p:txBody>
          <a:bodyPr/>
          <a:lstStyle/>
          <a:p>
            <a:fld id="{2FE79E69-50A0-4FF4-A892-CE1E7B462969}" type="slidenum">
              <a:rPr lang="da-DK" smtClean="0"/>
              <a:t>11</a:t>
            </a:fld>
            <a:endParaRPr lang="da-DK"/>
          </a:p>
        </p:txBody>
      </p:sp>
    </p:spTree>
    <p:extLst>
      <p:ext uri="{BB962C8B-B14F-4D97-AF65-F5344CB8AC3E}">
        <p14:creationId xmlns:p14="http://schemas.microsoft.com/office/powerpoint/2010/main" val="405989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Formelle grupper: en skoleklasse, et team på en arbejdsplads</a:t>
            </a:r>
          </a:p>
          <a:p>
            <a:r>
              <a:rPr lang="da-DK" dirty="0"/>
              <a:t>Uformelle grupper: venskaber, kan ofte opstå i de formelle grupper </a:t>
            </a:r>
          </a:p>
        </p:txBody>
      </p:sp>
      <p:sp>
        <p:nvSpPr>
          <p:cNvPr id="4" name="Pladsholder til slidenummer 3"/>
          <p:cNvSpPr>
            <a:spLocks noGrp="1"/>
          </p:cNvSpPr>
          <p:nvPr>
            <p:ph type="sldNum" sz="quarter" idx="5"/>
          </p:nvPr>
        </p:nvSpPr>
        <p:spPr/>
        <p:txBody>
          <a:bodyPr/>
          <a:lstStyle/>
          <a:p>
            <a:fld id="{2FE79E69-50A0-4FF4-A892-CE1E7B462969}" type="slidenum">
              <a:rPr lang="da-DK" smtClean="0"/>
              <a:t>12</a:t>
            </a:fld>
            <a:endParaRPr lang="da-DK"/>
          </a:p>
        </p:txBody>
      </p:sp>
    </p:spTree>
    <p:extLst>
      <p:ext uri="{BB962C8B-B14F-4D97-AF65-F5344CB8AC3E}">
        <p14:creationId xmlns:p14="http://schemas.microsoft.com/office/powerpoint/2010/main" val="65751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Medlemsgruppe: noget vi er medlem af f.eks. En organisation eller et politisk parti</a:t>
            </a:r>
          </a:p>
          <a:p>
            <a:r>
              <a:rPr lang="da-DK" dirty="0"/>
              <a:t>Referencegruppe: </a:t>
            </a:r>
            <a:r>
              <a:rPr lang="da-DK" sz="1200" b="0" i="0" kern="1200" dirty="0">
                <a:solidFill>
                  <a:schemeClr val="tx1"/>
                </a:solidFill>
                <a:effectLst/>
                <a:latin typeface="+mn-lt"/>
                <a:ea typeface="+mn-ea"/>
                <a:cs typeface="+mn-cs"/>
              </a:rPr>
              <a:t>Det er de grupper, hvorfra vi henter vores ideer, normer og holdninger; de grupper vi ser op til, henter vores idealer fra og ønsker at sammenligne os med. Ofte vil en eller flere af de grupper, vi er medlem af, samtidig være referencegruppe for os. Fra en sådan gruppe henter vi en vigtig del af vores </a:t>
            </a:r>
            <a:r>
              <a:rPr lang="da-DK" sz="1200" b="0" i="0" u="sng" kern="1200" dirty="0">
                <a:solidFill>
                  <a:schemeClr val="tx1"/>
                </a:solidFill>
                <a:effectLst/>
                <a:latin typeface="+mn-lt"/>
                <a:ea typeface="+mn-ea"/>
                <a:cs typeface="+mn-cs"/>
              </a:rPr>
              <a:t>identitet</a:t>
            </a:r>
            <a:r>
              <a:rPr lang="da-DK" sz="1200" b="0" i="0" kern="1200" dirty="0">
                <a:solidFill>
                  <a:schemeClr val="tx1"/>
                </a:solidFill>
                <a:effectLst/>
                <a:latin typeface="+mn-lt"/>
                <a:ea typeface="+mn-ea"/>
                <a:cs typeface="+mn-cs"/>
              </a:rPr>
              <a:t> og selvforståelse, og vi vil i betydelig grad være engageret i den, optaget af at få positiv respons fra den, men også sårbare, hvis vi ikke får det.</a:t>
            </a:r>
          </a:p>
          <a:p>
            <a:r>
              <a:rPr lang="da-DK" sz="1200" b="0" i="0" kern="1200" dirty="0">
                <a:solidFill>
                  <a:schemeClr val="tx1"/>
                </a:solidFill>
                <a:effectLst/>
                <a:latin typeface="+mn-lt"/>
                <a:ea typeface="+mn-ea"/>
                <a:cs typeface="+mn-cs"/>
              </a:rPr>
              <a:t>Kan også være en gruppe, vi idealiserer f.eks. Et band vi ønsker at identificere os med </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13</a:t>
            </a:fld>
            <a:endParaRPr lang="da-DK"/>
          </a:p>
        </p:txBody>
      </p:sp>
    </p:spTree>
    <p:extLst>
      <p:ext uri="{BB962C8B-B14F-4D97-AF65-F5344CB8AC3E}">
        <p14:creationId xmlns:p14="http://schemas.microsoft.com/office/powerpoint/2010/main" val="277750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Vi kan til sidst også skelne mellem </a:t>
            </a:r>
            <a:r>
              <a:rPr lang="da-DK" sz="1200" b="0" i="1" kern="1200" dirty="0" err="1">
                <a:solidFill>
                  <a:schemeClr val="tx1"/>
                </a:solidFill>
                <a:effectLst/>
                <a:latin typeface="+mn-lt"/>
                <a:ea typeface="+mn-ea"/>
                <a:cs typeface="+mn-cs"/>
              </a:rPr>
              <a:t>indgrupper</a:t>
            </a:r>
            <a:r>
              <a:rPr lang="da-DK" sz="1200" b="0" i="0" kern="1200" dirty="0">
                <a:solidFill>
                  <a:schemeClr val="tx1"/>
                </a:solidFill>
                <a:effectLst/>
                <a:latin typeface="+mn-lt"/>
                <a:ea typeface="+mn-ea"/>
                <a:cs typeface="+mn-cs"/>
              </a:rPr>
              <a:t> og </a:t>
            </a:r>
            <a:r>
              <a:rPr lang="da-DK" sz="1200" b="0" i="1" kern="1200" dirty="0">
                <a:solidFill>
                  <a:schemeClr val="tx1"/>
                </a:solidFill>
                <a:effectLst/>
                <a:latin typeface="+mn-lt"/>
                <a:ea typeface="+mn-ea"/>
                <a:cs typeface="+mn-cs"/>
              </a:rPr>
              <a:t>udgrupper</a:t>
            </a:r>
            <a:r>
              <a:rPr lang="da-DK" sz="1200" b="0" i="0" kern="1200" dirty="0">
                <a:solidFill>
                  <a:schemeClr val="tx1"/>
                </a:solidFill>
                <a:effectLst/>
                <a:latin typeface="+mn-lt"/>
                <a:ea typeface="+mn-ea"/>
                <a:cs typeface="+mn-cs"/>
              </a:rPr>
              <a:t>. De første er dem, vi forstår os selv som en del af, identificerer os med og har en betydelig loyalitet i forhold til. Som en konsekvens af denne </a:t>
            </a:r>
            <a:r>
              <a:rPr lang="da-DK" sz="1200" b="0" i="0" u="sng" kern="1200" dirty="0">
                <a:solidFill>
                  <a:schemeClr val="tx1"/>
                </a:solidFill>
                <a:effectLst/>
                <a:latin typeface="+mn-lt"/>
                <a:ea typeface="+mn-ea"/>
                <a:cs typeface="+mn-cs"/>
              </a:rPr>
              <a:t>identifikation</a:t>
            </a:r>
            <a:r>
              <a:rPr lang="da-DK" sz="1200" b="0" i="0" kern="1200" dirty="0">
                <a:solidFill>
                  <a:schemeClr val="tx1"/>
                </a:solidFill>
                <a:effectLst/>
                <a:latin typeface="+mn-lt"/>
                <a:ea typeface="+mn-ea"/>
                <a:cs typeface="+mn-cs"/>
              </a:rPr>
              <a:t> indadtil i gruppen kan der opstå en afgrænsning udadtil og en markering af forskelle i forhold til andre grupper, som vi vil kalde udgrupper.</a:t>
            </a:r>
          </a:p>
          <a:p>
            <a:r>
              <a:rPr lang="da-DK" sz="1200" b="0" i="0" kern="1200" dirty="0">
                <a:solidFill>
                  <a:schemeClr val="tx1"/>
                </a:solidFill>
                <a:effectLst/>
                <a:latin typeface="+mn-lt"/>
                <a:ea typeface="+mn-ea"/>
                <a:cs typeface="+mn-cs"/>
              </a:rPr>
              <a:t>F.eks. Fodboldhold </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14</a:t>
            </a:fld>
            <a:endParaRPr lang="da-DK"/>
          </a:p>
        </p:txBody>
      </p:sp>
    </p:spTree>
    <p:extLst>
      <p:ext uri="{BB962C8B-B14F-4D97-AF65-F5344CB8AC3E}">
        <p14:creationId xmlns:p14="http://schemas.microsoft.com/office/powerpoint/2010/main" val="206966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36</a:t>
            </a:fld>
            <a:endParaRPr lang="da-DK"/>
          </a:p>
        </p:txBody>
      </p:sp>
    </p:spTree>
    <p:extLst>
      <p:ext uri="{BB962C8B-B14F-4D97-AF65-F5344CB8AC3E}">
        <p14:creationId xmlns:p14="http://schemas.microsoft.com/office/powerpoint/2010/main" val="119109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E46AE-3C3A-72BA-7053-8FEF80454B5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270531B-20C9-67DE-0ED5-63BC095FC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F1E4ABE-6EB9-BE3D-F45F-2C166F184E59}"/>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5" name="Pladsholder til sidefod 4">
            <a:extLst>
              <a:ext uri="{FF2B5EF4-FFF2-40B4-BE49-F238E27FC236}">
                <a16:creationId xmlns:a16="http://schemas.microsoft.com/office/drawing/2014/main" id="{3F80F4C4-7084-D75D-0491-F6D76FE1E87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044E4C8-4A49-5F6F-B481-5BB032D07976}"/>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251614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D9019-F1B8-BF14-0CDC-DDB839E9CDA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062AECE-A0EB-B259-DD15-788AA3E8586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513A202-5D09-F467-9CCE-BBD322EF6F5C}"/>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5" name="Pladsholder til sidefod 4">
            <a:extLst>
              <a:ext uri="{FF2B5EF4-FFF2-40B4-BE49-F238E27FC236}">
                <a16:creationId xmlns:a16="http://schemas.microsoft.com/office/drawing/2014/main" id="{6D9E0350-508D-2132-9429-BBFE372D5F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BFA72DD-8FDC-E33D-3240-37918D20EE58}"/>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38224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6FD0485-DF52-9F66-458F-45293A0189E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423D207-54EC-1189-80FD-4602F875D50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4EAC72-357A-5E7B-BE6B-48C245AE5AD1}"/>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5" name="Pladsholder til sidefod 4">
            <a:extLst>
              <a:ext uri="{FF2B5EF4-FFF2-40B4-BE49-F238E27FC236}">
                <a16:creationId xmlns:a16="http://schemas.microsoft.com/office/drawing/2014/main" id="{227ACF87-42E8-AC99-687E-00A7483155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0876382-47F9-9615-4D59-586C7AB37EA4}"/>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5919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D6E31-0D97-518B-B535-19A5E1751B4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0D38D51-B052-2028-CD76-038E2E730AA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E3FD0A5-2598-1382-A953-4DDA96AA3C6D}"/>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5" name="Pladsholder til sidefod 4">
            <a:extLst>
              <a:ext uri="{FF2B5EF4-FFF2-40B4-BE49-F238E27FC236}">
                <a16:creationId xmlns:a16="http://schemas.microsoft.com/office/drawing/2014/main" id="{1AC8CD80-3697-8129-DAC8-14C15A76B51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F02601-5DCB-CF0E-C60E-41B06BD6C704}"/>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153433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1303F-D71E-DD73-6A5A-C1E245B899B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14B8861-1F19-1FCD-B5E7-E1BBE4EACE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3A4579F-940B-4575-6870-2D96D78DAE58}"/>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5" name="Pladsholder til sidefod 4">
            <a:extLst>
              <a:ext uri="{FF2B5EF4-FFF2-40B4-BE49-F238E27FC236}">
                <a16:creationId xmlns:a16="http://schemas.microsoft.com/office/drawing/2014/main" id="{285C4D08-B161-E8D2-CE04-DDDD53EABAD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3C2FC77-95A3-4460-3144-6739B1A6E336}"/>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254005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25156-1D4B-E7B3-9AA8-3EBB2CC780E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9AA9CE8-57C2-25A5-72B4-9B8717A0B70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CD7B829-936A-E066-BF7F-5248FDF0A84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D11D003-A4D2-DF31-0B36-DEEB21DAFD0B}"/>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6" name="Pladsholder til sidefod 5">
            <a:extLst>
              <a:ext uri="{FF2B5EF4-FFF2-40B4-BE49-F238E27FC236}">
                <a16:creationId xmlns:a16="http://schemas.microsoft.com/office/drawing/2014/main" id="{39FB4AFD-678D-C71A-BFB5-D8FE62B9D61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5D24F78-7574-7B91-CCB7-24D24D3A4E1D}"/>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27901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DA7F9-0DC0-51C8-0981-B3CF987251D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4703089-DF8E-36BA-C73B-358AB35BD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29464E5-08F7-0C23-A385-CCF00418BDA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79E72A1-894F-F297-E6BF-7F3670963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ED437D4-3081-FF1C-80DF-75CFE882910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C71C314-9EB6-6474-56D9-3DFB70EC54DE}"/>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8" name="Pladsholder til sidefod 7">
            <a:extLst>
              <a:ext uri="{FF2B5EF4-FFF2-40B4-BE49-F238E27FC236}">
                <a16:creationId xmlns:a16="http://schemas.microsoft.com/office/drawing/2014/main" id="{F6E31338-8BE2-FE28-0FD0-F903F0B5687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F779F35-E18F-62CE-228D-AA0ED64124B9}"/>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411471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75492-5EC0-59A7-F45C-C9E1372C259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AD6CAE4-FEBC-C9CF-7736-10D259A90693}"/>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4" name="Pladsholder til sidefod 3">
            <a:extLst>
              <a:ext uri="{FF2B5EF4-FFF2-40B4-BE49-F238E27FC236}">
                <a16:creationId xmlns:a16="http://schemas.microsoft.com/office/drawing/2014/main" id="{AA2232D6-758E-8417-1B2B-038730ED1E7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9FBAAB7-7849-D93B-0F67-78C95349F237}"/>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374505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4163661-4C40-1F68-6698-EBB46564BECE}"/>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3" name="Pladsholder til sidefod 2">
            <a:extLst>
              <a:ext uri="{FF2B5EF4-FFF2-40B4-BE49-F238E27FC236}">
                <a16:creationId xmlns:a16="http://schemas.microsoft.com/office/drawing/2014/main" id="{11EC5A76-FA61-17E4-B9E5-E5279DD48AB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7C14730-3E5F-DB2F-846D-00EAB2261889}"/>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273541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AF950-EE4A-144A-D583-A5245CE990A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21DE94E-F3E4-68DF-D843-90075C202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C88149B-8430-0209-03E8-11C8A0551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067F44F-6638-6493-2D8A-B46A28C8FF5D}"/>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6" name="Pladsholder til sidefod 5">
            <a:extLst>
              <a:ext uri="{FF2B5EF4-FFF2-40B4-BE49-F238E27FC236}">
                <a16:creationId xmlns:a16="http://schemas.microsoft.com/office/drawing/2014/main" id="{E10476BB-F9E2-4A39-85A9-775D2A5D3FD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C413623-B7F5-31E5-CC96-8BF42D78F2B4}"/>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16269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5C728-8DEC-093A-2563-212B69BB193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515F8A5-744F-C308-ED78-224CAD47CA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B7D9CC3-F6E7-19B4-8F4D-1772F8747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9171CE5-0625-7B08-B5DE-22F1840DC810}"/>
              </a:ext>
            </a:extLst>
          </p:cNvPr>
          <p:cNvSpPr>
            <a:spLocks noGrp="1"/>
          </p:cNvSpPr>
          <p:nvPr>
            <p:ph type="dt" sz="half" idx="10"/>
          </p:nvPr>
        </p:nvSpPr>
        <p:spPr/>
        <p:txBody>
          <a:bodyPr/>
          <a:lstStyle/>
          <a:p>
            <a:fld id="{1F7859CF-4616-40DF-973F-6276A563C53E}" type="datetimeFigureOut">
              <a:rPr lang="da-DK" smtClean="0"/>
              <a:t>12-11-2025</a:t>
            </a:fld>
            <a:endParaRPr lang="da-DK"/>
          </a:p>
        </p:txBody>
      </p:sp>
      <p:sp>
        <p:nvSpPr>
          <p:cNvPr id="6" name="Pladsholder til sidefod 5">
            <a:extLst>
              <a:ext uri="{FF2B5EF4-FFF2-40B4-BE49-F238E27FC236}">
                <a16:creationId xmlns:a16="http://schemas.microsoft.com/office/drawing/2014/main" id="{4D66CE9E-C33A-3BC2-2917-A85ED984CC6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9ECD04D-0B08-A6B9-55F5-71261EC88303}"/>
              </a:ext>
            </a:extLst>
          </p:cNvPr>
          <p:cNvSpPr>
            <a:spLocks noGrp="1"/>
          </p:cNvSpPr>
          <p:nvPr>
            <p:ph type="sldNum" sz="quarter" idx="12"/>
          </p:nvPr>
        </p:nvSpPr>
        <p:spPr/>
        <p:txBody>
          <a:bodyPr/>
          <a:lstStyle/>
          <a:p>
            <a:fld id="{12651F27-CAC9-4162-99D6-1B0C86F6CC6F}" type="slidenum">
              <a:rPr lang="da-DK" smtClean="0"/>
              <a:t>‹nr.›</a:t>
            </a:fld>
            <a:endParaRPr lang="da-DK"/>
          </a:p>
        </p:txBody>
      </p:sp>
    </p:spTree>
    <p:extLst>
      <p:ext uri="{BB962C8B-B14F-4D97-AF65-F5344CB8AC3E}">
        <p14:creationId xmlns:p14="http://schemas.microsoft.com/office/powerpoint/2010/main" val="36449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F10CD92-A5A5-4D86-83D2-24AAFEE21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95ECA8E-0971-D707-3173-9E3A4E8D6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6A4AE3-3489-5828-A27A-CA16B622A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7859CF-4616-40DF-973F-6276A563C53E}" type="datetimeFigureOut">
              <a:rPr lang="da-DK" smtClean="0"/>
              <a:t>12-11-2025</a:t>
            </a:fld>
            <a:endParaRPr lang="da-DK"/>
          </a:p>
        </p:txBody>
      </p:sp>
      <p:sp>
        <p:nvSpPr>
          <p:cNvPr id="5" name="Pladsholder til sidefod 4">
            <a:extLst>
              <a:ext uri="{FF2B5EF4-FFF2-40B4-BE49-F238E27FC236}">
                <a16:creationId xmlns:a16="http://schemas.microsoft.com/office/drawing/2014/main" id="{A55E64A9-6D02-63CF-DC4B-E55D11AEF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3D3D4E5-71C5-FDDF-FA1B-1F2B14F30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651F27-CAC9-4162-99D6-1B0C86F6CC6F}" type="slidenum">
              <a:rPr lang="da-DK" smtClean="0"/>
              <a:t>‹nr.›</a:t>
            </a:fld>
            <a:endParaRPr lang="da-DK"/>
          </a:p>
        </p:txBody>
      </p:sp>
    </p:spTree>
    <p:extLst>
      <p:ext uri="{BB962C8B-B14F-4D97-AF65-F5344CB8AC3E}">
        <p14:creationId xmlns:p14="http://schemas.microsoft.com/office/powerpoint/2010/main" val="75616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8PRuxMprSD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E1E43-A935-4A0A-045E-8568FCF2A550}"/>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3B6903A3-2430-7DE9-54BD-B7EBC1889984}"/>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34002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10CC5-850C-DC04-10BA-AD259C449C9D}"/>
              </a:ext>
            </a:extLst>
          </p:cNvPr>
          <p:cNvSpPr>
            <a:spLocks noGrp="1"/>
          </p:cNvSpPr>
          <p:nvPr>
            <p:ph type="title"/>
          </p:nvPr>
        </p:nvSpPr>
        <p:spPr>
          <a:xfrm>
            <a:off x="1043631" y="809898"/>
            <a:ext cx="10173010" cy="1554480"/>
          </a:xfrm>
        </p:spPr>
        <p:txBody>
          <a:bodyPr anchor="ctr">
            <a:normAutofit/>
          </a:bodyPr>
          <a:lstStyle/>
          <a:p>
            <a:r>
              <a:rPr lang="da-DK" sz="4800"/>
              <a:t>Muzafa</a:t>
            </a:r>
            <a:r>
              <a:rPr lang="da-DK" sz="4800" dirty="0"/>
              <a:t> Sherifs definition:</a:t>
            </a:r>
          </a:p>
        </p:txBody>
      </p:sp>
      <p:graphicFrame>
        <p:nvGraphicFramePr>
          <p:cNvPr id="19" name="Pladsholder til indhold 2">
            <a:extLst>
              <a:ext uri="{FF2B5EF4-FFF2-40B4-BE49-F238E27FC236}">
                <a16:creationId xmlns:a16="http://schemas.microsoft.com/office/drawing/2014/main" id="{A7ABCD86-3AA0-B920-31B4-D1F3E12C706F}"/>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89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CC00-017F-A66D-2C5B-09C5B6D3DE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147177-CF98-AA3A-0E04-3D82F9E18900}"/>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CC5AA6ED-EBDC-A51B-6B46-70A0CED0373C}"/>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D6844A41-F768-256C-E4B2-2A767475FE1E}"/>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46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49CFB-30CD-8C98-4A70-2DF9C674DF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E3B7C0-89C8-2EAA-14D8-DCE7BB222B0C}"/>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3C5CC996-1580-3D15-0DDD-C2D40B368874}"/>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9C798171-EF47-3F44-A7D9-DD12191B1CA8}"/>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698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AC5B2-6464-0D8E-877C-B40F6BD3549F}"/>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261D9B48-BF4C-6F1A-0D40-39FC4F29C3F4}"/>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7F100F32-6633-9AB8-632D-6C1668D9A056}"/>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702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2267-FAA2-89D9-7891-EC8A679D7A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3820F0-B702-ADCA-BCF6-24D56D383795}"/>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3E4600A7-C63F-A5F5-D6D0-1481E09336C3}"/>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75B7E12A-B009-7C93-57B3-03A7DE356EE8}"/>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047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D454C-E5FC-6FBD-8E8B-44892896A68A}"/>
              </a:ext>
            </a:extLst>
          </p:cNvPr>
          <p:cNvSpPr>
            <a:spLocks noGrp="1"/>
          </p:cNvSpPr>
          <p:nvPr>
            <p:ph type="title"/>
          </p:nvPr>
        </p:nvSpPr>
        <p:spPr>
          <a:xfrm>
            <a:off x="1043631" y="809898"/>
            <a:ext cx="10173010" cy="1554480"/>
          </a:xfrm>
        </p:spPr>
        <p:txBody>
          <a:bodyPr anchor="ctr">
            <a:normAutofit/>
          </a:bodyPr>
          <a:lstStyle/>
          <a:p>
            <a:r>
              <a:rPr lang="da-DK" sz="4800"/>
              <a:t>Hvad er social identitet?</a:t>
            </a:r>
          </a:p>
        </p:txBody>
      </p:sp>
      <p:graphicFrame>
        <p:nvGraphicFramePr>
          <p:cNvPr id="5" name="Pladsholder til indhold 2">
            <a:extLst>
              <a:ext uri="{FF2B5EF4-FFF2-40B4-BE49-F238E27FC236}">
                <a16:creationId xmlns:a16="http://schemas.microsoft.com/office/drawing/2014/main" id="{C008D5F8-06AF-0CD5-682D-CF2FCCA6F9A8}"/>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89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1EC391-F697-5B56-BCC5-6445771EAFA1}"/>
              </a:ext>
            </a:extLst>
          </p:cNvPr>
          <p:cNvSpPr>
            <a:spLocks noGrp="1"/>
          </p:cNvSpPr>
          <p:nvPr>
            <p:ph type="title"/>
          </p:nvPr>
        </p:nvSpPr>
        <p:spPr>
          <a:xfrm>
            <a:off x="645065" y="1463040"/>
            <a:ext cx="3796306" cy="2690949"/>
          </a:xfrm>
        </p:spPr>
        <p:txBody>
          <a:bodyPr anchor="t">
            <a:normAutofit/>
          </a:bodyPr>
          <a:lstStyle/>
          <a:p>
            <a:r>
              <a:rPr lang="da-DK" sz="4800"/>
              <a:t>Normer og roller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FD656E0-1113-DCE2-4ED4-974775AB5547}"/>
              </a:ext>
            </a:extLst>
          </p:cNvPr>
          <p:cNvSpPr>
            <a:spLocks noGrp="1"/>
          </p:cNvSpPr>
          <p:nvPr>
            <p:ph idx="1"/>
          </p:nvPr>
        </p:nvSpPr>
        <p:spPr>
          <a:xfrm>
            <a:off x="5656218" y="1463039"/>
            <a:ext cx="5542387" cy="4300447"/>
          </a:xfrm>
        </p:spPr>
        <p:txBody>
          <a:bodyPr anchor="t">
            <a:normAutofit/>
          </a:bodyPr>
          <a:lstStyle/>
          <a:p>
            <a:r>
              <a:rPr lang="da-DK" sz="2200"/>
              <a:t>Medlemmerne af en gruppe kan nemt få tildelt eller indtræde i en bestemt rolle</a:t>
            </a:r>
          </a:p>
          <a:p>
            <a:r>
              <a:rPr lang="da-DK" sz="2200"/>
              <a:t>Rollerne kan være med til at fastlægge de interne magtforhold i gruppen</a:t>
            </a:r>
          </a:p>
          <a:p>
            <a:r>
              <a:rPr lang="da-DK" sz="2200"/>
              <a:t>F.eks. de innovative, first movers, de kollektivistiske og fællesskabsorienterede </a:t>
            </a:r>
          </a:p>
          <a:p>
            <a:r>
              <a:rPr lang="da-DK" sz="2200"/>
              <a:t>De aktive (ledere), de passive (medløbere), bødler, syndebukke osv. </a:t>
            </a:r>
          </a:p>
        </p:txBody>
      </p:sp>
    </p:spTree>
    <p:extLst>
      <p:ext uri="{BB962C8B-B14F-4D97-AF65-F5344CB8AC3E}">
        <p14:creationId xmlns:p14="http://schemas.microsoft.com/office/powerpoint/2010/main" val="22560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638DF3-3DA4-E7AD-53C2-2C585B7F98A7}"/>
              </a:ext>
            </a:extLst>
          </p:cNvPr>
          <p:cNvSpPr>
            <a:spLocks noGrp="1"/>
          </p:cNvSpPr>
          <p:nvPr>
            <p:ph type="title"/>
          </p:nvPr>
        </p:nvSpPr>
        <p:spPr>
          <a:xfrm>
            <a:off x="645065" y="1463040"/>
            <a:ext cx="3796306" cy="2690949"/>
          </a:xfrm>
        </p:spPr>
        <p:txBody>
          <a:bodyPr anchor="t">
            <a:normAutofit/>
          </a:bodyPr>
          <a:lstStyle/>
          <a:p>
            <a:r>
              <a:rPr lang="da-DK" sz="4800"/>
              <a:t>Definition ”Roller”</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E7F7064-2AE7-2ED6-AA26-D367828E6CF7}"/>
              </a:ext>
            </a:extLst>
          </p:cNvPr>
          <p:cNvSpPr>
            <a:spLocks noGrp="1"/>
          </p:cNvSpPr>
          <p:nvPr>
            <p:ph idx="1"/>
          </p:nvPr>
        </p:nvSpPr>
        <p:spPr>
          <a:xfrm>
            <a:off x="5656218" y="1463039"/>
            <a:ext cx="5542387" cy="4300447"/>
          </a:xfrm>
        </p:spPr>
        <p:txBody>
          <a:bodyPr anchor="t">
            <a:normAutofit/>
          </a:bodyPr>
          <a:lstStyle/>
          <a:p>
            <a:r>
              <a:rPr lang="da-DK" sz="2200"/>
              <a:t>En rolle er en funktion, du har i en bestemt sammenhæng </a:t>
            </a:r>
          </a:p>
          <a:p>
            <a:r>
              <a:rPr lang="da-DK" sz="2200"/>
              <a:t>Til enhver rolle knytter sig forventninger (fra en selv og andre)</a:t>
            </a:r>
          </a:p>
          <a:p>
            <a:r>
              <a:rPr lang="da-DK" sz="2200"/>
              <a:t>Hvis ikke man identificerer sig med sin rolle, kan der opstå rollekonflikt </a:t>
            </a:r>
          </a:p>
        </p:txBody>
      </p:sp>
    </p:spTree>
    <p:extLst>
      <p:ext uri="{BB962C8B-B14F-4D97-AF65-F5344CB8AC3E}">
        <p14:creationId xmlns:p14="http://schemas.microsoft.com/office/powerpoint/2010/main" val="21803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379D89-0B73-058F-70D8-E4D29098C771}"/>
              </a:ext>
            </a:extLst>
          </p:cNvPr>
          <p:cNvSpPr>
            <a:spLocks noGrp="1"/>
          </p:cNvSpPr>
          <p:nvPr>
            <p:ph type="title"/>
          </p:nvPr>
        </p:nvSpPr>
        <p:spPr>
          <a:xfrm>
            <a:off x="645065" y="1463040"/>
            <a:ext cx="3796306" cy="2690949"/>
          </a:xfrm>
        </p:spPr>
        <p:txBody>
          <a:bodyPr anchor="t">
            <a:normAutofit/>
          </a:bodyPr>
          <a:lstStyle/>
          <a:p>
            <a:r>
              <a:rPr lang="da-DK" sz="4800"/>
              <a:t>The Robber’s Cave eksperiment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9AAD17A0-2B80-0DC0-B94B-B5880EE3E371}"/>
              </a:ext>
            </a:extLst>
          </p:cNvPr>
          <p:cNvSpPr>
            <a:spLocks noGrp="1"/>
          </p:cNvSpPr>
          <p:nvPr>
            <p:ph idx="1"/>
          </p:nvPr>
        </p:nvSpPr>
        <p:spPr>
          <a:xfrm>
            <a:off x="5656218" y="1463039"/>
            <a:ext cx="5542387" cy="4300447"/>
          </a:xfrm>
        </p:spPr>
        <p:txBody>
          <a:bodyPr anchor="t">
            <a:normAutofit/>
          </a:bodyPr>
          <a:lstStyle/>
          <a:p>
            <a:r>
              <a:rPr lang="da-DK" sz="2000"/>
              <a:t>Muzafer Sherif i 1950’erne</a:t>
            </a:r>
          </a:p>
          <a:p>
            <a:r>
              <a:rPr lang="da-DK" sz="2000"/>
              <a:t>11-12 årige drenge med samme baggrund</a:t>
            </a:r>
          </a:p>
          <a:p>
            <a:r>
              <a:rPr lang="da-DK" sz="2000"/>
              <a:t>Drengene var hvide, begavede over gennemsnittet og tilhørte protestantiske familier med to forældre</a:t>
            </a:r>
          </a:p>
          <a:p>
            <a:r>
              <a:rPr lang="da-DK" sz="2000"/>
              <a:t>Feltforsøget foregik i en sommerlejr </a:t>
            </a:r>
          </a:p>
          <a:p>
            <a:r>
              <a:rPr lang="da-DK" sz="2000"/>
              <a:t>Formål: at studere konflikter og fordommes sande natur </a:t>
            </a:r>
          </a:p>
          <a:p>
            <a:r>
              <a:rPr lang="da-DK" sz="2000"/>
              <a:t>Sherifs konfliktteori: der opstår konflikter mellem grupper på baggrund af interessekonflikter eller konkurrence, idet der opstår fjendskab, når begge grupper ønsker det samme, men ikke begge kan få det</a:t>
            </a:r>
          </a:p>
        </p:txBody>
      </p:sp>
    </p:spTree>
    <p:extLst>
      <p:ext uri="{BB962C8B-B14F-4D97-AF65-F5344CB8AC3E}">
        <p14:creationId xmlns:p14="http://schemas.microsoft.com/office/powerpoint/2010/main" val="17620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2062C0-7AE4-0086-FACC-0F6898854E69}"/>
              </a:ext>
            </a:extLst>
          </p:cNvPr>
          <p:cNvSpPr>
            <a:spLocks noGrp="1"/>
          </p:cNvSpPr>
          <p:nvPr>
            <p:ph type="title"/>
          </p:nvPr>
        </p:nvSpPr>
        <p:spPr>
          <a:xfrm>
            <a:off x="645065" y="1463040"/>
            <a:ext cx="3796306" cy="2690949"/>
          </a:xfrm>
        </p:spPr>
        <p:txBody>
          <a:bodyPr anchor="t">
            <a:normAutofit/>
          </a:bodyPr>
          <a:lstStyle/>
          <a:p>
            <a:r>
              <a:rPr lang="da-DK" sz="4800"/>
              <a:t>Fase 1</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DA624F7-64D7-37A9-08E8-AF189416E352}"/>
              </a:ext>
            </a:extLst>
          </p:cNvPr>
          <p:cNvSpPr>
            <a:spLocks noGrp="1"/>
          </p:cNvSpPr>
          <p:nvPr>
            <p:ph idx="1"/>
          </p:nvPr>
        </p:nvSpPr>
        <p:spPr>
          <a:xfrm>
            <a:off x="5656218" y="1463039"/>
            <a:ext cx="5542387" cy="4300447"/>
          </a:xfrm>
        </p:spPr>
        <p:txBody>
          <a:bodyPr anchor="t">
            <a:normAutofit/>
          </a:bodyPr>
          <a:lstStyle/>
          <a:p>
            <a:r>
              <a:rPr lang="da-DK" sz="1900"/>
              <a:t>Ingen af drengene kendte hinanden før eksperimentet</a:t>
            </a:r>
          </a:p>
          <a:p>
            <a:r>
              <a:rPr lang="da-DK" sz="1900"/>
              <a:t>De blev delt i to grupper med 11 i hver placeret i to forskellige hytter</a:t>
            </a:r>
          </a:p>
          <a:p>
            <a:r>
              <a:rPr lang="da-DK" sz="1900"/>
              <a:t>Under fase 1 kendte grupperne ikke til hinanden </a:t>
            </a:r>
          </a:p>
          <a:p>
            <a:r>
              <a:rPr lang="da-DK" sz="1900"/>
              <a:t>I den første uge udviklede drengene et tilhørsforhold til gruppen gennem aktiviteter </a:t>
            </a:r>
          </a:p>
          <a:p>
            <a:r>
              <a:rPr lang="da-DK" sz="1900"/>
              <a:t>De valgte navn til gruppen (trykt på trøjer og bannere)</a:t>
            </a:r>
          </a:p>
          <a:p>
            <a:r>
              <a:rPr lang="da-DK" sz="1900"/>
              <a:t>Det styrkede gruppesammenholdet </a:t>
            </a:r>
          </a:p>
          <a:p>
            <a:r>
              <a:rPr lang="da-DK" sz="1900"/>
              <a:t>Der blev dannet normer, som var med til at fastholde gruppeidentiteten </a:t>
            </a:r>
          </a:p>
        </p:txBody>
      </p:sp>
    </p:spTree>
    <p:extLst>
      <p:ext uri="{BB962C8B-B14F-4D97-AF65-F5344CB8AC3E}">
        <p14:creationId xmlns:p14="http://schemas.microsoft.com/office/powerpoint/2010/main" val="14527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el 1">
            <a:extLst>
              <a:ext uri="{FF2B5EF4-FFF2-40B4-BE49-F238E27FC236}">
                <a16:creationId xmlns:a16="http://schemas.microsoft.com/office/drawing/2014/main" id="{A341C604-FF68-8A49-FE4B-DB8E92977D04}"/>
              </a:ext>
            </a:extLst>
          </p:cNvPr>
          <p:cNvSpPr>
            <a:spLocks noGrp="1"/>
          </p:cNvSpPr>
          <p:nvPr>
            <p:ph type="ctrTitle"/>
          </p:nvPr>
        </p:nvSpPr>
        <p:spPr>
          <a:xfrm>
            <a:off x="1472608" y="1380564"/>
            <a:ext cx="4561369" cy="2346229"/>
          </a:xfrm>
        </p:spPr>
        <p:txBody>
          <a:bodyPr anchor="b">
            <a:normAutofit/>
          </a:bodyPr>
          <a:lstStyle/>
          <a:p>
            <a:r>
              <a:rPr lang="da-DK" sz="3200">
                <a:solidFill>
                  <a:srgbClr val="595959"/>
                </a:solidFill>
              </a:rPr>
              <a:t>At være ung</a:t>
            </a:r>
          </a:p>
        </p:txBody>
      </p:sp>
      <p:sp>
        <p:nvSpPr>
          <p:cNvPr id="3" name="Undertitel 2">
            <a:extLst>
              <a:ext uri="{FF2B5EF4-FFF2-40B4-BE49-F238E27FC236}">
                <a16:creationId xmlns:a16="http://schemas.microsoft.com/office/drawing/2014/main" id="{687C812D-8907-1791-E7D7-A96C1E26AC75}"/>
              </a:ext>
            </a:extLst>
          </p:cNvPr>
          <p:cNvSpPr>
            <a:spLocks noGrp="1"/>
          </p:cNvSpPr>
          <p:nvPr>
            <p:ph type="subTitle" idx="1"/>
          </p:nvPr>
        </p:nvSpPr>
        <p:spPr>
          <a:xfrm>
            <a:off x="1472608" y="4061345"/>
            <a:ext cx="4561369" cy="1416090"/>
          </a:xfrm>
        </p:spPr>
        <p:txBody>
          <a:bodyPr anchor="t">
            <a:normAutofit/>
          </a:bodyPr>
          <a:lstStyle/>
          <a:p>
            <a:r>
              <a:rPr lang="da-DK" sz="1400">
                <a:solidFill>
                  <a:srgbClr val="595959"/>
                </a:solidFill>
              </a:rPr>
              <a:t>Læring, elevtyper, hukommelse, motivation, opmærksomhed, stress, identitet, perception og gruppepsykologi</a:t>
            </a:r>
          </a:p>
        </p:txBody>
      </p:sp>
      <p:pic>
        <p:nvPicPr>
          <p:cNvPr id="7" name="Graphic 6" descr="Head with Gears">
            <a:extLst>
              <a:ext uri="{FF2B5EF4-FFF2-40B4-BE49-F238E27FC236}">
                <a16:creationId xmlns:a16="http://schemas.microsoft.com/office/drawing/2014/main" id="{D2A87DB7-7E85-EA67-1085-4CA3C0E117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0935" y="1419785"/>
            <a:ext cx="4018430" cy="4018430"/>
          </a:xfrm>
          <a:prstGeom prst="rect">
            <a:avLst/>
          </a:prstGeom>
        </p:spPr>
      </p:pic>
    </p:spTree>
    <p:extLst>
      <p:ext uri="{BB962C8B-B14F-4D97-AF65-F5344CB8AC3E}">
        <p14:creationId xmlns:p14="http://schemas.microsoft.com/office/powerpoint/2010/main" val="297147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2CCD98-2196-9880-19F9-DFAC94F14619}"/>
              </a:ext>
            </a:extLst>
          </p:cNvPr>
          <p:cNvSpPr>
            <a:spLocks noGrp="1"/>
          </p:cNvSpPr>
          <p:nvPr>
            <p:ph type="title"/>
          </p:nvPr>
        </p:nvSpPr>
        <p:spPr>
          <a:xfrm>
            <a:off x="645065" y="1463040"/>
            <a:ext cx="3796306" cy="2690949"/>
          </a:xfrm>
        </p:spPr>
        <p:txBody>
          <a:bodyPr anchor="t">
            <a:normAutofit/>
          </a:bodyPr>
          <a:lstStyle/>
          <a:p>
            <a:r>
              <a:rPr lang="da-DK" sz="4800"/>
              <a:t>Fase 2</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014DD6F-6D33-E7E4-598A-56EC5FE453DA}"/>
              </a:ext>
            </a:extLst>
          </p:cNvPr>
          <p:cNvSpPr>
            <a:spLocks noGrp="1"/>
          </p:cNvSpPr>
          <p:nvPr>
            <p:ph idx="1"/>
          </p:nvPr>
        </p:nvSpPr>
        <p:spPr>
          <a:xfrm>
            <a:off x="5656218" y="1463039"/>
            <a:ext cx="5542387" cy="4300447"/>
          </a:xfrm>
        </p:spPr>
        <p:txBody>
          <a:bodyPr anchor="t">
            <a:normAutofit/>
          </a:bodyPr>
          <a:lstStyle/>
          <a:p>
            <a:r>
              <a:rPr lang="da-DK" sz="1500"/>
              <a:t>I anden fase arrangerede forskerne sportsdyster mellem de to grupper over fire dage</a:t>
            </a:r>
          </a:p>
          <a:p>
            <a:r>
              <a:rPr lang="da-DK" sz="1500"/>
              <a:t>I løbet af konkurrencen sås fordomme over for modstanderne </a:t>
            </a:r>
          </a:p>
          <a:p>
            <a:r>
              <a:rPr lang="da-DK" sz="1500"/>
              <a:t>Det udviklede sig fra verbale drillerier over forhånelse til korporligheder som afbrænding af bannere, hærværk og tyverier</a:t>
            </a:r>
          </a:p>
          <a:p>
            <a:r>
              <a:rPr lang="da-DK" sz="1500"/>
              <a:t>Der opstod en dramatisk gruppepolarisering mellem egengruppe og fremmedgruppe, idet begge grupper udviste præference for deres egen gruppe og fjendtlighed mod den anden </a:t>
            </a:r>
          </a:p>
          <a:p>
            <a:r>
              <a:rPr lang="da-DK" sz="1500"/>
              <a:t>Efterfølgende beskrev drengene deres egen gruppe i positive vendinger, medens modstanderne blev beskrevet meget negativt </a:t>
            </a:r>
          </a:p>
          <a:p>
            <a:r>
              <a:rPr lang="da-DK" sz="1500"/>
              <a:t>Gruppepolariseringen indebar dikotomitænkning ”dem” og ”os”   </a:t>
            </a:r>
          </a:p>
        </p:txBody>
      </p:sp>
    </p:spTree>
    <p:extLst>
      <p:ext uri="{BB962C8B-B14F-4D97-AF65-F5344CB8AC3E}">
        <p14:creationId xmlns:p14="http://schemas.microsoft.com/office/powerpoint/2010/main" val="17074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A07E37-3566-49FF-74DD-7372F21C2DB4}"/>
              </a:ext>
            </a:extLst>
          </p:cNvPr>
          <p:cNvSpPr>
            <a:spLocks noGrp="1"/>
          </p:cNvSpPr>
          <p:nvPr>
            <p:ph type="title"/>
          </p:nvPr>
        </p:nvSpPr>
        <p:spPr>
          <a:xfrm>
            <a:off x="645065" y="1463040"/>
            <a:ext cx="3796306" cy="2690949"/>
          </a:xfrm>
        </p:spPr>
        <p:txBody>
          <a:bodyPr anchor="t">
            <a:normAutofit/>
          </a:bodyPr>
          <a:lstStyle/>
          <a:p>
            <a:r>
              <a:rPr lang="da-DK" sz="4800"/>
              <a:t>Fase 3</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F158668-0CE4-F058-BD99-EBD80DD4F082}"/>
              </a:ext>
            </a:extLst>
          </p:cNvPr>
          <p:cNvSpPr>
            <a:spLocks noGrp="1"/>
          </p:cNvSpPr>
          <p:nvPr>
            <p:ph idx="1"/>
          </p:nvPr>
        </p:nvSpPr>
        <p:spPr>
          <a:xfrm>
            <a:off x="5656218" y="1463039"/>
            <a:ext cx="5542387" cy="4300447"/>
          </a:xfrm>
        </p:spPr>
        <p:txBody>
          <a:bodyPr anchor="t">
            <a:normAutofit/>
          </a:bodyPr>
          <a:lstStyle/>
          <a:p>
            <a:r>
              <a:rPr lang="da-DK" sz="2200"/>
              <a:t>Her forsøgte man at mildne spændingerne ved at øge samværet, men problemerne blev større</a:t>
            </a:r>
          </a:p>
          <a:p>
            <a:r>
              <a:rPr lang="da-DK" sz="2200"/>
              <a:t>Løsningen blev at tvinge grupperne til at samarbejde om fælles mål, altså det modsatte af at konkurrere </a:t>
            </a:r>
          </a:p>
          <a:p>
            <a:r>
              <a:rPr lang="da-DK" sz="2200"/>
              <a:t>Derved gik spændingerne gradvist over </a:t>
            </a:r>
          </a:p>
          <a:p>
            <a:r>
              <a:rPr lang="da-DK" sz="2200">
                <a:hlinkClick r:id="rId2"/>
              </a:rPr>
              <a:t>https://youtu.be/8PRuxMprSDQ</a:t>
            </a:r>
            <a:r>
              <a:rPr lang="da-DK" sz="2200"/>
              <a:t> </a:t>
            </a:r>
          </a:p>
        </p:txBody>
      </p:sp>
    </p:spTree>
    <p:extLst>
      <p:ext uri="{BB962C8B-B14F-4D97-AF65-F5344CB8AC3E}">
        <p14:creationId xmlns:p14="http://schemas.microsoft.com/office/powerpoint/2010/main" val="4133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t billede, der indeholder Farverigt, blå/nedtrykt, vektorgrafik, vand/blågrøn&#10;&#10;AI-genereret indhold kan være ukorrekt.">
            <a:extLst>
              <a:ext uri="{FF2B5EF4-FFF2-40B4-BE49-F238E27FC236}">
                <a16:creationId xmlns:a16="http://schemas.microsoft.com/office/drawing/2014/main" id="{7698C973-D990-58C9-FDFE-1D9438CE2BD4}"/>
              </a:ext>
            </a:extLst>
          </p:cNvPr>
          <p:cNvPicPr>
            <a:picLocks noChangeAspect="1"/>
          </p:cNvPicPr>
          <p:nvPr/>
        </p:nvPicPr>
        <p:blipFill>
          <a:blip r:embed="rId2">
            <a:duotone>
              <a:schemeClr val="bg2">
                <a:shade val="45000"/>
                <a:satMod val="135000"/>
              </a:schemeClr>
              <a:prstClr val="white"/>
            </a:duotone>
          </a:blip>
          <a:srcRect t="6010" b="6781"/>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D0244F33-CCDD-8E2C-19FB-3B71483515F0}"/>
              </a:ext>
            </a:extLst>
          </p:cNvPr>
          <p:cNvSpPr>
            <a:spLocks noGrp="1"/>
          </p:cNvSpPr>
          <p:nvPr>
            <p:ph type="title"/>
          </p:nvPr>
        </p:nvSpPr>
        <p:spPr>
          <a:xfrm>
            <a:off x="838200" y="365125"/>
            <a:ext cx="10515600" cy="1325563"/>
          </a:xfrm>
        </p:spPr>
        <p:txBody>
          <a:bodyPr>
            <a:normAutofit/>
          </a:bodyPr>
          <a:lstStyle/>
          <a:p>
            <a:r>
              <a:rPr lang="da-DK" dirty="0" err="1"/>
              <a:t>Tajfel</a:t>
            </a:r>
            <a:r>
              <a:rPr lang="da-DK" dirty="0"/>
              <a:t> og </a:t>
            </a:r>
            <a:r>
              <a:rPr lang="da-DK" dirty="0" err="1"/>
              <a:t>Turners</a:t>
            </a:r>
            <a:r>
              <a:rPr lang="da-DK" dirty="0"/>
              <a:t> identitetsteori</a:t>
            </a:r>
          </a:p>
        </p:txBody>
      </p:sp>
      <p:graphicFrame>
        <p:nvGraphicFramePr>
          <p:cNvPr id="5" name="Pladsholder til indhold 2">
            <a:extLst>
              <a:ext uri="{FF2B5EF4-FFF2-40B4-BE49-F238E27FC236}">
                <a16:creationId xmlns:a16="http://schemas.microsoft.com/office/drawing/2014/main" id="{7F767193-0BC9-633D-A04E-BA527C48C0D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5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96223-7E72-2CEE-9005-A19C57F358F4}"/>
              </a:ext>
            </a:extLst>
          </p:cNvPr>
          <p:cNvSpPr>
            <a:spLocks noGrp="1"/>
          </p:cNvSpPr>
          <p:nvPr>
            <p:ph type="title"/>
          </p:nvPr>
        </p:nvSpPr>
        <p:spPr>
          <a:xfrm>
            <a:off x="761803" y="350196"/>
            <a:ext cx="4646904" cy="1624520"/>
          </a:xfrm>
        </p:spPr>
        <p:txBody>
          <a:bodyPr anchor="ctr">
            <a:normAutofit/>
          </a:bodyPr>
          <a:lstStyle/>
          <a:p>
            <a:r>
              <a:rPr lang="da-DK" sz="4000"/>
              <a:t>Tafjel og Turner</a:t>
            </a:r>
          </a:p>
        </p:txBody>
      </p:sp>
      <p:sp>
        <p:nvSpPr>
          <p:cNvPr id="3" name="Pladsholder til indhold 2">
            <a:extLst>
              <a:ext uri="{FF2B5EF4-FFF2-40B4-BE49-F238E27FC236}">
                <a16:creationId xmlns:a16="http://schemas.microsoft.com/office/drawing/2014/main" id="{2FB4000E-CF02-B606-7346-F1057B177096}"/>
              </a:ext>
            </a:extLst>
          </p:cNvPr>
          <p:cNvSpPr>
            <a:spLocks noGrp="1"/>
          </p:cNvSpPr>
          <p:nvPr>
            <p:ph idx="1"/>
          </p:nvPr>
        </p:nvSpPr>
        <p:spPr>
          <a:xfrm>
            <a:off x="761802" y="2743200"/>
            <a:ext cx="4646905" cy="3613149"/>
          </a:xfrm>
        </p:spPr>
        <p:txBody>
          <a:bodyPr anchor="ctr">
            <a:normAutofit lnSpcReduction="10000"/>
          </a:bodyPr>
          <a:lstStyle/>
          <a:p>
            <a:r>
              <a:rPr lang="da-DK" sz="1600" dirty="0"/>
              <a:t>Mange vil gå langt for at blive i gruppen, fordi social accept er et menneskeligt behov</a:t>
            </a:r>
          </a:p>
          <a:p>
            <a:r>
              <a:rPr lang="da-DK" sz="1600" dirty="0"/>
              <a:t>Gruppedynamikker vil ofte føre til systematisk social sammenligning og differentiering fra andre grupper, idet gruppeidentiteten har tendens til at blive defineret ved at være en </a:t>
            </a:r>
            <a:r>
              <a:rPr lang="da-DK" sz="1600" b="1" dirty="0"/>
              <a:t>modsætning</a:t>
            </a:r>
            <a:r>
              <a:rPr lang="da-DK" sz="1600" dirty="0"/>
              <a:t> til andre grupper</a:t>
            </a:r>
          </a:p>
          <a:p>
            <a:r>
              <a:rPr lang="da-DK" sz="1600" dirty="0"/>
              <a:t>Differentieringen betyder, at man distancerer sig fra fremmedgrupper </a:t>
            </a:r>
          </a:p>
          <a:p>
            <a:r>
              <a:rPr lang="da-DK" sz="1600" dirty="0"/>
              <a:t>Loyalitet og sammenhold styrker </a:t>
            </a:r>
            <a:r>
              <a:rPr lang="da-DK" sz="1600" dirty="0" err="1"/>
              <a:t>egengruppen</a:t>
            </a:r>
            <a:endParaRPr lang="da-DK" sz="1600" dirty="0"/>
          </a:p>
          <a:p>
            <a:r>
              <a:rPr lang="da-DK" sz="1600" dirty="0"/>
              <a:t>Gruppepolarisering skaber distance, ved at gruppen nedtoner ligheder og i stedet fremhæver forskelle mellem fremmed- og </a:t>
            </a:r>
            <a:r>
              <a:rPr lang="da-DK" sz="1600" dirty="0" err="1"/>
              <a:t>egengruppe</a:t>
            </a:r>
            <a:r>
              <a:rPr lang="da-DK" sz="1600" dirty="0"/>
              <a:t> </a:t>
            </a:r>
          </a:p>
        </p:txBody>
      </p:sp>
      <p:pic>
        <p:nvPicPr>
          <p:cNvPr id="5" name="Picture 4" descr="Farverige Carved antal mennesker">
            <a:extLst>
              <a:ext uri="{FF2B5EF4-FFF2-40B4-BE49-F238E27FC236}">
                <a16:creationId xmlns:a16="http://schemas.microsoft.com/office/drawing/2014/main" id="{F025DE33-3998-89E4-8DFC-2D15168EE4E4}"/>
              </a:ext>
            </a:extLst>
          </p:cNvPr>
          <p:cNvPicPr>
            <a:picLocks noChangeAspect="1"/>
          </p:cNvPicPr>
          <p:nvPr/>
        </p:nvPicPr>
        <p:blipFill>
          <a:blip r:embed="rId2"/>
          <a:srcRect l="18414" r="18181" b="-1"/>
          <a:stretch>
            <a:fillRect/>
          </a:stretch>
        </p:blipFill>
        <p:spPr>
          <a:xfrm>
            <a:off x="6096000" y="1"/>
            <a:ext cx="6102825" cy="6858000"/>
          </a:xfrm>
          <a:prstGeom prst="rect">
            <a:avLst/>
          </a:prstGeom>
        </p:spPr>
      </p:pic>
    </p:spTree>
    <p:extLst>
      <p:ext uri="{BB962C8B-B14F-4D97-AF65-F5344CB8AC3E}">
        <p14:creationId xmlns:p14="http://schemas.microsoft.com/office/powerpoint/2010/main" val="127364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31B46-B304-14FC-38F4-9F81EEB79530}"/>
              </a:ext>
            </a:extLst>
          </p:cNvPr>
          <p:cNvSpPr>
            <a:spLocks noGrp="1"/>
          </p:cNvSpPr>
          <p:nvPr>
            <p:ph type="title"/>
          </p:nvPr>
        </p:nvSpPr>
        <p:spPr>
          <a:xfrm>
            <a:off x="793662" y="386930"/>
            <a:ext cx="10066122" cy="1298448"/>
          </a:xfrm>
        </p:spPr>
        <p:txBody>
          <a:bodyPr anchor="b">
            <a:normAutofit/>
          </a:bodyPr>
          <a:lstStyle/>
          <a:p>
            <a:r>
              <a:rPr lang="da-DK" sz="4800"/>
              <a:t>Holdninger </a:t>
            </a:r>
          </a:p>
        </p:txBody>
      </p:sp>
      <p:sp>
        <p:nvSpPr>
          <p:cNvPr id="3" name="Pladsholder til indhold 2">
            <a:extLst>
              <a:ext uri="{FF2B5EF4-FFF2-40B4-BE49-F238E27FC236}">
                <a16:creationId xmlns:a16="http://schemas.microsoft.com/office/drawing/2014/main" id="{A0A5D80D-FD16-13A1-6949-D45A894FF06C}"/>
              </a:ext>
            </a:extLst>
          </p:cNvPr>
          <p:cNvSpPr>
            <a:spLocks noGrp="1"/>
          </p:cNvSpPr>
          <p:nvPr>
            <p:ph idx="1"/>
          </p:nvPr>
        </p:nvSpPr>
        <p:spPr>
          <a:xfrm>
            <a:off x="793661" y="2599509"/>
            <a:ext cx="4530898" cy="3639450"/>
          </a:xfrm>
        </p:spPr>
        <p:txBody>
          <a:bodyPr anchor="ctr">
            <a:normAutofit fontScale="77500" lnSpcReduction="20000"/>
          </a:bodyPr>
          <a:lstStyle/>
          <a:p>
            <a:r>
              <a:rPr lang="da-DK" b="1" dirty="0"/>
              <a:t>Den affektive komponent</a:t>
            </a:r>
            <a:r>
              <a:rPr lang="da-DK" dirty="0"/>
              <a:t>, der har at gøre med personens følelsesmæssige (affektive) indstilling til en ting eller situation, om man f.eks. synes om den eller ej.</a:t>
            </a:r>
          </a:p>
          <a:p>
            <a:r>
              <a:rPr lang="da-DK" b="1" dirty="0"/>
              <a:t>Den kognitive komponent</a:t>
            </a:r>
            <a:r>
              <a:rPr lang="da-DK" dirty="0"/>
              <a:t>, der har at gøre med personens viden og tanker om en ting eller situation.</a:t>
            </a:r>
          </a:p>
          <a:p>
            <a:r>
              <a:rPr lang="da-DK" b="1" dirty="0"/>
              <a:t>Adfærdskomponenten</a:t>
            </a:r>
            <a:r>
              <a:rPr lang="da-DK" dirty="0"/>
              <a:t>, der har at gøre med, hvordan personen handler i forhold til en ting eller situation.</a:t>
            </a:r>
          </a:p>
          <a:p>
            <a:endParaRPr lang="da-DK" sz="2000" dirty="0"/>
          </a:p>
        </p:txBody>
      </p:sp>
      <p:pic>
        <p:nvPicPr>
          <p:cNvPr id="5" name="Billede 4" descr="Et billede, der indeholder trekant, tekst, skærmbillede, Font/skrifttype&#10;&#10;AI-genereret indhold kan være ukorrekt.">
            <a:extLst>
              <a:ext uri="{FF2B5EF4-FFF2-40B4-BE49-F238E27FC236}">
                <a16:creationId xmlns:a16="http://schemas.microsoft.com/office/drawing/2014/main" id="{0F9A23FD-955E-2112-FF57-C293393CE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3053808"/>
            <a:ext cx="5150277" cy="2575138"/>
          </a:xfrm>
          <a:prstGeom prst="rect">
            <a:avLst/>
          </a:prstGeom>
        </p:spPr>
      </p:pic>
    </p:spTree>
    <p:extLst>
      <p:ext uri="{BB962C8B-B14F-4D97-AF65-F5344CB8AC3E}">
        <p14:creationId xmlns:p14="http://schemas.microsoft.com/office/powerpoint/2010/main" val="160947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FC455-F9DE-0DD0-DF63-FDC073452618}"/>
              </a:ext>
            </a:extLst>
          </p:cNvPr>
          <p:cNvSpPr>
            <a:spLocks noGrp="1"/>
          </p:cNvSpPr>
          <p:nvPr>
            <p:ph type="title"/>
          </p:nvPr>
        </p:nvSpPr>
        <p:spPr>
          <a:xfrm>
            <a:off x="793662" y="386930"/>
            <a:ext cx="10066122" cy="1298448"/>
          </a:xfrm>
        </p:spPr>
        <p:txBody>
          <a:bodyPr anchor="b">
            <a:normAutofit/>
          </a:bodyPr>
          <a:lstStyle/>
          <a:p>
            <a:r>
              <a:rPr lang="da-DK" sz="4800"/>
              <a:t>Kognitiv dissonans</a:t>
            </a:r>
          </a:p>
        </p:txBody>
      </p:sp>
      <p:sp>
        <p:nvSpPr>
          <p:cNvPr id="3" name="Pladsholder til indhold 2">
            <a:extLst>
              <a:ext uri="{FF2B5EF4-FFF2-40B4-BE49-F238E27FC236}">
                <a16:creationId xmlns:a16="http://schemas.microsoft.com/office/drawing/2014/main" id="{7F7FE09A-EA11-9A0E-022E-A9D79FC48594}"/>
              </a:ext>
            </a:extLst>
          </p:cNvPr>
          <p:cNvSpPr>
            <a:spLocks noGrp="1"/>
          </p:cNvSpPr>
          <p:nvPr>
            <p:ph idx="1"/>
          </p:nvPr>
        </p:nvSpPr>
        <p:spPr>
          <a:xfrm>
            <a:off x="793661" y="2599509"/>
            <a:ext cx="4530898" cy="3639450"/>
          </a:xfrm>
        </p:spPr>
        <p:txBody>
          <a:bodyPr anchor="ctr">
            <a:normAutofit/>
          </a:bodyPr>
          <a:lstStyle/>
          <a:p>
            <a:r>
              <a:rPr lang="da-DK" sz="2000" dirty="0"/>
              <a:t>En </a:t>
            </a:r>
            <a:r>
              <a:rPr lang="da-DK" sz="2000" u="sng" dirty="0"/>
              <a:t>socialpsykologisk</a:t>
            </a:r>
            <a:r>
              <a:rPr lang="da-DK" sz="2000" dirty="0"/>
              <a:t> </a:t>
            </a:r>
            <a:r>
              <a:rPr lang="da-DK" sz="2000" u="sng" dirty="0"/>
              <a:t>teori</a:t>
            </a:r>
            <a:r>
              <a:rPr lang="da-DK" sz="2000" dirty="0"/>
              <a:t>, der beskæftiger sig med, hvad der sker, når vores tanker (holdninger og viden) ikke er i overensstemmelse med vores handlinger, er den amerikanske </a:t>
            </a:r>
            <a:r>
              <a:rPr lang="da-DK" sz="2000" dirty="0" err="1"/>
              <a:t>socialpsykolog</a:t>
            </a:r>
            <a:r>
              <a:rPr lang="da-DK" sz="2000" dirty="0"/>
              <a:t> Leon </a:t>
            </a:r>
            <a:r>
              <a:rPr lang="da-DK" sz="2000" dirty="0" err="1"/>
              <a:t>Festingers</a:t>
            </a:r>
            <a:r>
              <a:rPr lang="da-DK" sz="2000" dirty="0"/>
              <a:t> teori om </a:t>
            </a:r>
            <a:r>
              <a:rPr lang="da-DK" sz="2000" i="1" dirty="0"/>
              <a:t>kognitiv dissonans</a:t>
            </a:r>
            <a:r>
              <a:rPr lang="da-DK" sz="2000" dirty="0"/>
              <a:t> fra 1950'erne.</a:t>
            </a:r>
          </a:p>
          <a:p>
            <a:r>
              <a:rPr lang="da-DK" sz="2000" dirty="0"/>
              <a:t>Vi stræber efter </a:t>
            </a:r>
            <a:r>
              <a:rPr lang="da-DK" sz="2000" i="1" dirty="0"/>
              <a:t>konsonans </a:t>
            </a:r>
            <a:endParaRPr lang="da-DK" sz="2000" dirty="0"/>
          </a:p>
        </p:txBody>
      </p:sp>
      <p:pic>
        <p:nvPicPr>
          <p:cNvPr id="7" name="Graphic 6" descr="Light Bulb and Gear">
            <a:extLst>
              <a:ext uri="{FF2B5EF4-FFF2-40B4-BE49-F238E27FC236}">
                <a16:creationId xmlns:a16="http://schemas.microsoft.com/office/drawing/2014/main" id="{16AB36D1-E615-955F-C1CC-37AA789837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Tree>
    <p:extLst>
      <p:ext uri="{BB962C8B-B14F-4D97-AF65-F5344CB8AC3E}">
        <p14:creationId xmlns:p14="http://schemas.microsoft.com/office/powerpoint/2010/main" val="2822549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97061-A9E9-6DF2-A913-CD0ECB99EB01}"/>
              </a:ext>
            </a:extLst>
          </p:cNvPr>
          <p:cNvSpPr>
            <a:spLocks noGrp="1"/>
          </p:cNvSpPr>
          <p:nvPr>
            <p:ph type="title"/>
          </p:nvPr>
        </p:nvSpPr>
        <p:spPr>
          <a:xfrm>
            <a:off x="793662" y="386930"/>
            <a:ext cx="10066122" cy="1298448"/>
          </a:xfrm>
        </p:spPr>
        <p:txBody>
          <a:bodyPr anchor="b">
            <a:normAutofit/>
          </a:bodyPr>
          <a:lstStyle/>
          <a:p>
            <a:r>
              <a:rPr lang="da-DK" sz="4800" dirty="0"/>
              <a:t>Reducering af kognitiv dissonans</a:t>
            </a:r>
          </a:p>
        </p:txBody>
      </p:sp>
      <p:sp>
        <p:nvSpPr>
          <p:cNvPr id="3" name="Pladsholder til indhold 2">
            <a:extLst>
              <a:ext uri="{FF2B5EF4-FFF2-40B4-BE49-F238E27FC236}">
                <a16:creationId xmlns:a16="http://schemas.microsoft.com/office/drawing/2014/main" id="{B604EBC8-E357-163D-89FD-E213B2354414}"/>
              </a:ext>
            </a:extLst>
          </p:cNvPr>
          <p:cNvSpPr>
            <a:spLocks noGrp="1"/>
          </p:cNvSpPr>
          <p:nvPr>
            <p:ph idx="1"/>
          </p:nvPr>
        </p:nvSpPr>
        <p:spPr>
          <a:xfrm>
            <a:off x="793661" y="2599509"/>
            <a:ext cx="4530898" cy="3639450"/>
          </a:xfrm>
        </p:spPr>
        <p:txBody>
          <a:bodyPr anchor="ctr">
            <a:normAutofit/>
          </a:bodyPr>
          <a:lstStyle/>
          <a:p>
            <a:r>
              <a:rPr lang="da-DK" sz="1000" dirty="0"/>
              <a:t>…ved at ændre på vores handlinger/ytringer, så de kommer mere i overensstemmelse med vores tanker (Jeg er holdt op med at ryge, fordi det er usundt for mig og andre).</a:t>
            </a:r>
          </a:p>
          <a:p>
            <a:r>
              <a:rPr lang="da-DK" sz="1000" dirty="0"/>
              <a:t>…ved at ændre vores måde at tænke på, så den stemmer mere overens med vores handlinger/ytringer (Det gør ikke noget at ruske sit barn lidt en gang imellem).</a:t>
            </a:r>
          </a:p>
          <a:p>
            <a:r>
              <a:rPr lang="da-DK" sz="1000" dirty="0"/>
              <a:t>…ved at tilføje ny viden, der kan bestyrke vores måde at tænke på, så den igen kan være i overensstemmelse med vores handlinger/ytringer (Jeg har læst, at det kan være farligt at holde op med at ryge, hvis man har røget i lang tid).</a:t>
            </a:r>
          </a:p>
          <a:p>
            <a:r>
              <a:rPr lang="da-DK" sz="1000" dirty="0"/>
              <a:t>Vi kan sikre kognitiv konsonans ved at undgå informationer, der strider mod den viden, vi har i forvejen (Jeg læser aldrig andre aviser end Jyllands-Posten. Det er den avis, jeg føler mig mest på bølgelængde med).</a:t>
            </a:r>
          </a:p>
          <a:p>
            <a:r>
              <a:rPr lang="da-DK" sz="1000" dirty="0"/>
              <a:t>Vi kan sikre kognitiv konsonans ved at undgå situationer, hvor vi risikerer at handle/ytre os i modstrid med vores holdninger og tænkemåde (Jeg går ikke sammen med dem mere, fordi jeg hele tiden følte mig presset til at gøre noget dumt).</a:t>
            </a:r>
          </a:p>
          <a:p>
            <a:endParaRPr lang="da-DK" sz="1000" dirty="0"/>
          </a:p>
        </p:txBody>
      </p:sp>
      <p:pic>
        <p:nvPicPr>
          <p:cNvPr id="21" name="Graphic 6" descr="Robotkontur">
            <a:extLst>
              <a:ext uri="{FF2B5EF4-FFF2-40B4-BE49-F238E27FC236}">
                <a16:creationId xmlns:a16="http://schemas.microsoft.com/office/drawing/2014/main" id="{4E3D0232-A8F4-D3D7-3FFF-33358FAB24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Tree>
    <p:extLst>
      <p:ext uri="{BB962C8B-B14F-4D97-AF65-F5344CB8AC3E}">
        <p14:creationId xmlns:p14="http://schemas.microsoft.com/office/powerpoint/2010/main" val="11995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B4D963-661A-3761-B2FC-F3FA88B947BA}"/>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a:t>Perception </a:t>
            </a:r>
          </a:p>
        </p:txBody>
      </p:sp>
      <p:grpSp>
        <p:nvGrpSpPr>
          <p:cNvPr id="2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n Labyrinth øverst">
            <a:extLst>
              <a:ext uri="{FF2B5EF4-FFF2-40B4-BE49-F238E27FC236}">
                <a16:creationId xmlns:a16="http://schemas.microsoft.com/office/drawing/2014/main" id="{1A22056F-A35D-4718-242F-C830A165A67B}"/>
              </a:ext>
            </a:extLst>
          </p:cNvPr>
          <p:cNvPicPr>
            <a:picLocks noChangeAspect="1"/>
          </p:cNvPicPr>
          <p:nvPr/>
        </p:nvPicPr>
        <p:blipFill>
          <a:blip r:embed="rId2"/>
          <a:srcRect l="12840" r="19552" b="-1"/>
          <a:stretch>
            <a:fillRect/>
          </a:stretch>
        </p:blipFill>
        <p:spPr>
          <a:xfrm>
            <a:off x="5922492" y="666728"/>
            <a:ext cx="5536001" cy="5465791"/>
          </a:xfrm>
          <a:prstGeom prst="rect">
            <a:avLst/>
          </a:prstGeom>
        </p:spPr>
      </p:pic>
    </p:spTree>
    <p:extLst>
      <p:ext uri="{BB962C8B-B14F-4D97-AF65-F5344CB8AC3E}">
        <p14:creationId xmlns:p14="http://schemas.microsoft.com/office/powerpoint/2010/main" val="29698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9791F3C8-A174-921B-DAFD-A2858AEC543F}"/>
              </a:ext>
            </a:extLst>
          </p:cNvPr>
          <p:cNvSpPr>
            <a:spLocks noGrp="1"/>
          </p:cNvSpPr>
          <p:nvPr>
            <p:ph type="title"/>
          </p:nvPr>
        </p:nvSpPr>
        <p:spPr>
          <a:xfrm>
            <a:off x="640080" y="1243013"/>
            <a:ext cx="3855720" cy="4371974"/>
          </a:xfrm>
        </p:spPr>
        <p:txBody>
          <a:bodyPr>
            <a:normAutofit/>
          </a:bodyPr>
          <a:lstStyle/>
          <a:p>
            <a:r>
              <a:rPr lang="da-DK" sz="3600">
                <a:solidFill>
                  <a:schemeClr val="tx2"/>
                </a:solidFill>
              </a:rPr>
              <a:t>Stereotyper </a:t>
            </a:r>
          </a:p>
        </p:txBody>
      </p:sp>
      <p:sp>
        <p:nvSpPr>
          <p:cNvPr id="3" name="Pladsholder til indhold 2">
            <a:extLst>
              <a:ext uri="{FF2B5EF4-FFF2-40B4-BE49-F238E27FC236}">
                <a16:creationId xmlns:a16="http://schemas.microsoft.com/office/drawing/2014/main" id="{D62ADA8A-8B8D-E508-DF14-E09C33D9B397}"/>
              </a:ext>
            </a:extLst>
          </p:cNvPr>
          <p:cNvSpPr>
            <a:spLocks noGrp="1"/>
          </p:cNvSpPr>
          <p:nvPr>
            <p:ph idx="1"/>
          </p:nvPr>
        </p:nvSpPr>
        <p:spPr>
          <a:xfrm>
            <a:off x="6172200" y="804672"/>
            <a:ext cx="5221224" cy="5230368"/>
          </a:xfrm>
        </p:spPr>
        <p:txBody>
          <a:bodyPr anchor="ctr">
            <a:normAutofit/>
          </a:bodyPr>
          <a:lstStyle/>
          <a:p>
            <a:r>
              <a:rPr lang="da-DK" sz="1800">
                <a:solidFill>
                  <a:schemeClr val="tx2"/>
                </a:solidFill>
              </a:rPr>
              <a:t>I forbindelse med social perception benytter vi os af </a:t>
            </a:r>
            <a:r>
              <a:rPr lang="da-DK" sz="1800" i="1">
                <a:solidFill>
                  <a:schemeClr val="tx2"/>
                </a:solidFill>
              </a:rPr>
              <a:t>stereotyper</a:t>
            </a:r>
            <a:r>
              <a:rPr lang="da-DK" sz="1800">
                <a:solidFill>
                  <a:schemeClr val="tx2"/>
                </a:solidFill>
              </a:rPr>
              <a:t>. </a:t>
            </a:r>
          </a:p>
          <a:p>
            <a:r>
              <a:rPr lang="da-DK" sz="1800">
                <a:solidFill>
                  <a:schemeClr val="tx2"/>
                </a:solidFill>
              </a:rPr>
              <a:t>Stereotyper er forestillinger, vi har, om hvordan mennesker, der tilhører forskellige grupper eller kategorier, typisk er eller opfører sig. </a:t>
            </a:r>
          </a:p>
          <a:p>
            <a:r>
              <a:rPr lang="da-DK" sz="1800">
                <a:solidFill>
                  <a:schemeClr val="tx2"/>
                </a:solidFill>
              </a:rPr>
              <a:t>Man kan f.eks. tale om bestemte </a:t>
            </a:r>
            <a:r>
              <a:rPr lang="da-DK" sz="1800" b="1">
                <a:solidFill>
                  <a:schemeClr val="tx2"/>
                </a:solidFill>
              </a:rPr>
              <a:t>kønsstereotyper</a:t>
            </a:r>
          </a:p>
          <a:p>
            <a:r>
              <a:rPr lang="da-DK" sz="1800" b="1">
                <a:solidFill>
                  <a:schemeClr val="tx2"/>
                </a:solidFill>
              </a:rPr>
              <a:t>aldersstereotyper</a:t>
            </a:r>
            <a:endParaRPr lang="da-DK" sz="1800">
              <a:solidFill>
                <a:schemeClr val="tx2"/>
              </a:solidFill>
            </a:endParaRPr>
          </a:p>
          <a:p>
            <a:r>
              <a:rPr lang="da-DK" sz="1800">
                <a:solidFill>
                  <a:schemeClr val="tx2"/>
                </a:solidFill>
              </a:rPr>
              <a:t>Stereotyper kan vi forstå som </a:t>
            </a:r>
            <a:r>
              <a:rPr lang="da-DK" sz="1800" b="1">
                <a:solidFill>
                  <a:schemeClr val="tx2"/>
                </a:solidFill>
              </a:rPr>
              <a:t>kognitive skemaer</a:t>
            </a:r>
            <a:r>
              <a:rPr lang="da-DK" sz="1800">
                <a:solidFill>
                  <a:schemeClr val="tx2"/>
                </a:solidFill>
              </a:rPr>
              <a:t>, vi benytter til social perception. </a:t>
            </a:r>
          </a:p>
          <a:p>
            <a:r>
              <a:rPr lang="da-DK" sz="1800">
                <a:solidFill>
                  <a:schemeClr val="tx2"/>
                </a:solidFill>
              </a:rPr>
              <a:t>Det er top down-processer, vi bruger i vores sociale liv</a:t>
            </a:r>
          </a:p>
          <a:p>
            <a:r>
              <a:rPr lang="da-DK" sz="1800">
                <a:solidFill>
                  <a:schemeClr val="tx2"/>
                </a:solidFill>
              </a:rPr>
              <a:t>De fortæller os noget om, </a:t>
            </a:r>
            <a:r>
              <a:rPr lang="da-DK" sz="1800" u="sng">
                <a:solidFill>
                  <a:schemeClr val="tx2"/>
                </a:solidFill>
              </a:rPr>
              <a:t>hvad vi kan forvente af andre</a:t>
            </a:r>
            <a:r>
              <a:rPr lang="da-DK" sz="1800">
                <a:solidFill>
                  <a:schemeClr val="tx2"/>
                </a:solidFill>
              </a:rPr>
              <a:t>.</a:t>
            </a:r>
          </a:p>
          <a:p>
            <a:endParaRPr lang="da-DK" sz="1800">
              <a:solidFill>
                <a:schemeClr val="tx2"/>
              </a:solidFill>
            </a:endParaRPr>
          </a:p>
        </p:txBody>
      </p:sp>
    </p:spTree>
    <p:extLst>
      <p:ext uri="{BB962C8B-B14F-4D97-AF65-F5344CB8AC3E}">
        <p14:creationId xmlns:p14="http://schemas.microsoft.com/office/powerpoint/2010/main" val="373314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81165C-26BA-54A1-4E01-3842F779F6CD}"/>
              </a:ext>
            </a:extLst>
          </p:cNvPr>
          <p:cNvPicPr>
            <a:picLocks noChangeAspect="1"/>
          </p:cNvPicPr>
          <p:nvPr/>
        </p:nvPicPr>
        <p:blipFill>
          <a:blip r:embed="rId2">
            <a:duotone>
              <a:schemeClr val="bg2">
                <a:shade val="45000"/>
                <a:satMod val="135000"/>
              </a:schemeClr>
              <a:prstClr val="white"/>
            </a:duotone>
          </a:blip>
          <a:srcRect t="15279" b="451"/>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1E2DCC39-06C3-06B2-E8AD-D8B9A324E8C3}"/>
              </a:ext>
            </a:extLst>
          </p:cNvPr>
          <p:cNvSpPr>
            <a:spLocks noGrp="1"/>
          </p:cNvSpPr>
          <p:nvPr>
            <p:ph type="title"/>
          </p:nvPr>
        </p:nvSpPr>
        <p:spPr>
          <a:xfrm>
            <a:off x="838200" y="365125"/>
            <a:ext cx="10515600" cy="1325563"/>
          </a:xfrm>
        </p:spPr>
        <p:txBody>
          <a:bodyPr>
            <a:normAutofit/>
          </a:bodyPr>
          <a:lstStyle/>
          <a:p>
            <a:r>
              <a:rPr lang="da-DK" dirty="0"/>
              <a:t>Førstehåndsindtryk </a:t>
            </a:r>
          </a:p>
        </p:txBody>
      </p:sp>
      <p:graphicFrame>
        <p:nvGraphicFramePr>
          <p:cNvPr id="5" name="Pladsholder til indhold 2">
            <a:extLst>
              <a:ext uri="{FF2B5EF4-FFF2-40B4-BE49-F238E27FC236}">
                <a16:creationId xmlns:a16="http://schemas.microsoft.com/office/drawing/2014/main" id="{14920D4A-3E51-E7FD-BD03-8D3E21CFED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71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6DF20B-FB08-ADF7-3277-920650D21C75}"/>
              </a:ext>
            </a:extLst>
          </p:cNvPr>
          <p:cNvSpPr>
            <a:spLocks noGrp="1"/>
          </p:cNvSpPr>
          <p:nvPr>
            <p:ph type="title"/>
          </p:nvPr>
        </p:nvSpPr>
        <p:spPr>
          <a:xfrm>
            <a:off x="1616054" y="1261137"/>
            <a:ext cx="8959893" cy="888360"/>
          </a:xfrm>
        </p:spPr>
        <p:txBody>
          <a:bodyPr anchor="b">
            <a:normAutofit/>
          </a:bodyPr>
          <a:lstStyle/>
          <a:p>
            <a:pPr algn="ctr"/>
            <a:r>
              <a:rPr lang="da-DK" sz="3200">
                <a:solidFill>
                  <a:schemeClr val="tx1">
                    <a:lumMod val="65000"/>
                    <a:lumOff val="35000"/>
                  </a:schemeClr>
                </a:solidFill>
              </a:rPr>
              <a:t>At være ung </a:t>
            </a:r>
          </a:p>
        </p:txBody>
      </p:sp>
      <p:sp>
        <p:nvSpPr>
          <p:cNvPr id="3" name="Pladsholder til indhold 2">
            <a:extLst>
              <a:ext uri="{FF2B5EF4-FFF2-40B4-BE49-F238E27FC236}">
                <a16:creationId xmlns:a16="http://schemas.microsoft.com/office/drawing/2014/main" id="{EE61927A-3B68-B6EB-536F-CC857176E378}"/>
              </a:ext>
            </a:extLst>
          </p:cNvPr>
          <p:cNvSpPr>
            <a:spLocks noGrp="1"/>
          </p:cNvSpPr>
          <p:nvPr>
            <p:ph idx="1"/>
          </p:nvPr>
        </p:nvSpPr>
        <p:spPr>
          <a:xfrm>
            <a:off x="1616054" y="2427383"/>
            <a:ext cx="8959892" cy="3169482"/>
          </a:xfrm>
        </p:spPr>
        <p:txBody>
          <a:bodyPr anchor="t">
            <a:normAutofit/>
          </a:bodyPr>
          <a:lstStyle/>
          <a:p>
            <a:endParaRPr lang="da-DK" sz="2000">
              <a:solidFill>
                <a:schemeClr val="tx1">
                  <a:lumMod val="65000"/>
                  <a:lumOff val="35000"/>
                </a:schemeClr>
              </a:solidFill>
            </a:endParaRPr>
          </a:p>
          <a:p>
            <a:r>
              <a:rPr lang="da-DK" sz="2000">
                <a:solidFill>
                  <a:schemeClr val="tx1">
                    <a:lumMod val="65000"/>
                    <a:lumOff val="35000"/>
                  </a:schemeClr>
                </a:solidFill>
              </a:rPr>
              <a:t>… Beskriv med så mange ord som muligt, hvad det vil sige at være ung (fremfor barn, voksen eller ældre)</a:t>
            </a:r>
          </a:p>
        </p:txBody>
      </p:sp>
    </p:spTree>
    <p:extLst>
      <p:ext uri="{BB962C8B-B14F-4D97-AF65-F5344CB8AC3E}">
        <p14:creationId xmlns:p14="http://schemas.microsoft.com/office/powerpoint/2010/main" val="1457054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CAB4736A-2970-19A3-4410-353F84D1D4A1}"/>
              </a:ext>
            </a:extLst>
          </p:cNvPr>
          <p:cNvSpPr>
            <a:spLocks noGrp="1"/>
          </p:cNvSpPr>
          <p:nvPr>
            <p:ph type="title"/>
          </p:nvPr>
        </p:nvSpPr>
        <p:spPr>
          <a:xfrm>
            <a:off x="640080" y="1243013"/>
            <a:ext cx="3855720" cy="4371974"/>
          </a:xfrm>
        </p:spPr>
        <p:txBody>
          <a:bodyPr>
            <a:normAutofit/>
          </a:bodyPr>
          <a:lstStyle/>
          <a:p>
            <a:r>
              <a:rPr lang="da-DK" sz="3600">
                <a:solidFill>
                  <a:schemeClr val="tx2"/>
                </a:solidFill>
              </a:rPr>
              <a:t>Førstehåndsindtryk</a:t>
            </a:r>
          </a:p>
        </p:txBody>
      </p:sp>
      <p:sp>
        <p:nvSpPr>
          <p:cNvPr id="3" name="Pladsholder til indhold 2">
            <a:extLst>
              <a:ext uri="{FF2B5EF4-FFF2-40B4-BE49-F238E27FC236}">
                <a16:creationId xmlns:a16="http://schemas.microsoft.com/office/drawing/2014/main" id="{0BF46538-13C7-9925-27DF-CB874C109FA7}"/>
              </a:ext>
            </a:extLst>
          </p:cNvPr>
          <p:cNvSpPr>
            <a:spLocks noGrp="1"/>
          </p:cNvSpPr>
          <p:nvPr>
            <p:ph idx="1"/>
          </p:nvPr>
        </p:nvSpPr>
        <p:spPr>
          <a:xfrm>
            <a:off x="6172200" y="804672"/>
            <a:ext cx="5221224" cy="5230368"/>
          </a:xfrm>
        </p:spPr>
        <p:txBody>
          <a:bodyPr anchor="ctr">
            <a:normAutofit/>
          </a:bodyPr>
          <a:lstStyle/>
          <a:p>
            <a:r>
              <a:rPr lang="da-DK" sz="1500">
                <a:solidFill>
                  <a:schemeClr val="tx2"/>
                </a:solidFill>
              </a:rPr>
              <a:t>Dog kan førstehåndsindtryk af personer være usikre, fordi de så at sige sætter rammerne for, hvordan vi senere fortolker disse personers adfærd. </a:t>
            </a:r>
          </a:p>
          <a:p>
            <a:r>
              <a:rPr lang="da-DK" sz="1500">
                <a:solidFill>
                  <a:schemeClr val="tx2"/>
                </a:solidFill>
              </a:rPr>
              <a:t>Har vi først bedømt en person til at være på en bestemt måde, er vi efterfølgende særligt opmærksomme på ting, der bekræfter, at vores bedømmelse er korrekt. </a:t>
            </a:r>
          </a:p>
          <a:p>
            <a:r>
              <a:rPr lang="da-DK" sz="1500">
                <a:solidFill>
                  <a:schemeClr val="tx2"/>
                </a:solidFill>
              </a:rPr>
              <a:t>Omvendt har vi en tilbøjelighed til at ignorere eller overse ting, der strider mod den. </a:t>
            </a:r>
          </a:p>
          <a:p>
            <a:r>
              <a:rPr lang="da-DK" sz="1500">
                <a:solidFill>
                  <a:schemeClr val="tx2"/>
                </a:solidFill>
              </a:rPr>
              <a:t>Førstehåndsindtryk kan især blive usikre, hvis vi benytter bestemte gruppetilhørsforhold til at vurdere en person (køn, alder, etnicitet, kultur m.v.). </a:t>
            </a:r>
          </a:p>
          <a:p>
            <a:r>
              <a:rPr lang="da-DK" sz="1500">
                <a:solidFill>
                  <a:schemeClr val="tx2"/>
                </a:solidFill>
              </a:rPr>
              <a:t>Vi kan desuden selv have bestemte personlige erfaringer, der gør, at vi kommer til at aflæse en særlig type mennesker eller nogle særlige adfærdstræk meget skævt. </a:t>
            </a:r>
          </a:p>
          <a:p>
            <a:r>
              <a:rPr lang="da-DK" sz="1500">
                <a:solidFill>
                  <a:schemeClr val="tx2"/>
                </a:solidFill>
              </a:rPr>
              <a:t>Endelig har de fleste mennesker oplevet, at de har været nødt til at revidere deres førstehåndsindtryk af en person efter at have lært vedkommende at kende.</a:t>
            </a:r>
          </a:p>
        </p:txBody>
      </p:sp>
    </p:spTree>
    <p:extLst>
      <p:ext uri="{BB962C8B-B14F-4D97-AF65-F5344CB8AC3E}">
        <p14:creationId xmlns:p14="http://schemas.microsoft.com/office/powerpoint/2010/main" val="16974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DB578-2F24-A7B7-8A41-802CDADF2C3B}"/>
              </a:ext>
            </a:extLst>
          </p:cNvPr>
          <p:cNvSpPr>
            <a:spLocks noGrp="1"/>
          </p:cNvSpPr>
          <p:nvPr>
            <p:ph type="title"/>
          </p:nvPr>
        </p:nvSpPr>
        <p:spPr>
          <a:xfrm>
            <a:off x="890338" y="640080"/>
            <a:ext cx="3734014" cy="3566160"/>
          </a:xfrm>
          <a:prstGeom prst="rect">
            <a:avLst/>
          </a:prstGeom>
        </p:spPr>
        <p:txBody>
          <a:bodyPr vert="horz" lIns="91440" tIns="45720" rIns="91440" bIns="45720" rtlCol="0" anchor="b">
            <a:normAutofit/>
          </a:bodyPr>
          <a:lstStyle/>
          <a:p>
            <a:r>
              <a:rPr lang="en-US" sz="2200" b="1" dirty="0"/>
              <a:t>Halo-</a:t>
            </a:r>
            <a:r>
              <a:rPr lang="en-US" sz="2200" b="1" dirty="0" err="1"/>
              <a:t>effekten</a:t>
            </a:r>
            <a:br>
              <a:rPr lang="en-US" sz="2200" b="1" dirty="0"/>
            </a:br>
            <a:r>
              <a:rPr lang="en-US" sz="2200" dirty="0"/>
              <a:t>Er en person </a:t>
            </a:r>
            <a:r>
              <a:rPr lang="en-US" sz="2200" dirty="0" err="1"/>
              <a:t>først</a:t>
            </a:r>
            <a:r>
              <a:rPr lang="en-US" sz="2200" dirty="0"/>
              <a:t> </a:t>
            </a:r>
            <a:r>
              <a:rPr lang="en-US" sz="2200" dirty="0" err="1"/>
              <a:t>blevet</a:t>
            </a:r>
            <a:r>
              <a:rPr lang="en-US" sz="2200" dirty="0"/>
              <a:t> </a:t>
            </a:r>
            <a:r>
              <a:rPr lang="en-US" sz="2200" dirty="0" err="1"/>
              <a:t>bedømt</a:t>
            </a:r>
            <a:r>
              <a:rPr lang="en-US" sz="2200" dirty="0"/>
              <a:t> </a:t>
            </a:r>
            <a:r>
              <a:rPr lang="en-US" sz="2200" dirty="0" err="1"/>
              <a:t>til</a:t>
            </a:r>
            <a:r>
              <a:rPr lang="en-US" sz="2200" dirty="0"/>
              <a:t> at </a:t>
            </a:r>
            <a:r>
              <a:rPr lang="en-US" sz="2200" dirty="0" err="1"/>
              <a:t>være</a:t>
            </a:r>
            <a:r>
              <a:rPr lang="en-US" sz="2200" dirty="0"/>
              <a:t> </a:t>
            </a:r>
            <a:r>
              <a:rPr lang="en-US" sz="2200" dirty="0" err="1"/>
              <a:t>meget</a:t>
            </a:r>
            <a:r>
              <a:rPr lang="en-US" sz="2200" dirty="0"/>
              <a:t> </a:t>
            </a:r>
            <a:r>
              <a:rPr lang="en-US" sz="2200" dirty="0" err="1"/>
              <a:t>attraktiv</a:t>
            </a:r>
            <a:r>
              <a:rPr lang="en-US" sz="2200" dirty="0"/>
              <a:t> </a:t>
            </a:r>
            <a:r>
              <a:rPr lang="en-US" sz="2200" dirty="0" err="1"/>
              <a:t>eller</a:t>
            </a:r>
            <a:r>
              <a:rPr lang="en-US" sz="2200" dirty="0"/>
              <a:t> </a:t>
            </a:r>
            <a:r>
              <a:rPr lang="en-US" sz="2200" dirty="0" err="1"/>
              <a:t>venlig</a:t>
            </a:r>
            <a:r>
              <a:rPr lang="en-US" sz="2200" dirty="0"/>
              <a:t>, er man </a:t>
            </a:r>
            <a:r>
              <a:rPr lang="en-US" sz="2200" dirty="0" err="1"/>
              <a:t>tilbøjelig</a:t>
            </a:r>
            <a:r>
              <a:rPr lang="en-US" sz="2200" dirty="0"/>
              <a:t> </a:t>
            </a:r>
            <a:r>
              <a:rPr lang="en-US" sz="2200" dirty="0" err="1"/>
              <a:t>til</a:t>
            </a:r>
            <a:r>
              <a:rPr lang="en-US" sz="2200" dirty="0"/>
              <a:t> </a:t>
            </a:r>
            <a:r>
              <a:rPr lang="en-US" sz="2200" dirty="0" err="1"/>
              <a:t>automatisk</a:t>
            </a:r>
            <a:r>
              <a:rPr lang="en-US" sz="2200" dirty="0"/>
              <a:t> at </a:t>
            </a:r>
            <a:r>
              <a:rPr lang="en-US" sz="2200" u="sng" dirty="0" err="1"/>
              <a:t>associere</a:t>
            </a:r>
            <a:r>
              <a:rPr lang="en-US" sz="2200" dirty="0"/>
              <a:t> </a:t>
            </a:r>
            <a:r>
              <a:rPr lang="en-US" sz="2200" dirty="0" err="1"/>
              <a:t>vedkommende</a:t>
            </a:r>
            <a:r>
              <a:rPr lang="en-US" sz="2200" dirty="0"/>
              <a:t> med mange </a:t>
            </a:r>
            <a:r>
              <a:rPr lang="en-US" sz="2200" dirty="0" err="1"/>
              <a:t>andre</a:t>
            </a:r>
            <a:r>
              <a:rPr lang="en-US" sz="2200" dirty="0"/>
              <a:t> positive </a:t>
            </a:r>
            <a:r>
              <a:rPr lang="en-US" sz="2200" dirty="0" err="1"/>
              <a:t>eller</a:t>
            </a:r>
            <a:r>
              <a:rPr lang="en-US" sz="2200" dirty="0"/>
              <a:t> </a:t>
            </a:r>
            <a:r>
              <a:rPr lang="en-US" sz="2200" dirty="0" err="1"/>
              <a:t>attraktive</a:t>
            </a:r>
            <a:r>
              <a:rPr lang="en-US" sz="2200" dirty="0"/>
              <a:t> </a:t>
            </a:r>
            <a:r>
              <a:rPr lang="en-US" sz="2200" dirty="0" err="1"/>
              <a:t>kvaliteter</a:t>
            </a:r>
            <a:r>
              <a:rPr lang="en-US" sz="2200" dirty="0"/>
              <a:t>.</a:t>
            </a:r>
            <a:br>
              <a:rPr lang="en-US" sz="2200" dirty="0"/>
            </a:br>
            <a:endParaRPr lang="en-US" sz="2200" dirty="0"/>
          </a:p>
        </p:txBody>
      </p:sp>
      <p:pic>
        <p:nvPicPr>
          <p:cNvPr id="5" name="Picture 4" descr="Rund regnbue">
            <a:extLst>
              <a:ext uri="{FF2B5EF4-FFF2-40B4-BE49-F238E27FC236}">
                <a16:creationId xmlns:a16="http://schemas.microsoft.com/office/drawing/2014/main" id="{93928602-2BE0-776D-DBB3-8B1635B9A5D0}"/>
              </a:ext>
            </a:extLst>
          </p:cNvPr>
          <p:cNvPicPr>
            <a:picLocks noChangeAspect="1"/>
          </p:cNvPicPr>
          <p:nvPr/>
        </p:nvPicPr>
        <p:blipFill>
          <a:blip r:embed="rId2"/>
          <a:srcRect l="10603" r="2244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76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E05F7A54-B25A-C683-A080-21D7467EB194}"/>
              </a:ext>
            </a:extLst>
          </p:cNvPr>
          <p:cNvSpPr>
            <a:spLocks noGrp="1"/>
          </p:cNvSpPr>
          <p:nvPr>
            <p:ph type="title"/>
          </p:nvPr>
        </p:nvSpPr>
        <p:spPr>
          <a:xfrm>
            <a:off x="804672" y="1243013"/>
            <a:ext cx="3855720" cy="4371974"/>
          </a:xfrm>
        </p:spPr>
        <p:txBody>
          <a:bodyPr>
            <a:normAutofit/>
          </a:bodyPr>
          <a:lstStyle/>
          <a:p>
            <a:r>
              <a:rPr lang="da-DK" sz="3600">
                <a:solidFill>
                  <a:schemeClr val="tx2"/>
                </a:solidFill>
              </a:rPr>
              <a:t>HALO-effekten</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Pladsholder til indhold 2">
            <a:extLst>
              <a:ext uri="{FF2B5EF4-FFF2-40B4-BE49-F238E27FC236}">
                <a16:creationId xmlns:a16="http://schemas.microsoft.com/office/drawing/2014/main" id="{D49470CE-09EE-8582-4D6A-EE770723E67E}"/>
              </a:ext>
            </a:extLst>
          </p:cNvPr>
          <p:cNvSpPr>
            <a:spLocks noGrp="1"/>
          </p:cNvSpPr>
          <p:nvPr>
            <p:ph idx="1"/>
          </p:nvPr>
        </p:nvSpPr>
        <p:spPr>
          <a:xfrm>
            <a:off x="6632812" y="1032987"/>
            <a:ext cx="4919108" cy="4792027"/>
          </a:xfrm>
        </p:spPr>
        <p:txBody>
          <a:bodyPr anchor="ctr">
            <a:normAutofit/>
          </a:bodyPr>
          <a:lstStyle/>
          <a:p>
            <a:pPr marL="0" indent="0">
              <a:buNone/>
            </a:pPr>
            <a:r>
              <a:rPr lang="da-DK" sz="1400">
                <a:solidFill>
                  <a:schemeClr val="tx2"/>
                </a:solidFill>
              </a:rPr>
              <a:t>I 1915 foretog Edward Lee Thorndike en undersøgelse, hvor en række ledere i en virksomhed skulle vurdere deres ansatte, i forhold til hvor højt de hver især scorede med hensyn til forskellige egenskaber (intelligens, pålidelighed, udholdenhed, venlighed, tekniske færdigheder m.m.). </a:t>
            </a:r>
          </a:p>
          <a:p>
            <a:pPr marL="0" indent="0">
              <a:buNone/>
            </a:pPr>
            <a:r>
              <a:rPr lang="da-DK" sz="1400">
                <a:solidFill>
                  <a:schemeClr val="tx2"/>
                </a:solidFill>
              </a:rPr>
              <a:t>Det viste sig, at lederne havde svært ved at vurdere de forskellige egenskaber hos deres ansatte uafhængigt af hinanden. </a:t>
            </a:r>
          </a:p>
          <a:p>
            <a:pPr marL="0" indent="0">
              <a:buNone/>
            </a:pPr>
            <a:r>
              <a:rPr lang="da-DK" sz="1400">
                <a:solidFill>
                  <a:schemeClr val="tx2"/>
                </a:solidFill>
              </a:rPr>
              <a:t>Havde en leder først givet en ansat en høj score på én egenskab, var det påfaldende, hvor tit det </a:t>
            </a:r>
            <a:r>
              <a:rPr lang="da-DK" sz="1400" u="sng">
                <a:solidFill>
                  <a:schemeClr val="tx2"/>
                </a:solidFill>
              </a:rPr>
              <a:t>korrelerede</a:t>
            </a:r>
            <a:r>
              <a:rPr lang="da-DK" sz="1400">
                <a:solidFill>
                  <a:schemeClr val="tx2"/>
                </a:solidFill>
              </a:rPr>
              <a:t> med, at lederen også gav den ansatte høje scorer på de andre egenskaber i undersøgelsen. </a:t>
            </a:r>
          </a:p>
          <a:p>
            <a:pPr marL="0" indent="0">
              <a:buNone/>
            </a:pPr>
            <a:r>
              <a:rPr lang="da-DK" sz="1400">
                <a:solidFill>
                  <a:schemeClr val="tx2"/>
                </a:solidFill>
              </a:rPr>
              <a:t>Thorndike konkluderede, at </a:t>
            </a:r>
            <a:r>
              <a:rPr lang="da-DK" sz="1400" b="1">
                <a:solidFill>
                  <a:schemeClr val="tx2"/>
                </a:solidFill>
              </a:rPr>
              <a:t>lederne var tilbøjelige til at lade en positiv vurdering af en enkelt egenskab hos en ansat farve vurderingen af de øvrige egenskaber hos den ansatte i tilsvarende positiv retning, og omvendt lade en negativ vurdering af en egenskab farve vurderingen af de øvrige træk i negativ retning</a:t>
            </a:r>
            <a:r>
              <a:rPr lang="da-DK" sz="1400">
                <a:solidFill>
                  <a:schemeClr val="tx2"/>
                </a:solidFill>
              </a:rPr>
              <a:t>. </a:t>
            </a:r>
          </a:p>
        </p:txBody>
      </p:sp>
    </p:spTree>
    <p:extLst>
      <p:ext uri="{BB962C8B-B14F-4D97-AF65-F5344CB8AC3E}">
        <p14:creationId xmlns:p14="http://schemas.microsoft.com/office/powerpoint/2010/main" val="34570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2BDF8763-1C34-A026-F9FE-3329E003580B}"/>
              </a:ext>
            </a:extLst>
          </p:cNvPr>
          <p:cNvSpPr>
            <a:spLocks noGrp="1"/>
          </p:cNvSpPr>
          <p:nvPr>
            <p:ph type="title"/>
          </p:nvPr>
        </p:nvSpPr>
        <p:spPr>
          <a:xfrm>
            <a:off x="804672" y="1243013"/>
            <a:ext cx="3855720" cy="4371974"/>
          </a:xfrm>
        </p:spPr>
        <p:txBody>
          <a:bodyPr>
            <a:normAutofit/>
          </a:bodyPr>
          <a:lstStyle/>
          <a:p>
            <a:r>
              <a:rPr lang="da-DK" sz="3600">
                <a:solidFill>
                  <a:schemeClr val="tx2"/>
                </a:solidFill>
              </a:rPr>
              <a:t>HALO-effekten</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Pladsholder til indhold 2">
            <a:extLst>
              <a:ext uri="{FF2B5EF4-FFF2-40B4-BE49-F238E27FC236}">
                <a16:creationId xmlns:a16="http://schemas.microsoft.com/office/drawing/2014/main" id="{78F30F99-B103-FD84-36DE-32CB36F7954F}"/>
              </a:ext>
            </a:extLst>
          </p:cNvPr>
          <p:cNvSpPr>
            <a:spLocks noGrp="1"/>
          </p:cNvSpPr>
          <p:nvPr>
            <p:ph idx="1"/>
          </p:nvPr>
        </p:nvSpPr>
        <p:spPr>
          <a:xfrm>
            <a:off x="6632812" y="1032987"/>
            <a:ext cx="4919108" cy="4792027"/>
          </a:xfrm>
        </p:spPr>
        <p:txBody>
          <a:bodyPr anchor="ctr">
            <a:normAutofit/>
          </a:bodyPr>
          <a:lstStyle/>
          <a:p>
            <a:pPr marL="0" indent="0">
              <a:buNone/>
            </a:pPr>
            <a:r>
              <a:rPr lang="da-DK" sz="1900">
                <a:solidFill>
                  <a:schemeClr val="tx2"/>
                </a:solidFill>
              </a:rPr>
              <a:t>Thorndike kaldte denne tendens til at generalisere fra en enkelt egenskab til andre egenskaber for </a:t>
            </a:r>
            <a:r>
              <a:rPr lang="da-DK" sz="1900" i="1">
                <a:solidFill>
                  <a:schemeClr val="tx2"/>
                </a:solidFill>
              </a:rPr>
              <a:t>halo-effekten</a:t>
            </a:r>
            <a:r>
              <a:rPr lang="da-DK" sz="1900">
                <a:solidFill>
                  <a:schemeClr val="tx2"/>
                </a:solidFill>
              </a:rPr>
              <a:t>. </a:t>
            </a:r>
          </a:p>
          <a:p>
            <a:pPr marL="0" indent="0">
              <a:buNone/>
            </a:pPr>
            <a:r>
              <a:rPr lang="da-DK" sz="1900">
                <a:solidFill>
                  <a:schemeClr val="tx2"/>
                </a:solidFill>
              </a:rPr>
              <a:t>Ordet halo er engelsk og betyder stråleglans eller glorie. </a:t>
            </a:r>
          </a:p>
          <a:p>
            <a:pPr marL="0" indent="0">
              <a:buNone/>
            </a:pPr>
            <a:r>
              <a:rPr lang="da-DK" sz="1900">
                <a:solidFill>
                  <a:schemeClr val="tx2"/>
                </a:solidFill>
              </a:rPr>
              <a:t>Det er, som om en positiv vurdering af en enkelt egenskab hos en person stråler ud over og farver oplevelsen af personens øvrige egenskaber i lige så positiv retning. </a:t>
            </a:r>
          </a:p>
          <a:p>
            <a:pPr marL="0" indent="0">
              <a:buNone/>
            </a:pPr>
            <a:r>
              <a:rPr lang="da-DK" sz="1900">
                <a:solidFill>
                  <a:schemeClr val="tx2"/>
                </a:solidFill>
              </a:rPr>
              <a:t>Halo-effekten er også blevet påvist i forbindelse med personers udseende: Er en person således først blevet bedømt til at være meget attraktiv eller smuk, er man tilbøjelig til automatisk at </a:t>
            </a:r>
            <a:r>
              <a:rPr lang="da-DK" sz="1900" u="sng">
                <a:solidFill>
                  <a:schemeClr val="tx2"/>
                </a:solidFill>
              </a:rPr>
              <a:t>associere</a:t>
            </a:r>
            <a:r>
              <a:rPr lang="da-DK" sz="1900">
                <a:solidFill>
                  <a:schemeClr val="tx2"/>
                </a:solidFill>
              </a:rPr>
              <a:t> vedkommende med mange andre positive eller attraktive kvaliteter.</a:t>
            </a:r>
          </a:p>
        </p:txBody>
      </p:sp>
    </p:spTree>
    <p:extLst>
      <p:ext uri="{BB962C8B-B14F-4D97-AF65-F5344CB8AC3E}">
        <p14:creationId xmlns:p14="http://schemas.microsoft.com/office/powerpoint/2010/main" val="2447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5C9EDAAD-29F7-113E-9F21-70A152E72360}"/>
              </a:ext>
            </a:extLst>
          </p:cNvPr>
          <p:cNvSpPr>
            <a:spLocks noGrp="1"/>
          </p:cNvSpPr>
          <p:nvPr>
            <p:ph type="title"/>
          </p:nvPr>
        </p:nvSpPr>
        <p:spPr>
          <a:xfrm>
            <a:off x="640080" y="1243013"/>
            <a:ext cx="3855720" cy="4371974"/>
          </a:xfrm>
        </p:spPr>
        <p:txBody>
          <a:bodyPr>
            <a:normAutofit/>
          </a:bodyPr>
          <a:lstStyle/>
          <a:p>
            <a:r>
              <a:rPr lang="da-DK" sz="3600">
                <a:solidFill>
                  <a:schemeClr val="tx2"/>
                </a:solidFill>
              </a:rPr>
              <a:t>Rosenthal-effekten </a:t>
            </a:r>
          </a:p>
        </p:txBody>
      </p:sp>
      <p:sp>
        <p:nvSpPr>
          <p:cNvPr id="3" name="Pladsholder til indhold 2">
            <a:extLst>
              <a:ext uri="{FF2B5EF4-FFF2-40B4-BE49-F238E27FC236}">
                <a16:creationId xmlns:a16="http://schemas.microsoft.com/office/drawing/2014/main" id="{2FBAC567-3CF8-03A7-3D7C-0C07D0E59D5B}"/>
              </a:ext>
            </a:extLst>
          </p:cNvPr>
          <p:cNvSpPr>
            <a:spLocks noGrp="1"/>
          </p:cNvSpPr>
          <p:nvPr>
            <p:ph idx="1"/>
          </p:nvPr>
        </p:nvSpPr>
        <p:spPr>
          <a:xfrm>
            <a:off x="6172200" y="804672"/>
            <a:ext cx="5221224" cy="5230368"/>
          </a:xfrm>
        </p:spPr>
        <p:txBody>
          <a:bodyPr anchor="ctr">
            <a:normAutofit/>
          </a:bodyPr>
          <a:lstStyle/>
          <a:p>
            <a:r>
              <a:rPr lang="da-DK" sz="1800">
                <a:solidFill>
                  <a:schemeClr val="tx2"/>
                </a:solidFill>
              </a:rPr>
              <a:t>I 1960'erne foretog den amerikanske psykolog Robert Rosenthal et eksperiment, der skulle undersøge forholdet mellem læreres </a:t>
            </a:r>
            <a:r>
              <a:rPr lang="da-DK" sz="1800" b="1">
                <a:solidFill>
                  <a:schemeClr val="tx2"/>
                </a:solidFill>
              </a:rPr>
              <a:t>forventninger</a:t>
            </a:r>
            <a:r>
              <a:rPr lang="da-DK" sz="1800">
                <a:solidFill>
                  <a:schemeClr val="tx2"/>
                </a:solidFill>
              </a:rPr>
              <a:t> og deres elevers </a:t>
            </a:r>
            <a:r>
              <a:rPr lang="da-DK" sz="1800" b="1">
                <a:solidFill>
                  <a:schemeClr val="tx2"/>
                </a:solidFill>
              </a:rPr>
              <a:t>præstationer</a:t>
            </a:r>
            <a:r>
              <a:rPr lang="da-DK" sz="1800">
                <a:solidFill>
                  <a:schemeClr val="tx2"/>
                </a:solidFill>
              </a:rPr>
              <a:t>. </a:t>
            </a:r>
          </a:p>
          <a:p>
            <a:r>
              <a:rPr lang="da-DK" sz="1800">
                <a:solidFill>
                  <a:schemeClr val="tx2"/>
                </a:solidFill>
              </a:rPr>
              <a:t>Eksperimentet blev gennemført i en californisk skole, hvor Rosenthal på baggrund af en IQ-test af eleverne fra 1. til 6. klasse lod deres lærere tro, at nogle af eleverne havde klaret sig særlig godt på den måde, at man kunne forvente, at deres IQ ville forbedre sig i løbet af skoleåret. Lærerne fik navnene på disse elever, men i virkeligheden var de udvalgt helt tilfældigt. </a:t>
            </a:r>
          </a:p>
          <a:p>
            <a:r>
              <a:rPr lang="da-DK" sz="1800">
                <a:solidFill>
                  <a:schemeClr val="tx2"/>
                </a:solidFill>
              </a:rPr>
              <a:t>Resultatet ved skoleårets afslutning var imidlertid, at de elever, som lærerne havde fået navnene på og måtte have forventninger til ville forbedre deres IQ-score, også viste sig at opnå de største forbedringer i en IQ-test ved skoleårets afslutning.  </a:t>
            </a:r>
          </a:p>
        </p:txBody>
      </p:sp>
    </p:spTree>
    <p:extLst>
      <p:ext uri="{BB962C8B-B14F-4D97-AF65-F5344CB8AC3E}">
        <p14:creationId xmlns:p14="http://schemas.microsoft.com/office/powerpoint/2010/main" val="34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19267-F6E9-E7A2-6C97-8CE7B56B37F0}"/>
              </a:ext>
            </a:extLst>
          </p:cNvPr>
          <p:cNvSpPr>
            <a:spLocks noGrp="1"/>
          </p:cNvSpPr>
          <p:nvPr>
            <p:ph type="title"/>
          </p:nvPr>
        </p:nvSpPr>
        <p:spPr>
          <a:xfrm>
            <a:off x="6094105" y="802955"/>
            <a:ext cx="4977976" cy="1454051"/>
          </a:xfrm>
        </p:spPr>
        <p:txBody>
          <a:bodyPr>
            <a:normAutofit/>
          </a:bodyPr>
          <a:lstStyle/>
          <a:p>
            <a:r>
              <a:rPr lang="da-DK" sz="3600">
                <a:solidFill>
                  <a:schemeClr val="tx2"/>
                </a:solidFill>
              </a:rPr>
              <a:t>Rosenthal-effekten</a:t>
            </a:r>
          </a:p>
        </p:txBody>
      </p:sp>
      <p:pic>
        <p:nvPicPr>
          <p:cNvPr id="7" name="Graphic 6" descr="Klasseværelse">
            <a:extLst>
              <a:ext uri="{FF2B5EF4-FFF2-40B4-BE49-F238E27FC236}">
                <a16:creationId xmlns:a16="http://schemas.microsoft.com/office/drawing/2014/main" id="{C6F80C19-8406-DB77-7AA4-B152507D3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Pladsholder til indhold 2">
            <a:extLst>
              <a:ext uri="{FF2B5EF4-FFF2-40B4-BE49-F238E27FC236}">
                <a16:creationId xmlns:a16="http://schemas.microsoft.com/office/drawing/2014/main" id="{67FFD5A5-3125-5D11-70D7-C17A64972357}"/>
              </a:ext>
            </a:extLst>
          </p:cNvPr>
          <p:cNvSpPr>
            <a:spLocks noGrp="1"/>
          </p:cNvSpPr>
          <p:nvPr>
            <p:ph idx="1"/>
          </p:nvPr>
        </p:nvSpPr>
        <p:spPr>
          <a:xfrm>
            <a:off x="6090574" y="2421682"/>
            <a:ext cx="4977578" cy="3639289"/>
          </a:xfrm>
        </p:spPr>
        <p:txBody>
          <a:bodyPr anchor="ctr">
            <a:normAutofit/>
          </a:bodyPr>
          <a:lstStyle/>
          <a:p>
            <a:r>
              <a:rPr lang="da-DK" sz="1700">
                <a:solidFill>
                  <a:schemeClr val="tx2"/>
                </a:solidFill>
              </a:rPr>
              <a:t>FORKLARING lærerne vil uden at vide det projicere deres forventninger over på eleverne. </a:t>
            </a:r>
          </a:p>
          <a:p>
            <a:r>
              <a:rPr lang="da-DK" sz="1700">
                <a:solidFill>
                  <a:schemeClr val="tx2"/>
                </a:solidFill>
              </a:rPr>
              <a:t>Det skete bl.a. gennem forskellige former for non-verbale tegn såsom blikke, nik og gestik af forskellig art. På den måde fik lærernes forventninger til eleverne karakter af </a:t>
            </a:r>
            <a:r>
              <a:rPr lang="da-DK" sz="1700" u="sng">
                <a:solidFill>
                  <a:schemeClr val="tx2"/>
                </a:solidFill>
              </a:rPr>
              <a:t>selvopfyldende profetier</a:t>
            </a:r>
            <a:r>
              <a:rPr lang="da-DK" sz="1700">
                <a:solidFill>
                  <a:schemeClr val="tx2"/>
                </a:solidFill>
              </a:rPr>
              <a:t>. </a:t>
            </a:r>
          </a:p>
          <a:p>
            <a:r>
              <a:rPr lang="da-DK" sz="1700">
                <a:solidFill>
                  <a:schemeClr val="tx2"/>
                </a:solidFill>
              </a:rPr>
              <a:t>Fænomenet kaldes i dag </a:t>
            </a:r>
            <a:r>
              <a:rPr lang="da-DK" sz="1700" i="1">
                <a:solidFill>
                  <a:schemeClr val="tx2"/>
                </a:solidFill>
              </a:rPr>
              <a:t>Rosenthal-effekten</a:t>
            </a:r>
            <a:r>
              <a:rPr lang="da-DK" sz="1700">
                <a:solidFill>
                  <a:schemeClr val="tx2"/>
                </a:solidFill>
              </a:rPr>
              <a:t>. Forskere, der siden har evalueret Rosenthals og tilsvarende </a:t>
            </a:r>
            <a:r>
              <a:rPr lang="da-DK" sz="1700" u="sng">
                <a:solidFill>
                  <a:schemeClr val="tx2"/>
                </a:solidFill>
              </a:rPr>
              <a:t>eksperimenter</a:t>
            </a:r>
            <a:r>
              <a:rPr lang="da-DK" sz="1700">
                <a:solidFill>
                  <a:schemeClr val="tx2"/>
                </a:solidFill>
              </a:rPr>
              <a:t>, peger dog på, at lærernes forventninger til eleverne ikke blot overføres til dem på et nonverbalt niveau, men også har en tendens til at præge den måde, de behandler dem på.</a:t>
            </a:r>
          </a:p>
        </p:txBody>
      </p:sp>
    </p:spTree>
    <p:extLst>
      <p:ext uri="{BB962C8B-B14F-4D97-AF65-F5344CB8AC3E}">
        <p14:creationId xmlns:p14="http://schemas.microsoft.com/office/powerpoint/2010/main" val="17879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984C552E-5953-3A78-BBD8-2F400FC00A59}"/>
              </a:ext>
            </a:extLst>
          </p:cNvPr>
          <p:cNvPicPr>
            <a:picLocks noGrp="1" noChangeAspect="1"/>
          </p:cNvPicPr>
          <p:nvPr>
            <p:ph idx="1"/>
          </p:nvPr>
        </p:nvPicPr>
        <p:blipFill>
          <a:blip r:embed="rId3"/>
          <a:stretch>
            <a:fillRect/>
          </a:stretch>
        </p:blipFill>
        <p:spPr>
          <a:xfrm>
            <a:off x="1691994" y="643467"/>
            <a:ext cx="8808011" cy="5571066"/>
          </a:xfrm>
          <a:prstGeom prst="rect">
            <a:avLst/>
          </a:prstGeom>
        </p:spPr>
      </p:pic>
    </p:spTree>
    <p:extLst>
      <p:ext uri="{BB962C8B-B14F-4D97-AF65-F5344CB8AC3E}">
        <p14:creationId xmlns:p14="http://schemas.microsoft.com/office/powerpoint/2010/main" val="49841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EB360-80F3-6EA6-F7B0-93AD3956DCA6}"/>
              </a:ext>
            </a:extLst>
          </p:cNvPr>
          <p:cNvSpPr>
            <a:spLocks noGrp="1"/>
          </p:cNvSpPr>
          <p:nvPr>
            <p:ph type="title"/>
          </p:nvPr>
        </p:nvSpPr>
        <p:spPr>
          <a:xfrm>
            <a:off x="793662" y="386930"/>
            <a:ext cx="10066122" cy="1298448"/>
          </a:xfrm>
        </p:spPr>
        <p:txBody>
          <a:bodyPr anchor="b">
            <a:normAutofit/>
          </a:bodyPr>
          <a:lstStyle/>
          <a:p>
            <a:r>
              <a:rPr lang="da-DK" sz="4800"/>
              <a:t>Ungdom</a:t>
            </a:r>
          </a:p>
        </p:txBody>
      </p:sp>
      <p:sp>
        <p:nvSpPr>
          <p:cNvPr id="3" name="Pladsholder til indhold 2">
            <a:extLst>
              <a:ext uri="{FF2B5EF4-FFF2-40B4-BE49-F238E27FC236}">
                <a16:creationId xmlns:a16="http://schemas.microsoft.com/office/drawing/2014/main" id="{E805BE5B-D658-DDF6-F0D3-50C7FB8F0C3D}"/>
              </a:ext>
            </a:extLst>
          </p:cNvPr>
          <p:cNvSpPr>
            <a:spLocks noGrp="1"/>
          </p:cNvSpPr>
          <p:nvPr>
            <p:ph idx="1"/>
          </p:nvPr>
        </p:nvSpPr>
        <p:spPr>
          <a:xfrm>
            <a:off x="793661" y="2599509"/>
            <a:ext cx="4530898" cy="3639450"/>
          </a:xfrm>
        </p:spPr>
        <p:txBody>
          <a:bodyPr anchor="ctr">
            <a:normAutofit/>
          </a:bodyPr>
          <a:lstStyle/>
          <a:p>
            <a:r>
              <a:rPr lang="da-DK" sz="2000" dirty="0"/>
              <a:t>Mellem barndom og voksenalder</a:t>
            </a:r>
          </a:p>
          <a:p>
            <a:r>
              <a:rPr lang="da-DK" sz="2000" dirty="0"/>
              <a:t>En biologisk forandring </a:t>
            </a:r>
          </a:p>
          <a:p>
            <a:r>
              <a:rPr lang="da-DK" sz="2000" dirty="0"/>
              <a:t>En psykologisk forandring </a:t>
            </a:r>
          </a:p>
          <a:p>
            <a:r>
              <a:rPr lang="da-DK" sz="2000" dirty="0"/>
              <a:t>Identitetsdannelse </a:t>
            </a:r>
          </a:p>
          <a:p>
            <a:r>
              <a:rPr lang="da-DK" sz="2000"/>
              <a:t>Løsrivelse</a:t>
            </a:r>
          </a:p>
        </p:txBody>
      </p:sp>
      <p:pic>
        <p:nvPicPr>
          <p:cNvPr id="21" name="Graphic 6" descr="Sundhed">
            <a:extLst>
              <a:ext uri="{FF2B5EF4-FFF2-40B4-BE49-F238E27FC236}">
                <a16:creationId xmlns:a16="http://schemas.microsoft.com/office/drawing/2014/main" id="{A64C98A5-2DA8-2039-DCAD-A575DB74B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Tree>
    <p:extLst>
      <p:ext uri="{BB962C8B-B14F-4D97-AF65-F5344CB8AC3E}">
        <p14:creationId xmlns:p14="http://schemas.microsoft.com/office/powerpoint/2010/main" val="208446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F136FA-03D6-6718-A071-A3525E2AF10E}"/>
              </a:ext>
            </a:extLst>
          </p:cNvPr>
          <p:cNvSpPr>
            <a:spLocks noGrp="1"/>
          </p:cNvSpPr>
          <p:nvPr>
            <p:ph type="title"/>
          </p:nvPr>
        </p:nvSpPr>
        <p:spPr>
          <a:xfrm>
            <a:off x="1171074" y="1396686"/>
            <a:ext cx="3240506" cy="4064628"/>
          </a:xfrm>
        </p:spPr>
        <p:txBody>
          <a:bodyPr>
            <a:normAutofit/>
          </a:bodyPr>
          <a:lstStyle/>
          <a:p>
            <a:r>
              <a:rPr lang="da-DK" dirty="0">
                <a:solidFill>
                  <a:srgbClr val="FFFFFF"/>
                </a:solidFill>
              </a:rPr>
              <a:t>DEFINITION</a:t>
            </a:r>
            <a:br>
              <a:rPr lang="da-DK" dirty="0">
                <a:solidFill>
                  <a:srgbClr val="FFFFFF"/>
                </a:solidFill>
              </a:rPr>
            </a:br>
            <a:r>
              <a:rPr lang="da-DK" dirty="0">
                <a:solidFill>
                  <a:srgbClr val="FFFFFF"/>
                </a:solidFill>
              </a:rPr>
              <a:t>Fra Gads Psykologi-leksikon </a:t>
            </a:r>
          </a:p>
        </p:txBody>
      </p:sp>
      <p:sp>
        <p:nvSpPr>
          <p:cNvPr id="16" name="Arc 1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Pladsholder til indhold 6">
            <a:extLst>
              <a:ext uri="{FF2B5EF4-FFF2-40B4-BE49-F238E27FC236}">
                <a16:creationId xmlns:a16="http://schemas.microsoft.com/office/drawing/2014/main" id="{7F67B140-8AA8-8E39-2FC5-DFF1CE55A50E}"/>
              </a:ext>
            </a:extLst>
          </p:cNvPr>
          <p:cNvSpPr>
            <a:spLocks noGrp="1"/>
          </p:cNvSpPr>
          <p:nvPr>
            <p:ph idx="1"/>
          </p:nvPr>
        </p:nvSpPr>
        <p:spPr>
          <a:xfrm>
            <a:off x="5370153" y="1526033"/>
            <a:ext cx="5536397" cy="3935281"/>
          </a:xfrm>
        </p:spPr>
        <p:txBody>
          <a:bodyPr>
            <a:normAutofit/>
          </a:bodyPr>
          <a:lstStyle/>
          <a:p>
            <a:r>
              <a:rPr lang="da-DK" sz="2400"/>
              <a:t>Identitetsspredning</a:t>
            </a:r>
          </a:p>
          <a:p>
            <a:r>
              <a:rPr lang="da-DK" sz="2400"/>
              <a:t>Identitetsmoratorium (den refleksive periode)</a:t>
            </a:r>
          </a:p>
          <a:p>
            <a:r>
              <a:rPr lang="da-DK" sz="2400"/>
              <a:t>Identitetslukning (hvis refleksionen springes over)</a:t>
            </a:r>
          </a:p>
          <a:p>
            <a:r>
              <a:rPr lang="da-DK" sz="2400"/>
              <a:t>Identitetsopnåelse</a:t>
            </a:r>
          </a:p>
          <a:p>
            <a:endParaRPr lang="da-DK" sz="2400"/>
          </a:p>
          <a:p>
            <a:r>
              <a:rPr lang="da-DK" sz="2400"/>
              <a:t>Vil du mene, at denne opfattelse kan gælde ALLE unges identitetsudvikling? </a:t>
            </a:r>
          </a:p>
        </p:txBody>
      </p:sp>
    </p:spTree>
    <p:extLst>
      <p:ext uri="{BB962C8B-B14F-4D97-AF65-F5344CB8AC3E}">
        <p14:creationId xmlns:p14="http://schemas.microsoft.com/office/powerpoint/2010/main" val="418446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C53B2A-E9B0-8C84-35FE-0B89F61CA507}"/>
              </a:ext>
            </a:extLst>
          </p:cNvPr>
          <p:cNvSpPr>
            <a:spLocks noGrp="1"/>
          </p:cNvSpPr>
          <p:nvPr>
            <p:ph type="title"/>
          </p:nvPr>
        </p:nvSpPr>
        <p:spPr>
          <a:xfrm>
            <a:off x="1171074" y="1396686"/>
            <a:ext cx="3240506" cy="4064628"/>
          </a:xfrm>
        </p:spPr>
        <p:txBody>
          <a:bodyPr vert="horz" lIns="91440" tIns="45720" rIns="91440" bIns="45720" rtlCol="0">
            <a:normAutofit/>
          </a:bodyPr>
          <a:lstStyle/>
          <a:p>
            <a:r>
              <a:rPr lang="en-US" kern="1200">
                <a:solidFill>
                  <a:srgbClr val="FFFFFF"/>
                </a:solidFill>
                <a:latin typeface="+mj-lt"/>
                <a:ea typeface="+mj-ea"/>
                <a:cs typeface="+mj-cs"/>
              </a:rPr>
              <a:t>Det senmoderne samfund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A79CB4A7-B978-A6C4-F7AD-120AB0E6AA76}"/>
              </a:ext>
            </a:extLst>
          </p:cNvPr>
          <p:cNvSpPr>
            <a:spLocks noGrp="1"/>
          </p:cNvSpPr>
          <p:nvPr>
            <p:ph idx="1"/>
          </p:nvPr>
        </p:nvSpPr>
        <p:spPr>
          <a:xfrm>
            <a:off x="5370153" y="1526033"/>
            <a:ext cx="5536397" cy="3935281"/>
          </a:xfrm>
        </p:spPr>
        <p:txBody>
          <a:bodyPr vert="horz" lIns="91440" tIns="45720" rIns="91440" bIns="45720" rtlCol="0">
            <a:normAutofit/>
          </a:bodyPr>
          <a:lstStyle/>
          <a:p>
            <a:pPr marL="0" indent="0">
              <a:buNone/>
            </a:pPr>
            <a:r>
              <a:rPr lang="en-US" kern="1200" err="1">
                <a:latin typeface="+mn-lt"/>
                <a:ea typeface="+mn-ea"/>
                <a:cs typeface="+mn-cs"/>
              </a:rPr>
              <a:t>Socialpsykologien</a:t>
            </a:r>
            <a:r>
              <a:rPr lang="en-US" err="1"/>
              <a:t>s</a:t>
            </a:r>
            <a:r>
              <a:rPr lang="en-US"/>
              <a:t> </a:t>
            </a:r>
            <a:r>
              <a:rPr lang="en-US" kern="1200" err="1">
                <a:latin typeface="+mn-lt"/>
                <a:ea typeface="+mn-ea"/>
                <a:cs typeface="+mn-cs"/>
              </a:rPr>
              <a:t>eksperimenter</a:t>
            </a:r>
            <a:r>
              <a:rPr lang="en-US" kern="1200">
                <a:latin typeface="+mn-lt"/>
                <a:ea typeface="+mn-ea"/>
                <a:cs typeface="+mn-cs"/>
              </a:rPr>
              <a:t> </a:t>
            </a:r>
          </a:p>
        </p:txBody>
      </p:sp>
    </p:spTree>
    <p:extLst>
      <p:ext uri="{BB962C8B-B14F-4D97-AF65-F5344CB8AC3E}">
        <p14:creationId xmlns:p14="http://schemas.microsoft.com/office/powerpoint/2010/main" val="26022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986C97-CBB4-AE4F-E43F-06697C158729}"/>
              </a:ext>
            </a:extLst>
          </p:cNvPr>
          <p:cNvSpPr>
            <a:spLocks noGrp="1"/>
          </p:cNvSpPr>
          <p:nvPr>
            <p:ph type="title"/>
          </p:nvPr>
        </p:nvSpPr>
        <p:spPr>
          <a:xfrm>
            <a:off x="1171074" y="1396686"/>
            <a:ext cx="3240506" cy="4064628"/>
          </a:xfrm>
        </p:spPr>
        <p:txBody>
          <a:bodyPr>
            <a:normAutofit/>
          </a:bodyPr>
          <a:lstStyle/>
          <a:p>
            <a:r>
              <a:rPr lang="da-DK" sz="3700">
                <a:solidFill>
                  <a:srgbClr val="FFFFFF"/>
                </a:solidFill>
              </a:rPr>
              <a:t>Socialpsykologi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4D8C8603-B322-80E3-6093-FF538EB71862}"/>
              </a:ext>
            </a:extLst>
          </p:cNvPr>
          <p:cNvSpPr>
            <a:spLocks noGrp="1"/>
          </p:cNvSpPr>
          <p:nvPr>
            <p:ph idx="1"/>
          </p:nvPr>
        </p:nvSpPr>
        <p:spPr>
          <a:xfrm>
            <a:off x="5370153" y="1526033"/>
            <a:ext cx="5536397" cy="3935281"/>
          </a:xfrm>
        </p:spPr>
        <p:txBody>
          <a:bodyPr>
            <a:normAutofit/>
          </a:bodyPr>
          <a:lstStyle/>
          <a:p>
            <a:pPr>
              <a:buFontTx/>
              <a:buChar char="-"/>
            </a:pPr>
            <a:r>
              <a:rPr lang="da-DK" sz="2200"/>
              <a:t>Socialpsykologi er et meget bredt område inden for psykologien.</a:t>
            </a:r>
          </a:p>
          <a:p>
            <a:pPr>
              <a:buFontTx/>
              <a:buChar char="-"/>
            </a:pPr>
            <a:r>
              <a:rPr lang="da-DK" sz="2200"/>
              <a:t> Oprindeligt er det en krydsning mellem </a:t>
            </a:r>
            <a:r>
              <a:rPr lang="da-DK" sz="2200" b="1"/>
              <a:t>psykologi</a:t>
            </a:r>
            <a:r>
              <a:rPr lang="da-DK" sz="2200"/>
              <a:t> og </a:t>
            </a:r>
            <a:r>
              <a:rPr lang="da-DK" sz="2200" b="1"/>
              <a:t>sociologi</a:t>
            </a:r>
            <a:r>
              <a:rPr lang="da-DK" sz="2200"/>
              <a:t>, </a:t>
            </a:r>
          </a:p>
          <a:p>
            <a:pPr>
              <a:buFontTx/>
              <a:buChar char="-"/>
            </a:pPr>
            <a:r>
              <a:rPr lang="da-DK" sz="2200"/>
              <a:t>mellem studiet af </a:t>
            </a:r>
            <a:r>
              <a:rPr lang="da-DK" sz="2200" i="1"/>
              <a:t>individet</a:t>
            </a:r>
            <a:r>
              <a:rPr lang="da-DK" sz="2200"/>
              <a:t> på den ene side og studiet af </a:t>
            </a:r>
            <a:r>
              <a:rPr lang="da-DK" sz="2200" i="1"/>
              <a:t>samfundet</a:t>
            </a:r>
            <a:r>
              <a:rPr lang="da-DK" sz="2200"/>
              <a:t> på den anden. </a:t>
            </a:r>
          </a:p>
          <a:p>
            <a:pPr>
              <a:buFontTx/>
              <a:buChar char="-"/>
            </a:pPr>
            <a:r>
              <a:rPr lang="da-DK" sz="2200"/>
              <a:t>Socialpsykologien ser på, </a:t>
            </a:r>
            <a:r>
              <a:rPr lang="da-DK" sz="2200" u="sng"/>
              <a:t>hvordan mennesker og de sociale miljøer og grupper, de er en del af, gensidigt påvirker hinanden.</a:t>
            </a:r>
            <a:endParaRPr lang="da-DK" sz="2200" u="sng" dirty="0"/>
          </a:p>
        </p:txBody>
      </p:sp>
    </p:spTree>
    <p:extLst>
      <p:ext uri="{BB962C8B-B14F-4D97-AF65-F5344CB8AC3E}">
        <p14:creationId xmlns:p14="http://schemas.microsoft.com/office/powerpoint/2010/main" val="21957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11C590-1B8A-E60B-EB91-22A6E03D3B77}"/>
              </a:ext>
            </a:extLst>
          </p:cNvPr>
          <p:cNvSpPr>
            <a:spLocks noGrp="1"/>
          </p:cNvSpPr>
          <p:nvPr>
            <p:ph type="title"/>
          </p:nvPr>
        </p:nvSpPr>
        <p:spPr>
          <a:xfrm>
            <a:off x="1171074" y="1396686"/>
            <a:ext cx="3240506" cy="4064628"/>
          </a:xfrm>
        </p:spPr>
        <p:txBody>
          <a:bodyPr>
            <a:normAutofit/>
          </a:bodyPr>
          <a:lstStyle/>
          <a:p>
            <a:r>
              <a:rPr lang="da-DK" sz="3100">
                <a:solidFill>
                  <a:srgbClr val="FFFFFF"/>
                </a:solidFill>
              </a:rPr>
              <a:t>Socialpsykologiens eksperimenter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5E4E1CF2-FBFB-1D0C-2792-644C94889E66}"/>
              </a:ext>
            </a:extLst>
          </p:cNvPr>
          <p:cNvSpPr>
            <a:spLocks noGrp="1"/>
          </p:cNvSpPr>
          <p:nvPr>
            <p:ph idx="1"/>
          </p:nvPr>
        </p:nvSpPr>
        <p:spPr>
          <a:xfrm>
            <a:off x="5370153" y="1526033"/>
            <a:ext cx="5536397" cy="3935281"/>
          </a:xfrm>
        </p:spPr>
        <p:txBody>
          <a:bodyPr>
            <a:normAutofit/>
          </a:bodyPr>
          <a:lstStyle/>
          <a:p>
            <a:r>
              <a:rPr lang="da-DK" sz="1500"/>
              <a:t>Laboratorie- og felteksperimenter</a:t>
            </a:r>
          </a:p>
          <a:p>
            <a:endParaRPr lang="da-DK" sz="1500"/>
          </a:p>
          <a:p>
            <a:r>
              <a:rPr lang="da-DK" sz="1500"/>
              <a:t>I 1970'erne blev den eksperimentelle socialpsykologi udsat for kritik:</a:t>
            </a:r>
          </a:p>
          <a:p>
            <a:r>
              <a:rPr lang="da-DK" sz="1500"/>
              <a:t>Den økologiske validitet var lav </a:t>
            </a:r>
          </a:p>
          <a:p>
            <a:r>
              <a:rPr lang="da-DK" sz="1500"/>
              <a:t>Eksperimenterne udsatte deltagerne for ganske betydelige psykiske belastninger og ikke sjældent indebar, at de blev bevidst fejlinformeret om, hvad eksperimenterne i virkeligheden gik ud på. </a:t>
            </a:r>
          </a:p>
          <a:p>
            <a:r>
              <a:rPr lang="da-DK" sz="1500"/>
              <a:t>Dog spiller den eksperimentelle del af socialpsykologien stadig en vigtig rolle inden for den etablerede socialpsykologi. </a:t>
            </a:r>
          </a:p>
          <a:p>
            <a:r>
              <a:rPr lang="da-DK" sz="1500"/>
              <a:t>Mange af de tidlige eksperimenter kan demonstrere for os, hvordan mennesker reagerer og påvirkes i grupper</a:t>
            </a:r>
          </a:p>
        </p:txBody>
      </p:sp>
    </p:spTree>
    <p:extLst>
      <p:ext uri="{BB962C8B-B14F-4D97-AF65-F5344CB8AC3E}">
        <p14:creationId xmlns:p14="http://schemas.microsoft.com/office/powerpoint/2010/main" val="1367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BE0A7D-5FD4-D363-A77C-EB8ECD136899}"/>
              </a:ext>
            </a:extLst>
          </p:cNvPr>
          <p:cNvSpPr>
            <a:spLocks noGrp="1"/>
          </p:cNvSpPr>
          <p:nvPr>
            <p:ph type="title"/>
          </p:nvPr>
        </p:nvSpPr>
        <p:spPr>
          <a:xfrm>
            <a:off x="1171074" y="1396686"/>
            <a:ext cx="3240506" cy="4064628"/>
          </a:xfrm>
        </p:spPr>
        <p:txBody>
          <a:bodyPr>
            <a:normAutofit/>
          </a:bodyPr>
          <a:lstStyle/>
          <a:p>
            <a:r>
              <a:rPr lang="da-DK">
                <a:solidFill>
                  <a:srgbClr val="FFFFFF"/>
                </a:solidFill>
              </a:rPr>
              <a:t>To perspektiver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6650D7B4-A870-C7C4-52C7-827E9A923C1E}"/>
              </a:ext>
            </a:extLst>
          </p:cNvPr>
          <p:cNvSpPr>
            <a:spLocks noGrp="1"/>
          </p:cNvSpPr>
          <p:nvPr>
            <p:ph idx="1"/>
          </p:nvPr>
        </p:nvSpPr>
        <p:spPr>
          <a:xfrm>
            <a:off x="5370153" y="1526033"/>
            <a:ext cx="5536397" cy="3935281"/>
          </a:xfrm>
        </p:spPr>
        <p:txBody>
          <a:bodyPr>
            <a:normAutofit/>
          </a:bodyPr>
          <a:lstStyle/>
          <a:p>
            <a:r>
              <a:rPr lang="da-DK" sz="1500"/>
              <a:t>Menneskers adfærd i grupper er bestemt af den måde, de er på (egenskaber og særtræk) </a:t>
            </a:r>
          </a:p>
          <a:p>
            <a:r>
              <a:rPr lang="da-DK" sz="1500"/>
              <a:t>Når socialpsykologien studerer, hvad der foregår i grupper, er det </a:t>
            </a:r>
            <a:r>
              <a:rPr lang="da-DK" sz="1500" b="1"/>
              <a:t>ikke</a:t>
            </a:r>
            <a:r>
              <a:rPr lang="da-DK" sz="1500"/>
              <a:t> først og fremmest dette </a:t>
            </a:r>
            <a:r>
              <a:rPr lang="da-DK" sz="1500" i="1"/>
              <a:t>individualpsykologiske</a:t>
            </a:r>
            <a:r>
              <a:rPr lang="da-DK" sz="1500"/>
              <a:t> perspektiv, der er i front. </a:t>
            </a:r>
          </a:p>
          <a:p>
            <a:r>
              <a:rPr lang="da-DK" sz="1500"/>
              <a:t>Man er primært interesseret i at forstå, hvordan gruppen påvirker de enkelte medlemmers adfærd. </a:t>
            </a:r>
          </a:p>
          <a:p>
            <a:r>
              <a:rPr lang="da-DK" sz="1500"/>
              <a:t>Det vil vi kalde et </a:t>
            </a:r>
            <a:r>
              <a:rPr lang="da-DK" sz="1500" i="1"/>
              <a:t>gruppepsykologisk</a:t>
            </a:r>
            <a:r>
              <a:rPr lang="da-DK" sz="1500"/>
              <a:t> perspektiv. </a:t>
            </a:r>
          </a:p>
          <a:p>
            <a:r>
              <a:rPr lang="da-DK" sz="1500"/>
              <a:t>Der foregår nemlig noget i grupper, som ikke alene kan forklares ud fra de enkelte medlemmers særlige måde at være på. </a:t>
            </a:r>
          </a:p>
          <a:p>
            <a:r>
              <a:rPr lang="da-DK" sz="1500"/>
              <a:t>HUSK: </a:t>
            </a:r>
            <a:r>
              <a:rPr lang="da-DK" sz="1500" u="sng"/>
              <a:t>en gruppe altid er mere end summen af dens enkelte medlemmer.</a:t>
            </a:r>
          </a:p>
        </p:txBody>
      </p:sp>
    </p:spTree>
    <p:extLst>
      <p:ext uri="{BB962C8B-B14F-4D97-AF65-F5344CB8AC3E}">
        <p14:creationId xmlns:p14="http://schemas.microsoft.com/office/powerpoint/2010/main" val="19940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2568</Words>
  <Application>Microsoft Office PowerPoint</Application>
  <PresentationFormat>Widescreen</PresentationFormat>
  <Paragraphs>186</Paragraphs>
  <Slides>36</Slides>
  <Notes>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36</vt:i4>
      </vt:variant>
    </vt:vector>
  </HeadingPairs>
  <TitlesOfParts>
    <vt:vector size="41" baseType="lpstr">
      <vt:lpstr>Aptos</vt:lpstr>
      <vt:lpstr>Aptos Display</vt:lpstr>
      <vt:lpstr>Arial</vt:lpstr>
      <vt:lpstr>Calibri</vt:lpstr>
      <vt:lpstr>Office-tema</vt:lpstr>
      <vt:lpstr>PowerPoint-præsentation</vt:lpstr>
      <vt:lpstr>At være ung</vt:lpstr>
      <vt:lpstr>At være ung </vt:lpstr>
      <vt:lpstr>Ungdom</vt:lpstr>
      <vt:lpstr>DEFINITION Fra Gads Psykologi-leksikon </vt:lpstr>
      <vt:lpstr>Det senmoderne samfund </vt:lpstr>
      <vt:lpstr>Socialpsykologi </vt:lpstr>
      <vt:lpstr>Socialpsykologiens eksperimenter </vt:lpstr>
      <vt:lpstr>To perspektiver</vt:lpstr>
      <vt:lpstr>Muzafa Sherifs definition:</vt:lpstr>
      <vt:lpstr>Grupper </vt:lpstr>
      <vt:lpstr>Grupper </vt:lpstr>
      <vt:lpstr>Grupper </vt:lpstr>
      <vt:lpstr>Grupper </vt:lpstr>
      <vt:lpstr>Hvad er social identitet?</vt:lpstr>
      <vt:lpstr>Normer og roller </vt:lpstr>
      <vt:lpstr>Definition ”Roller”</vt:lpstr>
      <vt:lpstr>The Robber’s Cave eksperiment</vt:lpstr>
      <vt:lpstr>Fase 1</vt:lpstr>
      <vt:lpstr>Fase 2</vt:lpstr>
      <vt:lpstr>Fase 3</vt:lpstr>
      <vt:lpstr>Tajfel og Turners identitetsteori</vt:lpstr>
      <vt:lpstr>Tafjel og Turner</vt:lpstr>
      <vt:lpstr>Holdninger </vt:lpstr>
      <vt:lpstr>Kognitiv dissonans</vt:lpstr>
      <vt:lpstr>Reducering af kognitiv dissonans</vt:lpstr>
      <vt:lpstr>Perception </vt:lpstr>
      <vt:lpstr>Stereotyper </vt:lpstr>
      <vt:lpstr>Førstehåndsindtryk </vt:lpstr>
      <vt:lpstr>Førstehåndsindtryk</vt:lpstr>
      <vt:lpstr>Halo-effekten Er en person først blevet bedømt til at være meget attraktiv eller venlig, er man tilbøjelig til automatisk at associere vedkommende med mange andre positive eller attraktive kvaliteter. </vt:lpstr>
      <vt:lpstr>HALO-effekten</vt:lpstr>
      <vt:lpstr>HALO-effekten</vt:lpstr>
      <vt:lpstr>Rosenthal-effekten </vt:lpstr>
      <vt:lpstr>Rosenthal-effekten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Ludvigsen Al-Mashhadi (lla - Lektor - D64 - HOGYM)</dc:creator>
  <cp:lastModifiedBy>Lisa Ludvigsen Al-Mashhadi (lla - Lektor - D64 - HOGYM)</cp:lastModifiedBy>
  <cp:revision>1</cp:revision>
  <dcterms:created xsi:type="dcterms:W3CDTF">2025-11-12T11:17:10Z</dcterms:created>
  <dcterms:modified xsi:type="dcterms:W3CDTF">2025-11-12T11:21:35Z</dcterms:modified>
</cp:coreProperties>
</file>