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93" r:id="rId3"/>
    <p:sldId id="354" r:id="rId4"/>
    <p:sldId id="294" r:id="rId5"/>
    <p:sldId id="295" r:id="rId6"/>
    <p:sldId id="315" r:id="rId7"/>
    <p:sldId id="316" r:id="rId8"/>
    <p:sldId id="320" r:id="rId9"/>
    <p:sldId id="343" r:id="rId10"/>
    <p:sldId id="322" r:id="rId11"/>
    <p:sldId id="323" r:id="rId12"/>
    <p:sldId id="300" r:id="rId13"/>
    <p:sldId id="324" r:id="rId14"/>
    <p:sldId id="344" r:id="rId15"/>
    <p:sldId id="317" r:id="rId16"/>
    <p:sldId id="345" r:id="rId17"/>
    <p:sldId id="346" r:id="rId18"/>
    <p:sldId id="347" r:id="rId19"/>
    <p:sldId id="348" r:id="rId20"/>
    <p:sldId id="349" r:id="rId21"/>
    <p:sldId id="350" r:id="rId22"/>
    <p:sldId id="351" r:id="rId23"/>
    <p:sldId id="326" r:id="rId24"/>
    <p:sldId id="352" r:id="rId25"/>
    <p:sldId id="353" r:id="rId26"/>
    <p:sldId id="329" r:id="rId27"/>
    <p:sldId id="328" r:id="rId28"/>
    <p:sldId id="339" r:id="rId29"/>
    <p:sldId id="341" r:id="rId30"/>
    <p:sldId id="331" r:id="rId31"/>
    <p:sldId id="335" r:id="rId32"/>
    <p:sldId id="336" r:id="rId33"/>
    <p:sldId id="332" r:id="rId34"/>
    <p:sldId id="333" r:id="rId35"/>
    <p:sldId id="334" r:id="rId36"/>
    <p:sldId id="330" r:id="rId37"/>
    <p:sldId id="311" r:id="rId38"/>
    <p:sldId id="327" r:id="rId39"/>
    <p:sldId id="302" r:id="rId40"/>
    <p:sldId id="303" r:id="rId41"/>
    <p:sldId id="366" r:id="rId42"/>
    <p:sldId id="355" r:id="rId43"/>
    <p:sldId id="356" r:id="rId44"/>
    <p:sldId id="367" r:id="rId45"/>
    <p:sldId id="357" r:id="rId46"/>
    <p:sldId id="359" r:id="rId47"/>
    <p:sldId id="360" r:id="rId48"/>
    <p:sldId id="361" r:id="rId49"/>
    <p:sldId id="358" r:id="rId50"/>
    <p:sldId id="363" r:id="rId51"/>
    <p:sldId id="364" r:id="rId52"/>
    <p:sldId id="365" r:id="rId53"/>
    <p:sldId id="370" r:id="rId54"/>
    <p:sldId id="368" r:id="rId55"/>
    <p:sldId id="304" r:id="rId56"/>
    <p:sldId id="369" r:id="rId57"/>
    <p:sldId id="374" r:id="rId58"/>
    <p:sldId id="375" r:id="rId59"/>
    <p:sldId id="376" r:id="rId60"/>
    <p:sldId id="377" r:id="rId61"/>
    <p:sldId id="305" r:id="rId62"/>
    <p:sldId id="371" r:id="rId63"/>
    <p:sldId id="372" r:id="rId64"/>
    <p:sldId id="308" r:id="rId65"/>
    <p:sldId id="378" r:id="rId66"/>
    <p:sldId id="379" r:id="rId67"/>
    <p:sldId id="380" r:id="rId68"/>
    <p:sldId id="381" r:id="rId69"/>
    <p:sldId id="382" r:id="rId70"/>
    <p:sldId id="383" r:id="rId71"/>
    <p:sldId id="384" r:id="rId72"/>
    <p:sldId id="385" r:id="rId73"/>
    <p:sldId id="386" r:id="rId74"/>
    <p:sldId id="387" r:id="rId75"/>
    <p:sldId id="388" r:id="rId76"/>
    <p:sldId id="306" r:id="rId77"/>
    <p:sldId id="297" r:id="rId78"/>
    <p:sldId id="259" r:id="rId79"/>
    <p:sldId id="298" r:id="rId80"/>
    <p:sldId id="299" r:id="rId81"/>
    <p:sldId id="260" r:id="rId82"/>
    <p:sldId id="264" r:id="rId83"/>
    <p:sldId id="265" r:id="rId84"/>
    <p:sldId id="257" r:id="rId85"/>
    <p:sldId id="272" r:id="rId86"/>
    <p:sldId id="273" r:id="rId87"/>
    <p:sldId id="274" r:id="rId88"/>
    <p:sldId id="275" r:id="rId89"/>
    <p:sldId id="277" r:id="rId90"/>
    <p:sldId id="276" r:id="rId91"/>
    <p:sldId id="258" r:id="rId92"/>
    <p:sldId id="296" r:id="rId93"/>
    <p:sldId id="292" r:id="rId94"/>
    <p:sldId id="262" r:id="rId95"/>
    <p:sldId id="270" r:id="rId96"/>
    <p:sldId id="271" r:id="rId97"/>
    <p:sldId id="278" r:id="rId98"/>
    <p:sldId id="279" r:id="rId99"/>
    <p:sldId id="280" r:id="rId100"/>
    <p:sldId id="281" r:id="rId101"/>
    <p:sldId id="282" r:id="rId102"/>
    <p:sldId id="283" r:id="rId103"/>
    <p:sldId id="284" r:id="rId104"/>
    <p:sldId id="285" r:id="rId105"/>
    <p:sldId id="286" r:id="rId106"/>
    <p:sldId id="287" r:id="rId107"/>
    <p:sldId id="288" r:id="rId108"/>
    <p:sldId id="289" r:id="rId109"/>
    <p:sldId id="290" r:id="rId110"/>
    <p:sldId id="291" r:id="rId111"/>
    <p:sldId id="263" r:id="rId112"/>
    <p:sldId id="266" r:id="rId113"/>
    <p:sldId id="267" r:id="rId114"/>
    <p:sldId id="268" r:id="rId115"/>
    <p:sldId id="269" r:id="rId1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C1B0F-08F4-48AC-9419-2C093F86EE53}" v="3" dt="2025-12-17T07:37:07.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60"/>
  </p:normalViewPr>
  <p:slideViewPr>
    <p:cSldViewPr snapToGrid="0">
      <p:cViewPr varScale="1">
        <p:scale>
          <a:sx n="44" d="100"/>
          <a:sy n="44" d="100"/>
        </p:scale>
        <p:origin x="5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Ludvigsen Al-Mashhadi (lla - Lektor - D64 - HOGYM)" userId="7d4065b8-835e-43d1-ac2d-2a7ade92f3a9" providerId="ADAL" clId="{070DFB62-ECB3-4511-8963-517922EAF419}"/>
    <pc:docChg chg="undo custSel addSld delSld modSld sldOrd">
      <pc:chgData name="Lisa Ludvigsen Al-Mashhadi (lla - Lektor - D64 - HOGYM)" userId="7d4065b8-835e-43d1-ac2d-2a7ade92f3a9" providerId="ADAL" clId="{070DFB62-ECB3-4511-8963-517922EAF419}" dt="2025-12-17T07:37:19.158" v="8829" actId="26606"/>
      <pc:docMkLst>
        <pc:docMk/>
      </pc:docMkLst>
      <pc:sldChg chg="modSp mod">
        <pc:chgData name="Lisa Ludvigsen Al-Mashhadi (lla - Lektor - D64 - HOGYM)" userId="7d4065b8-835e-43d1-ac2d-2a7ade92f3a9" providerId="ADAL" clId="{070DFB62-ECB3-4511-8963-517922EAF419}" dt="2025-12-17T07:33:57.537" v="8657" actId="20577"/>
        <pc:sldMkLst>
          <pc:docMk/>
          <pc:sldMk cId="4141137322" sldId="297"/>
        </pc:sldMkLst>
        <pc:spChg chg="mod">
          <ac:chgData name="Lisa Ludvigsen Al-Mashhadi (lla - Lektor - D64 - HOGYM)" userId="7d4065b8-835e-43d1-ac2d-2a7ade92f3a9" providerId="ADAL" clId="{070DFB62-ECB3-4511-8963-517922EAF419}" dt="2025-12-17T07:33:57.537" v="8657" actId="20577"/>
          <ac:spMkLst>
            <pc:docMk/>
            <pc:sldMk cId="4141137322" sldId="297"/>
            <ac:spMk id="3" creationId="{0CA9AB14-1D62-BB46-3E54-912DC55756AF}"/>
          </ac:spMkLst>
        </pc:spChg>
      </pc:sldChg>
      <pc:sldChg chg="del">
        <pc:chgData name="Lisa Ludvigsen Al-Mashhadi (lla - Lektor - D64 - HOGYM)" userId="7d4065b8-835e-43d1-ac2d-2a7ade92f3a9" providerId="ADAL" clId="{070DFB62-ECB3-4511-8963-517922EAF419}" dt="2025-12-17T07:35:50.469" v="8661" actId="47"/>
        <pc:sldMkLst>
          <pc:docMk/>
          <pc:sldMk cId="4216714129" sldId="307"/>
        </pc:sldMkLst>
      </pc:sldChg>
      <pc:sldChg chg="del">
        <pc:chgData name="Lisa Ludvigsen Al-Mashhadi (lla - Lektor - D64 - HOGYM)" userId="7d4065b8-835e-43d1-ac2d-2a7ade92f3a9" providerId="ADAL" clId="{070DFB62-ECB3-4511-8963-517922EAF419}" dt="2025-12-17T07:35:46.145" v="8660" actId="47"/>
        <pc:sldMkLst>
          <pc:docMk/>
          <pc:sldMk cId="636629942" sldId="310"/>
        </pc:sldMkLst>
      </pc:sldChg>
      <pc:sldChg chg="modSp mod">
        <pc:chgData name="Lisa Ludvigsen Al-Mashhadi (lla - Lektor - D64 - HOGYM)" userId="7d4065b8-835e-43d1-ac2d-2a7ade92f3a9" providerId="ADAL" clId="{070DFB62-ECB3-4511-8963-517922EAF419}" dt="2025-12-17T07:36:37.826" v="8825" actId="20577"/>
        <pc:sldMkLst>
          <pc:docMk/>
          <pc:sldMk cId="4020194361" sldId="311"/>
        </pc:sldMkLst>
        <pc:spChg chg="mod">
          <ac:chgData name="Lisa Ludvigsen Al-Mashhadi (lla - Lektor - D64 - HOGYM)" userId="7d4065b8-835e-43d1-ac2d-2a7ade92f3a9" providerId="ADAL" clId="{070DFB62-ECB3-4511-8963-517922EAF419}" dt="2025-12-17T07:36:37.826" v="8825" actId="20577"/>
          <ac:spMkLst>
            <pc:docMk/>
            <pc:sldMk cId="4020194361" sldId="311"/>
            <ac:spMk id="3" creationId="{F5C87C70-5073-3077-9EE6-7CC5EC6229CC}"/>
          </ac:spMkLst>
        </pc:spChg>
      </pc:sldChg>
      <pc:sldChg chg="del">
        <pc:chgData name="Lisa Ludvigsen Al-Mashhadi (lla - Lektor - D64 - HOGYM)" userId="7d4065b8-835e-43d1-ac2d-2a7ade92f3a9" providerId="ADAL" clId="{070DFB62-ECB3-4511-8963-517922EAF419}" dt="2025-12-17T07:36:40.212" v="8826" actId="47"/>
        <pc:sldMkLst>
          <pc:docMk/>
          <pc:sldMk cId="467809973" sldId="312"/>
        </pc:sldMkLst>
      </pc:sldChg>
      <pc:sldChg chg="del">
        <pc:chgData name="Lisa Ludvigsen Al-Mashhadi (lla - Lektor - D64 - HOGYM)" userId="7d4065b8-835e-43d1-ac2d-2a7ade92f3a9" providerId="ADAL" clId="{070DFB62-ECB3-4511-8963-517922EAF419}" dt="2025-12-17T07:34:12.924" v="8658" actId="47"/>
        <pc:sldMkLst>
          <pc:docMk/>
          <pc:sldMk cId="2743800922" sldId="313"/>
        </pc:sldMkLst>
      </pc:sldChg>
      <pc:sldChg chg="del">
        <pc:chgData name="Lisa Ludvigsen Al-Mashhadi (lla - Lektor - D64 - HOGYM)" userId="7d4065b8-835e-43d1-ac2d-2a7ade92f3a9" providerId="ADAL" clId="{070DFB62-ECB3-4511-8963-517922EAF419}" dt="2025-12-17T07:35:28.871" v="8659" actId="47"/>
        <pc:sldMkLst>
          <pc:docMk/>
          <pc:sldMk cId="400796683" sldId="314"/>
        </pc:sldMkLst>
      </pc:sldChg>
      <pc:sldChg chg="addSp modSp new mod setBg modNotesTx">
        <pc:chgData name="Lisa Ludvigsen Al-Mashhadi (lla - Lektor - D64 - HOGYM)" userId="7d4065b8-835e-43d1-ac2d-2a7ade92f3a9" providerId="ADAL" clId="{070DFB62-ECB3-4511-8963-517922EAF419}" dt="2025-12-17T07:37:19.158" v="8829" actId="26606"/>
        <pc:sldMkLst>
          <pc:docMk/>
          <pc:sldMk cId="1803874415" sldId="330"/>
        </pc:sldMkLst>
        <pc:spChg chg="mod">
          <ac:chgData name="Lisa Ludvigsen Al-Mashhadi (lla - Lektor - D64 - HOGYM)" userId="7d4065b8-835e-43d1-ac2d-2a7ade92f3a9" providerId="ADAL" clId="{070DFB62-ECB3-4511-8963-517922EAF419}" dt="2025-12-17T07:37:19.158" v="8829" actId="26606"/>
          <ac:spMkLst>
            <pc:docMk/>
            <pc:sldMk cId="1803874415" sldId="330"/>
            <ac:spMk id="2" creationId="{03D0FCAC-FC04-BB72-79F0-3F4B44F65EC0}"/>
          </ac:spMkLst>
        </pc:spChg>
        <pc:spChg chg="mod ord">
          <ac:chgData name="Lisa Ludvigsen Al-Mashhadi (lla - Lektor - D64 - HOGYM)" userId="7d4065b8-835e-43d1-ac2d-2a7ade92f3a9" providerId="ADAL" clId="{070DFB62-ECB3-4511-8963-517922EAF419}" dt="2025-12-17T07:37:19.158" v="8829" actId="26606"/>
          <ac:spMkLst>
            <pc:docMk/>
            <pc:sldMk cId="1803874415" sldId="330"/>
            <ac:spMk id="3" creationId="{48022233-A30F-462D-1656-4AD0C6C49316}"/>
          </ac:spMkLst>
        </pc:spChg>
        <pc:spChg chg="add">
          <ac:chgData name="Lisa Ludvigsen Al-Mashhadi (lla - Lektor - D64 - HOGYM)" userId="7d4065b8-835e-43d1-ac2d-2a7ade92f3a9" providerId="ADAL" clId="{070DFB62-ECB3-4511-8963-517922EAF419}" dt="2025-12-17T07:37:19.158" v="8829" actId="26606"/>
          <ac:spMkLst>
            <pc:docMk/>
            <pc:sldMk cId="1803874415" sldId="330"/>
            <ac:spMk id="9" creationId="{3346177D-ADC4-4968-B747-5CFCD390B5B9}"/>
          </ac:spMkLst>
        </pc:spChg>
        <pc:spChg chg="add">
          <ac:chgData name="Lisa Ludvigsen Al-Mashhadi (lla - Lektor - D64 - HOGYM)" userId="7d4065b8-835e-43d1-ac2d-2a7ade92f3a9" providerId="ADAL" clId="{070DFB62-ECB3-4511-8963-517922EAF419}" dt="2025-12-17T07:37:19.158" v="8829" actId="26606"/>
          <ac:spMkLst>
            <pc:docMk/>
            <pc:sldMk cId="1803874415" sldId="330"/>
            <ac:spMk id="11" creationId="{0844A943-BF79-4FEA-ABB1-3BD54D236606}"/>
          </ac:spMkLst>
        </pc:spChg>
        <pc:spChg chg="add">
          <ac:chgData name="Lisa Ludvigsen Al-Mashhadi (lla - Lektor - D64 - HOGYM)" userId="7d4065b8-835e-43d1-ac2d-2a7ade92f3a9" providerId="ADAL" clId="{070DFB62-ECB3-4511-8963-517922EAF419}" dt="2025-12-17T07:37:19.158" v="8829" actId="26606"/>
          <ac:spMkLst>
            <pc:docMk/>
            <pc:sldMk cId="1803874415" sldId="330"/>
            <ac:spMk id="13" creationId="{6437CC72-F4A8-4DC3-AFAB-D22C482C8100}"/>
          </ac:spMkLst>
        </pc:spChg>
        <pc:picChg chg="mod">
          <ac:chgData name="Lisa Ludvigsen Al-Mashhadi (lla - Lektor - D64 - HOGYM)" userId="7d4065b8-835e-43d1-ac2d-2a7ade92f3a9" providerId="ADAL" clId="{070DFB62-ECB3-4511-8963-517922EAF419}" dt="2025-12-17T07:37:19.158" v="8829" actId="26606"/>
          <ac:picMkLst>
            <pc:docMk/>
            <pc:sldMk cId="1803874415" sldId="330"/>
            <ac:picMk id="4" creationId="{FEF6B462-652B-BD36-FAB4-61731CCF4991}"/>
          </ac:picMkLst>
        </pc:picChg>
      </pc:sldChg>
      <pc:sldChg chg="del">
        <pc:chgData name="Lisa Ludvigsen Al-Mashhadi (lla - Lektor - D64 - HOGYM)" userId="7d4065b8-835e-43d1-ac2d-2a7ade92f3a9" providerId="ADAL" clId="{070DFB62-ECB3-4511-8963-517922EAF419}" dt="2025-12-17T07:35:58.322" v="8662" actId="47"/>
        <pc:sldMkLst>
          <pc:docMk/>
          <pc:sldMk cId="3378401486" sldId="373"/>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EF01D-98E7-4DD8-9700-FDF217F5CDF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39CA4E4-70A2-4894-B1E2-DE45F7F3D308}">
      <dgm:prSet/>
      <dgm:spPr/>
      <dgm:t>
        <a:bodyPr/>
        <a:lstStyle/>
        <a:p>
          <a:r>
            <a:rPr lang="da-DK"/>
            <a:t>”…en forsamling af to eller flere personer, som er sammen om et fælles mål eller formål. I de forskellige grupper er der varierede normer og sociale koder.</a:t>
          </a:r>
          <a:endParaRPr lang="en-US"/>
        </a:p>
      </dgm:t>
    </dgm:pt>
    <dgm:pt modelId="{F1286613-7288-419D-9163-34F6A3DFB7FC}" type="parTrans" cxnId="{AF0AD342-C303-4C19-9FCC-70B4EF5C7262}">
      <dgm:prSet/>
      <dgm:spPr/>
      <dgm:t>
        <a:bodyPr/>
        <a:lstStyle/>
        <a:p>
          <a:endParaRPr lang="en-US"/>
        </a:p>
      </dgm:t>
    </dgm:pt>
    <dgm:pt modelId="{96F206CF-685C-4444-A9D4-366B50454C44}" type="sibTrans" cxnId="{AF0AD342-C303-4C19-9FCC-70B4EF5C7262}">
      <dgm:prSet/>
      <dgm:spPr/>
      <dgm:t>
        <a:bodyPr/>
        <a:lstStyle/>
        <a:p>
          <a:endParaRPr lang="en-US"/>
        </a:p>
      </dgm:t>
    </dgm:pt>
    <dgm:pt modelId="{2D0361F9-7FAE-46A4-8BF4-20114DAA37D7}">
      <dgm:prSet/>
      <dgm:spPr/>
      <dgm:t>
        <a:bodyPr/>
        <a:lstStyle/>
        <a:p>
          <a:r>
            <a:rPr lang="da-DK"/>
            <a:t>Hvis man frekventerer bestemte grupper meget, vil man opleve, at man kan få identitet af at færdes dér. Man påvirkes af de grupper, man færdes i, samtidig med at man selv har mulighed for at påvirke dem.”</a:t>
          </a:r>
          <a:endParaRPr lang="en-US"/>
        </a:p>
      </dgm:t>
    </dgm:pt>
    <dgm:pt modelId="{3B769ED8-1E48-4D98-98EF-44DBBD40653F}" type="parTrans" cxnId="{7AA49986-527C-4D0D-B185-6C1D6E9409E3}">
      <dgm:prSet/>
      <dgm:spPr/>
      <dgm:t>
        <a:bodyPr/>
        <a:lstStyle/>
        <a:p>
          <a:endParaRPr lang="en-US"/>
        </a:p>
      </dgm:t>
    </dgm:pt>
    <dgm:pt modelId="{2DD18438-B23B-4D69-B7CB-5723762AD505}" type="sibTrans" cxnId="{7AA49986-527C-4D0D-B185-6C1D6E9409E3}">
      <dgm:prSet/>
      <dgm:spPr/>
      <dgm:t>
        <a:bodyPr/>
        <a:lstStyle/>
        <a:p>
          <a:endParaRPr lang="en-US"/>
        </a:p>
      </dgm:t>
    </dgm:pt>
    <dgm:pt modelId="{029E562C-83D3-4747-AD5B-A2EF0C8479CB}" type="pres">
      <dgm:prSet presAssocID="{01BEF01D-98E7-4DD8-9700-FDF217F5CDF4}" presName="hierChild1" presStyleCnt="0">
        <dgm:presLayoutVars>
          <dgm:chPref val="1"/>
          <dgm:dir/>
          <dgm:animOne val="branch"/>
          <dgm:animLvl val="lvl"/>
          <dgm:resizeHandles/>
        </dgm:presLayoutVars>
      </dgm:prSet>
      <dgm:spPr/>
    </dgm:pt>
    <dgm:pt modelId="{491DB3E9-794D-4463-A51B-5C998617FF4B}" type="pres">
      <dgm:prSet presAssocID="{939CA4E4-70A2-4894-B1E2-DE45F7F3D308}" presName="hierRoot1" presStyleCnt="0"/>
      <dgm:spPr/>
    </dgm:pt>
    <dgm:pt modelId="{ED6BAFBF-DD77-4652-AB94-D181129BACC8}" type="pres">
      <dgm:prSet presAssocID="{939CA4E4-70A2-4894-B1E2-DE45F7F3D308}" presName="composite" presStyleCnt="0"/>
      <dgm:spPr/>
    </dgm:pt>
    <dgm:pt modelId="{ED819353-93B7-47E2-BC55-6D61F9BDC3DC}" type="pres">
      <dgm:prSet presAssocID="{939CA4E4-70A2-4894-B1E2-DE45F7F3D308}" presName="background" presStyleLbl="node0" presStyleIdx="0" presStyleCnt="2"/>
      <dgm:spPr/>
    </dgm:pt>
    <dgm:pt modelId="{16C08419-9B69-4989-9B0A-FF53202AAFF0}" type="pres">
      <dgm:prSet presAssocID="{939CA4E4-70A2-4894-B1E2-DE45F7F3D308}" presName="text" presStyleLbl="fgAcc0" presStyleIdx="0" presStyleCnt="2">
        <dgm:presLayoutVars>
          <dgm:chPref val="3"/>
        </dgm:presLayoutVars>
      </dgm:prSet>
      <dgm:spPr/>
    </dgm:pt>
    <dgm:pt modelId="{9E6539A7-EA6C-4257-8699-B164E97260C8}" type="pres">
      <dgm:prSet presAssocID="{939CA4E4-70A2-4894-B1E2-DE45F7F3D308}" presName="hierChild2" presStyleCnt="0"/>
      <dgm:spPr/>
    </dgm:pt>
    <dgm:pt modelId="{8D5B42DF-7079-4166-AD76-2E48A8B2F4BC}" type="pres">
      <dgm:prSet presAssocID="{2D0361F9-7FAE-46A4-8BF4-20114DAA37D7}" presName="hierRoot1" presStyleCnt="0"/>
      <dgm:spPr/>
    </dgm:pt>
    <dgm:pt modelId="{56F752E9-FB5E-4BC4-9229-8C94C241D2A3}" type="pres">
      <dgm:prSet presAssocID="{2D0361F9-7FAE-46A4-8BF4-20114DAA37D7}" presName="composite" presStyleCnt="0"/>
      <dgm:spPr/>
    </dgm:pt>
    <dgm:pt modelId="{8CA3E6EE-6590-4250-B7D6-ECFDEE78611C}" type="pres">
      <dgm:prSet presAssocID="{2D0361F9-7FAE-46A4-8BF4-20114DAA37D7}" presName="background" presStyleLbl="node0" presStyleIdx="1" presStyleCnt="2"/>
      <dgm:spPr/>
    </dgm:pt>
    <dgm:pt modelId="{F7266082-5030-4E56-8663-0F090E42D28B}" type="pres">
      <dgm:prSet presAssocID="{2D0361F9-7FAE-46A4-8BF4-20114DAA37D7}" presName="text" presStyleLbl="fgAcc0" presStyleIdx="1" presStyleCnt="2">
        <dgm:presLayoutVars>
          <dgm:chPref val="3"/>
        </dgm:presLayoutVars>
      </dgm:prSet>
      <dgm:spPr/>
    </dgm:pt>
    <dgm:pt modelId="{A811A487-5839-46E0-86D6-3CBA308962AE}" type="pres">
      <dgm:prSet presAssocID="{2D0361F9-7FAE-46A4-8BF4-20114DAA37D7}" presName="hierChild2" presStyleCnt="0"/>
      <dgm:spPr/>
    </dgm:pt>
  </dgm:ptLst>
  <dgm:cxnLst>
    <dgm:cxn modelId="{0B36C05B-151F-4362-B5C5-8A9C53AC0A80}" type="presOf" srcId="{2D0361F9-7FAE-46A4-8BF4-20114DAA37D7}" destId="{F7266082-5030-4E56-8663-0F090E42D28B}" srcOrd="0" destOrd="0" presId="urn:microsoft.com/office/officeart/2005/8/layout/hierarchy1"/>
    <dgm:cxn modelId="{AF0AD342-C303-4C19-9FCC-70B4EF5C7262}" srcId="{01BEF01D-98E7-4DD8-9700-FDF217F5CDF4}" destId="{939CA4E4-70A2-4894-B1E2-DE45F7F3D308}" srcOrd="0" destOrd="0" parTransId="{F1286613-7288-419D-9163-34F6A3DFB7FC}" sibTransId="{96F206CF-685C-4444-A9D4-366B50454C44}"/>
    <dgm:cxn modelId="{E0E0264B-D42F-4CC2-B043-CFF3037E88A0}" type="presOf" srcId="{01BEF01D-98E7-4DD8-9700-FDF217F5CDF4}" destId="{029E562C-83D3-4747-AD5B-A2EF0C8479CB}" srcOrd="0" destOrd="0" presId="urn:microsoft.com/office/officeart/2005/8/layout/hierarchy1"/>
    <dgm:cxn modelId="{6DD3A74B-C9F7-4CEE-AC3C-007715AA6010}" type="presOf" srcId="{939CA4E4-70A2-4894-B1E2-DE45F7F3D308}" destId="{16C08419-9B69-4989-9B0A-FF53202AAFF0}" srcOrd="0" destOrd="0" presId="urn:microsoft.com/office/officeart/2005/8/layout/hierarchy1"/>
    <dgm:cxn modelId="{7AA49986-527C-4D0D-B185-6C1D6E9409E3}" srcId="{01BEF01D-98E7-4DD8-9700-FDF217F5CDF4}" destId="{2D0361F9-7FAE-46A4-8BF4-20114DAA37D7}" srcOrd="1" destOrd="0" parTransId="{3B769ED8-1E48-4D98-98EF-44DBBD40653F}" sibTransId="{2DD18438-B23B-4D69-B7CB-5723762AD505}"/>
    <dgm:cxn modelId="{B4315F52-BC1D-4A0E-B9BB-98D64A531F06}" type="presParOf" srcId="{029E562C-83D3-4747-AD5B-A2EF0C8479CB}" destId="{491DB3E9-794D-4463-A51B-5C998617FF4B}" srcOrd="0" destOrd="0" presId="urn:microsoft.com/office/officeart/2005/8/layout/hierarchy1"/>
    <dgm:cxn modelId="{9C107C17-73BE-4A53-94E1-6FE69365DDE8}" type="presParOf" srcId="{491DB3E9-794D-4463-A51B-5C998617FF4B}" destId="{ED6BAFBF-DD77-4652-AB94-D181129BACC8}" srcOrd="0" destOrd="0" presId="urn:microsoft.com/office/officeart/2005/8/layout/hierarchy1"/>
    <dgm:cxn modelId="{B6B29198-7861-458C-8413-28B604C49D7E}" type="presParOf" srcId="{ED6BAFBF-DD77-4652-AB94-D181129BACC8}" destId="{ED819353-93B7-47E2-BC55-6D61F9BDC3DC}" srcOrd="0" destOrd="0" presId="urn:microsoft.com/office/officeart/2005/8/layout/hierarchy1"/>
    <dgm:cxn modelId="{FDF31BD9-A9CE-4776-8D7E-B2A4E1E9D840}" type="presParOf" srcId="{ED6BAFBF-DD77-4652-AB94-D181129BACC8}" destId="{16C08419-9B69-4989-9B0A-FF53202AAFF0}" srcOrd="1" destOrd="0" presId="urn:microsoft.com/office/officeart/2005/8/layout/hierarchy1"/>
    <dgm:cxn modelId="{0558A93C-D113-4827-A4C4-C4847E6C06A5}" type="presParOf" srcId="{491DB3E9-794D-4463-A51B-5C998617FF4B}" destId="{9E6539A7-EA6C-4257-8699-B164E97260C8}" srcOrd="1" destOrd="0" presId="urn:microsoft.com/office/officeart/2005/8/layout/hierarchy1"/>
    <dgm:cxn modelId="{98130BB1-3EB7-487F-904E-1F69D23FBC81}" type="presParOf" srcId="{029E562C-83D3-4747-AD5B-A2EF0C8479CB}" destId="{8D5B42DF-7079-4166-AD76-2E48A8B2F4BC}" srcOrd="1" destOrd="0" presId="urn:microsoft.com/office/officeart/2005/8/layout/hierarchy1"/>
    <dgm:cxn modelId="{7B2CF4F2-6FD6-4541-BCC6-7A8710E384C0}" type="presParOf" srcId="{8D5B42DF-7079-4166-AD76-2E48A8B2F4BC}" destId="{56F752E9-FB5E-4BC4-9229-8C94C241D2A3}" srcOrd="0" destOrd="0" presId="urn:microsoft.com/office/officeart/2005/8/layout/hierarchy1"/>
    <dgm:cxn modelId="{5B3C6B29-F0F5-470E-B51A-373B0D04B90C}" type="presParOf" srcId="{56F752E9-FB5E-4BC4-9229-8C94C241D2A3}" destId="{8CA3E6EE-6590-4250-B7D6-ECFDEE78611C}" srcOrd="0" destOrd="0" presId="urn:microsoft.com/office/officeart/2005/8/layout/hierarchy1"/>
    <dgm:cxn modelId="{CADA4ECD-8A9E-4DC0-8554-1B593374794A}" type="presParOf" srcId="{56F752E9-FB5E-4BC4-9229-8C94C241D2A3}" destId="{F7266082-5030-4E56-8663-0F090E42D28B}" srcOrd="1" destOrd="0" presId="urn:microsoft.com/office/officeart/2005/8/layout/hierarchy1"/>
    <dgm:cxn modelId="{9FED578B-1E09-4F25-9A2B-8AD3E7B60BA3}" type="presParOf" srcId="{8D5B42DF-7079-4166-AD76-2E48A8B2F4BC}" destId="{A811A487-5839-46E0-86D6-3CBA308962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4D2CE0-EC44-4608-9073-F29C0773C7F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80E12AB-09F2-41FD-AE16-4AC59E569E76}">
      <dgm:prSet/>
      <dgm:spPr/>
      <dgm:t>
        <a:bodyPr/>
        <a:lstStyle/>
        <a:p>
          <a:r>
            <a:rPr lang="da-DK"/>
            <a:t>Kognitive krav</a:t>
          </a:r>
          <a:endParaRPr lang="en-US"/>
        </a:p>
      </dgm:t>
    </dgm:pt>
    <dgm:pt modelId="{0200E0F6-9166-426D-93F8-6A14C608641B}" type="parTrans" cxnId="{B0F8D552-7CA2-43F6-A5B4-D47ADB21A270}">
      <dgm:prSet/>
      <dgm:spPr/>
      <dgm:t>
        <a:bodyPr/>
        <a:lstStyle/>
        <a:p>
          <a:endParaRPr lang="en-US"/>
        </a:p>
      </dgm:t>
    </dgm:pt>
    <dgm:pt modelId="{99E802DD-97DF-472E-AC12-89C51A23367F}" type="sibTrans" cxnId="{B0F8D552-7CA2-43F6-A5B4-D47ADB21A270}">
      <dgm:prSet/>
      <dgm:spPr/>
      <dgm:t>
        <a:bodyPr/>
        <a:lstStyle/>
        <a:p>
          <a:endParaRPr lang="en-US"/>
        </a:p>
      </dgm:t>
    </dgm:pt>
    <dgm:pt modelId="{F9E112D0-5514-4A68-BF39-E78D5AEDFFD5}">
      <dgm:prSet/>
      <dgm:spPr/>
      <dgm:t>
        <a:bodyPr/>
        <a:lstStyle/>
        <a:p>
          <a:r>
            <a:rPr lang="da-DK"/>
            <a:t>Emotionelle krav </a:t>
          </a:r>
          <a:endParaRPr lang="en-US"/>
        </a:p>
      </dgm:t>
    </dgm:pt>
    <dgm:pt modelId="{865A767B-7931-4888-A34C-530C86D199DA}" type="parTrans" cxnId="{64D35815-2A64-42AB-ABCB-43CF9EB9DAE9}">
      <dgm:prSet/>
      <dgm:spPr/>
      <dgm:t>
        <a:bodyPr/>
        <a:lstStyle/>
        <a:p>
          <a:endParaRPr lang="en-US"/>
        </a:p>
      </dgm:t>
    </dgm:pt>
    <dgm:pt modelId="{6C933128-3CA7-4B94-A6D2-998C2F02857D}" type="sibTrans" cxnId="{64D35815-2A64-42AB-ABCB-43CF9EB9DAE9}">
      <dgm:prSet/>
      <dgm:spPr/>
      <dgm:t>
        <a:bodyPr/>
        <a:lstStyle/>
        <a:p>
          <a:endParaRPr lang="en-US"/>
        </a:p>
      </dgm:t>
    </dgm:pt>
    <dgm:pt modelId="{7738DCC5-7BDE-450A-9031-6B97F7F1100F}">
      <dgm:prSet/>
      <dgm:spPr/>
      <dgm:t>
        <a:bodyPr/>
        <a:lstStyle/>
        <a:p>
          <a:r>
            <a:rPr lang="da-DK"/>
            <a:t>Perceptuelle krav </a:t>
          </a:r>
          <a:endParaRPr lang="en-US"/>
        </a:p>
      </dgm:t>
    </dgm:pt>
    <dgm:pt modelId="{0E9D469F-09B1-49CF-8121-7FDE378530B3}" type="parTrans" cxnId="{0D4D07F6-2C60-4668-8F2D-D09DE10BF717}">
      <dgm:prSet/>
      <dgm:spPr/>
      <dgm:t>
        <a:bodyPr/>
        <a:lstStyle/>
        <a:p>
          <a:endParaRPr lang="en-US"/>
        </a:p>
      </dgm:t>
    </dgm:pt>
    <dgm:pt modelId="{5A70947E-8D17-4991-8075-2DFD0C9B5881}" type="sibTrans" cxnId="{0D4D07F6-2C60-4668-8F2D-D09DE10BF717}">
      <dgm:prSet/>
      <dgm:spPr/>
      <dgm:t>
        <a:bodyPr/>
        <a:lstStyle/>
        <a:p>
          <a:endParaRPr lang="en-US"/>
        </a:p>
      </dgm:t>
    </dgm:pt>
    <dgm:pt modelId="{A267B84E-9F4F-43FC-8DDA-E85085BE7AEA}">
      <dgm:prSet/>
      <dgm:spPr/>
      <dgm:t>
        <a:bodyPr/>
        <a:lstStyle/>
        <a:p>
          <a:r>
            <a:rPr lang="da-DK"/>
            <a:t>Manuelle og motoriske krav </a:t>
          </a:r>
          <a:endParaRPr lang="en-US"/>
        </a:p>
      </dgm:t>
    </dgm:pt>
    <dgm:pt modelId="{EE12AEE9-8F0D-4256-BD64-907D0DAA2D02}" type="parTrans" cxnId="{80E80B53-EECE-43F3-A767-350EBF3BE31D}">
      <dgm:prSet/>
      <dgm:spPr/>
      <dgm:t>
        <a:bodyPr/>
        <a:lstStyle/>
        <a:p>
          <a:endParaRPr lang="en-US"/>
        </a:p>
      </dgm:t>
    </dgm:pt>
    <dgm:pt modelId="{13C4C4EC-5D81-4858-9A94-3EFF4D489AD1}" type="sibTrans" cxnId="{80E80B53-EECE-43F3-A767-350EBF3BE31D}">
      <dgm:prSet/>
      <dgm:spPr/>
      <dgm:t>
        <a:bodyPr/>
        <a:lstStyle/>
        <a:p>
          <a:endParaRPr lang="en-US"/>
        </a:p>
      </dgm:t>
    </dgm:pt>
    <dgm:pt modelId="{8E32B985-4381-4E77-BB23-A12BE0266678}">
      <dgm:prSet/>
      <dgm:spPr/>
      <dgm:t>
        <a:bodyPr/>
        <a:lstStyle/>
        <a:p>
          <a:r>
            <a:rPr lang="da-DK"/>
            <a:t>Kvantitative krav </a:t>
          </a:r>
          <a:endParaRPr lang="en-US"/>
        </a:p>
      </dgm:t>
    </dgm:pt>
    <dgm:pt modelId="{3373759B-87B6-45C6-BFD3-6D095B9F5CFA}" type="parTrans" cxnId="{AAE69DF7-F8FF-4B3B-924D-D5520CE31D92}">
      <dgm:prSet/>
      <dgm:spPr/>
      <dgm:t>
        <a:bodyPr/>
        <a:lstStyle/>
        <a:p>
          <a:endParaRPr lang="en-US"/>
        </a:p>
      </dgm:t>
    </dgm:pt>
    <dgm:pt modelId="{E31F7C8C-386E-4BA9-A726-64275D9C5D52}" type="sibTrans" cxnId="{AAE69DF7-F8FF-4B3B-924D-D5520CE31D92}">
      <dgm:prSet/>
      <dgm:spPr/>
      <dgm:t>
        <a:bodyPr/>
        <a:lstStyle/>
        <a:p>
          <a:endParaRPr lang="en-US"/>
        </a:p>
      </dgm:t>
    </dgm:pt>
    <dgm:pt modelId="{84F0B8B9-F3A1-41FD-9D61-D3AA66C63F89}" type="pres">
      <dgm:prSet presAssocID="{334D2CE0-EC44-4608-9073-F29C0773C7F3}" presName="diagram" presStyleCnt="0">
        <dgm:presLayoutVars>
          <dgm:dir/>
          <dgm:resizeHandles val="exact"/>
        </dgm:presLayoutVars>
      </dgm:prSet>
      <dgm:spPr/>
    </dgm:pt>
    <dgm:pt modelId="{390908B0-D6FA-4ADA-B089-67CB141086E5}" type="pres">
      <dgm:prSet presAssocID="{E80E12AB-09F2-41FD-AE16-4AC59E569E76}" presName="node" presStyleLbl="node1" presStyleIdx="0" presStyleCnt="5">
        <dgm:presLayoutVars>
          <dgm:bulletEnabled val="1"/>
        </dgm:presLayoutVars>
      </dgm:prSet>
      <dgm:spPr/>
    </dgm:pt>
    <dgm:pt modelId="{ED81EE21-9CFA-4FC6-BE1C-07E69E95128B}" type="pres">
      <dgm:prSet presAssocID="{99E802DD-97DF-472E-AC12-89C51A23367F}" presName="sibTrans" presStyleCnt="0"/>
      <dgm:spPr/>
    </dgm:pt>
    <dgm:pt modelId="{31D24B21-A62B-4F0A-8D17-7780E4C23A88}" type="pres">
      <dgm:prSet presAssocID="{F9E112D0-5514-4A68-BF39-E78D5AEDFFD5}" presName="node" presStyleLbl="node1" presStyleIdx="1" presStyleCnt="5">
        <dgm:presLayoutVars>
          <dgm:bulletEnabled val="1"/>
        </dgm:presLayoutVars>
      </dgm:prSet>
      <dgm:spPr/>
    </dgm:pt>
    <dgm:pt modelId="{CB292E03-F07E-42D6-8793-4E5A683DCC6C}" type="pres">
      <dgm:prSet presAssocID="{6C933128-3CA7-4B94-A6D2-998C2F02857D}" presName="sibTrans" presStyleCnt="0"/>
      <dgm:spPr/>
    </dgm:pt>
    <dgm:pt modelId="{63FCE632-DBDD-43CD-9A27-09FC73848852}" type="pres">
      <dgm:prSet presAssocID="{7738DCC5-7BDE-450A-9031-6B97F7F1100F}" presName="node" presStyleLbl="node1" presStyleIdx="2" presStyleCnt="5">
        <dgm:presLayoutVars>
          <dgm:bulletEnabled val="1"/>
        </dgm:presLayoutVars>
      </dgm:prSet>
      <dgm:spPr/>
    </dgm:pt>
    <dgm:pt modelId="{2BDEFD47-DD69-4BBA-BF4D-DB3AE7381C64}" type="pres">
      <dgm:prSet presAssocID="{5A70947E-8D17-4991-8075-2DFD0C9B5881}" presName="sibTrans" presStyleCnt="0"/>
      <dgm:spPr/>
    </dgm:pt>
    <dgm:pt modelId="{3708DC26-8829-46C2-9015-3C7B0043A5C2}" type="pres">
      <dgm:prSet presAssocID="{A267B84E-9F4F-43FC-8DDA-E85085BE7AEA}" presName="node" presStyleLbl="node1" presStyleIdx="3" presStyleCnt="5">
        <dgm:presLayoutVars>
          <dgm:bulletEnabled val="1"/>
        </dgm:presLayoutVars>
      </dgm:prSet>
      <dgm:spPr/>
    </dgm:pt>
    <dgm:pt modelId="{8699F536-D57D-4CD0-9C18-ABA2F5B93AA5}" type="pres">
      <dgm:prSet presAssocID="{13C4C4EC-5D81-4858-9A94-3EFF4D489AD1}" presName="sibTrans" presStyleCnt="0"/>
      <dgm:spPr/>
    </dgm:pt>
    <dgm:pt modelId="{9DDDFCE4-CF6A-4810-A19F-EF56567A0E37}" type="pres">
      <dgm:prSet presAssocID="{8E32B985-4381-4E77-BB23-A12BE0266678}" presName="node" presStyleLbl="node1" presStyleIdx="4" presStyleCnt="5">
        <dgm:presLayoutVars>
          <dgm:bulletEnabled val="1"/>
        </dgm:presLayoutVars>
      </dgm:prSet>
      <dgm:spPr/>
    </dgm:pt>
  </dgm:ptLst>
  <dgm:cxnLst>
    <dgm:cxn modelId="{64D35815-2A64-42AB-ABCB-43CF9EB9DAE9}" srcId="{334D2CE0-EC44-4608-9073-F29C0773C7F3}" destId="{F9E112D0-5514-4A68-BF39-E78D5AEDFFD5}" srcOrd="1" destOrd="0" parTransId="{865A767B-7931-4888-A34C-530C86D199DA}" sibTransId="{6C933128-3CA7-4B94-A6D2-998C2F02857D}"/>
    <dgm:cxn modelId="{95EDD426-059F-4551-A242-7E5931528FF8}" type="presOf" srcId="{E80E12AB-09F2-41FD-AE16-4AC59E569E76}" destId="{390908B0-D6FA-4ADA-B089-67CB141086E5}" srcOrd="0" destOrd="0" presId="urn:microsoft.com/office/officeart/2005/8/layout/default"/>
    <dgm:cxn modelId="{B0F8D552-7CA2-43F6-A5B4-D47ADB21A270}" srcId="{334D2CE0-EC44-4608-9073-F29C0773C7F3}" destId="{E80E12AB-09F2-41FD-AE16-4AC59E569E76}" srcOrd="0" destOrd="0" parTransId="{0200E0F6-9166-426D-93F8-6A14C608641B}" sibTransId="{99E802DD-97DF-472E-AC12-89C51A23367F}"/>
    <dgm:cxn modelId="{80E80B53-EECE-43F3-A767-350EBF3BE31D}" srcId="{334D2CE0-EC44-4608-9073-F29C0773C7F3}" destId="{A267B84E-9F4F-43FC-8DDA-E85085BE7AEA}" srcOrd="3" destOrd="0" parTransId="{EE12AEE9-8F0D-4256-BD64-907D0DAA2D02}" sibTransId="{13C4C4EC-5D81-4858-9A94-3EFF4D489AD1}"/>
    <dgm:cxn modelId="{B164BB56-096E-45A9-B457-5A1A4215F6D4}" type="presOf" srcId="{8E32B985-4381-4E77-BB23-A12BE0266678}" destId="{9DDDFCE4-CF6A-4810-A19F-EF56567A0E37}" srcOrd="0" destOrd="0" presId="urn:microsoft.com/office/officeart/2005/8/layout/default"/>
    <dgm:cxn modelId="{5312057B-C73D-46BB-B546-2ACE7A77C0BC}" type="presOf" srcId="{334D2CE0-EC44-4608-9073-F29C0773C7F3}" destId="{84F0B8B9-F3A1-41FD-9D61-D3AA66C63F89}" srcOrd="0" destOrd="0" presId="urn:microsoft.com/office/officeart/2005/8/layout/default"/>
    <dgm:cxn modelId="{98E30E95-2C16-4FF2-901B-50B59279BEC5}" type="presOf" srcId="{F9E112D0-5514-4A68-BF39-E78D5AEDFFD5}" destId="{31D24B21-A62B-4F0A-8D17-7780E4C23A88}" srcOrd="0" destOrd="0" presId="urn:microsoft.com/office/officeart/2005/8/layout/default"/>
    <dgm:cxn modelId="{170D1FDA-7DE5-4D1E-A96E-53EDCEE7DFBC}" type="presOf" srcId="{7738DCC5-7BDE-450A-9031-6B97F7F1100F}" destId="{63FCE632-DBDD-43CD-9A27-09FC73848852}" srcOrd="0" destOrd="0" presId="urn:microsoft.com/office/officeart/2005/8/layout/default"/>
    <dgm:cxn modelId="{1B5443F5-B044-4098-94D7-D8C5CC04A303}" type="presOf" srcId="{A267B84E-9F4F-43FC-8DDA-E85085BE7AEA}" destId="{3708DC26-8829-46C2-9015-3C7B0043A5C2}" srcOrd="0" destOrd="0" presId="urn:microsoft.com/office/officeart/2005/8/layout/default"/>
    <dgm:cxn modelId="{0D4D07F6-2C60-4668-8F2D-D09DE10BF717}" srcId="{334D2CE0-EC44-4608-9073-F29C0773C7F3}" destId="{7738DCC5-7BDE-450A-9031-6B97F7F1100F}" srcOrd="2" destOrd="0" parTransId="{0E9D469F-09B1-49CF-8121-7FDE378530B3}" sibTransId="{5A70947E-8D17-4991-8075-2DFD0C9B5881}"/>
    <dgm:cxn modelId="{AAE69DF7-F8FF-4B3B-924D-D5520CE31D92}" srcId="{334D2CE0-EC44-4608-9073-F29C0773C7F3}" destId="{8E32B985-4381-4E77-BB23-A12BE0266678}" srcOrd="4" destOrd="0" parTransId="{3373759B-87B6-45C6-BFD3-6D095B9F5CFA}" sibTransId="{E31F7C8C-386E-4BA9-A726-64275D9C5D52}"/>
    <dgm:cxn modelId="{0FD718C3-D358-4DD5-8499-CDF4B4C08DC1}" type="presParOf" srcId="{84F0B8B9-F3A1-41FD-9D61-D3AA66C63F89}" destId="{390908B0-D6FA-4ADA-B089-67CB141086E5}" srcOrd="0" destOrd="0" presId="urn:microsoft.com/office/officeart/2005/8/layout/default"/>
    <dgm:cxn modelId="{B1EBA627-6C9D-4E9A-94CB-F01CC635AECA}" type="presParOf" srcId="{84F0B8B9-F3A1-41FD-9D61-D3AA66C63F89}" destId="{ED81EE21-9CFA-4FC6-BE1C-07E69E95128B}" srcOrd="1" destOrd="0" presId="urn:microsoft.com/office/officeart/2005/8/layout/default"/>
    <dgm:cxn modelId="{AB55293C-8B13-41B0-9B8C-133517FC608F}" type="presParOf" srcId="{84F0B8B9-F3A1-41FD-9D61-D3AA66C63F89}" destId="{31D24B21-A62B-4F0A-8D17-7780E4C23A88}" srcOrd="2" destOrd="0" presId="urn:microsoft.com/office/officeart/2005/8/layout/default"/>
    <dgm:cxn modelId="{73B04FC0-0312-438D-8155-20FFEB6DA587}" type="presParOf" srcId="{84F0B8B9-F3A1-41FD-9D61-D3AA66C63F89}" destId="{CB292E03-F07E-42D6-8793-4E5A683DCC6C}" srcOrd="3" destOrd="0" presId="urn:microsoft.com/office/officeart/2005/8/layout/default"/>
    <dgm:cxn modelId="{206656B2-D7C9-48C0-B6AD-E35BFD682AE0}" type="presParOf" srcId="{84F0B8B9-F3A1-41FD-9D61-D3AA66C63F89}" destId="{63FCE632-DBDD-43CD-9A27-09FC73848852}" srcOrd="4" destOrd="0" presId="urn:microsoft.com/office/officeart/2005/8/layout/default"/>
    <dgm:cxn modelId="{8AF3E18F-8639-45A9-8A11-61FC335DE182}" type="presParOf" srcId="{84F0B8B9-F3A1-41FD-9D61-D3AA66C63F89}" destId="{2BDEFD47-DD69-4BBA-BF4D-DB3AE7381C64}" srcOrd="5" destOrd="0" presId="urn:microsoft.com/office/officeart/2005/8/layout/default"/>
    <dgm:cxn modelId="{D7498236-5A59-4A78-8ACE-14CCA6B2BF3C}" type="presParOf" srcId="{84F0B8B9-F3A1-41FD-9D61-D3AA66C63F89}" destId="{3708DC26-8829-46C2-9015-3C7B0043A5C2}" srcOrd="6" destOrd="0" presId="urn:microsoft.com/office/officeart/2005/8/layout/default"/>
    <dgm:cxn modelId="{27CBC850-FA57-4902-8EB9-E47231977BD4}" type="presParOf" srcId="{84F0B8B9-F3A1-41FD-9D61-D3AA66C63F89}" destId="{8699F536-D57D-4CD0-9C18-ABA2F5B93AA5}" srcOrd="7" destOrd="0" presId="urn:microsoft.com/office/officeart/2005/8/layout/default"/>
    <dgm:cxn modelId="{3815CC9F-DBB4-4D58-9AA1-6FABEFD82C4A}" type="presParOf" srcId="{84F0B8B9-F3A1-41FD-9D61-D3AA66C63F89}" destId="{9DDDFCE4-CF6A-4810-A19F-EF56567A0E3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957115-7827-44BC-87A2-DB2D7EC1D88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FCF5AE0-860A-4518-9FAC-2E515B07F6A6}">
      <dgm:prSet/>
      <dgm:spPr/>
      <dgm:t>
        <a:bodyPr/>
        <a:lstStyle/>
        <a:p>
          <a:r>
            <a:rPr lang="da-DK"/>
            <a:t>Psykologiske stressorer </a:t>
          </a:r>
          <a:endParaRPr lang="en-US"/>
        </a:p>
      </dgm:t>
    </dgm:pt>
    <dgm:pt modelId="{4D77BF0A-2787-4CCD-8AE9-A8E86516A59C}" type="parTrans" cxnId="{1C924252-92A2-4E06-85DA-008A8087513A}">
      <dgm:prSet/>
      <dgm:spPr/>
      <dgm:t>
        <a:bodyPr/>
        <a:lstStyle/>
        <a:p>
          <a:endParaRPr lang="en-US"/>
        </a:p>
      </dgm:t>
    </dgm:pt>
    <dgm:pt modelId="{1E24A661-6A9F-4F9C-8290-C67964D9533A}" type="sibTrans" cxnId="{1C924252-92A2-4E06-85DA-008A8087513A}">
      <dgm:prSet/>
      <dgm:spPr/>
      <dgm:t>
        <a:bodyPr/>
        <a:lstStyle/>
        <a:p>
          <a:endParaRPr lang="en-US"/>
        </a:p>
      </dgm:t>
    </dgm:pt>
    <dgm:pt modelId="{342F4416-91FD-4E84-8F7A-436E820EF685}">
      <dgm:prSet/>
      <dgm:spPr/>
      <dgm:t>
        <a:bodyPr/>
        <a:lstStyle/>
        <a:p>
          <a:r>
            <a:rPr lang="da-DK"/>
            <a:t>Fysiske stressorer </a:t>
          </a:r>
          <a:endParaRPr lang="en-US"/>
        </a:p>
      </dgm:t>
    </dgm:pt>
    <dgm:pt modelId="{093C35D9-BEA5-46ED-A582-210A1433DF9D}" type="parTrans" cxnId="{887C713D-C0E5-40EF-B18B-B719536D751B}">
      <dgm:prSet/>
      <dgm:spPr/>
      <dgm:t>
        <a:bodyPr/>
        <a:lstStyle/>
        <a:p>
          <a:endParaRPr lang="en-US"/>
        </a:p>
      </dgm:t>
    </dgm:pt>
    <dgm:pt modelId="{BAA1D68B-E416-48F4-9142-9204FE8F4C66}" type="sibTrans" cxnId="{887C713D-C0E5-40EF-B18B-B719536D751B}">
      <dgm:prSet/>
      <dgm:spPr/>
      <dgm:t>
        <a:bodyPr/>
        <a:lstStyle/>
        <a:p>
          <a:endParaRPr lang="en-US"/>
        </a:p>
      </dgm:t>
    </dgm:pt>
    <dgm:pt modelId="{99ADAF6C-6299-4880-AEE6-F0B390D129AA}">
      <dgm:prSet/>
      <dgm:spPr/>
      <dgm:t>
        <a:bodyPr/>
        <a:lstStyle/>
        <a:p>
          <a:r>
            <a:rPr lang="da-DK"/>
            <a:t>Biologiske stressorer </a:t>
          </a:r>
          <a:endParaRPr lang="en-US"/>
        </a:p>
      </dgm:t>
    </dgm:pt>
    <dgm:pt modelId="{0A564E45-5869-4A47-96DC-A8795D16B985}" type="parTrans" cxnId="{E4BDD1A7-66AC-4F2C-A657-CBB7869E9863}">
      <dgm:prSet/>
      <dgm:spPr/>
      <dgm:t>
        <a:bodyPr/>
        <a:lstStyle/>
        <a:p>
          <a:endParaRPr lang="en-US"/>
        </a:p>
      </dgm:t>
    </dgm:pt>
    <dgm:pt modelId="{CC876180-C31B-4E80-A29E-4FF89B0A0A66}" type="sibTrans" cxnId="{E4BDD1A7-66AC-4F2C-A657-CBB7869E9863}">
      <dgm:prSet/>
      <dgm:spPr/>
      <dgm:t>
        <a:bodyPr/>
        <a:lstStyle/>
        <a:p>
          <a:endParaRPr lang="en-US"/>
        </a:p>
      </dgm:t>
    </dgm:pt>
    <dgm:pt modelId="{01F66786-7063-4111-80F3-A4BFC08764E8}" type="pres">
      <dgm:prSet presAssocID="{60957115-7827-44BC-87A2-DB2D7EC1D884}" presName="hierChild1" presStyleCnt="0">
        <dgm:presLayoutVars>
          <dgm:chPref val="1"/>
          <dgm:dir/>
          <dgm:animOne val="branch"/>
          <dgm:animLvl val="lvl"/>
          <dgm:resizeHandles/>
        </dgm:presLayoutVars>
      </dgm:prSet>
      <dgm:spPr/>
    </dgm:pt>
    <dgm:pt modelId="{C864DDF9-0D39-433E-B81E-3FA6562716A2}" type="pres">
      <dgm:prSet presAssocID="{CFCF5AE0-860A-4518-9FAC-2E515B07F6A6}" presName="hierRoot1" presStyleCnt="0"/>
      <dgm:spPr/>
    </dgm:pt>
    <dgm:pt modelId="{2DBDA19D-93EB-413F-BC1B-7E06F56601F9}" type="pres">
      <dgm:prSet presAssocID="{CFCF5AE0-860A-4518-9FAC-2E515B07F6A6}" presName="composite" presStyleCnt="0"/>
      <dgm:spPr/>
    </dgm:pt>
    <dgm:pt modelId="{E19F4FAB-6BF1-4411-991A-9B86DF401E60}" type="pres">
      <dgm:prSet presAssocID="{CFCF5AE0-860A-4518-9FAC-2E515B07F6A6}" presName="background" presStyleLbl="node0" presStyleIdx="0" presStyleCnt="3"/>
      <dgm:spPr/>
    </dgm:pt>
    <dgm:pt modelId="{5D861273-0A71-4253-BF91-26DE0E7771A7}" type="pres">
      <dgm:prSet presAssocID="{CFCF5AE0-860A-4518-9FAC-2E515B07F6A6}" presName="text" presStyleLbl="fgAcc0" presStyleIdx="0" presStyleCnt="3">
        <dgm:presLayoutVars>
          <dgm:chPref val="3"/>
        </dgm:presLayoutVars>
      </dgm:prSet>
      <dgm:spPr/>
    </dgm:pt>
    <dgm:pt modelId="{C276158B-A561-4D38-9C83-D4BE620D290A}" type="pres">
      <dgm:prSet presAssocID="{CFCF5AE0-860A-4518-9FAC-2E515B07F6A6}" presName="hierChild2" presStyleCnt="0"/>
      <dgm:spPr/>
    </dgm:pt>
    <dgm:pt modelId="{9E26B9CB-13F0-4267-8894-95ED94D74967}" type="pres">
      <dgm:prSet presAssocID="{342F4416-91FD-4E84-8F7A-436E820EF685}" presName="hierRoot1" presStyleCnt="0"/>
      <dgm:spPr/>
    </dgm:pt>
    <dgm:pt modelId="{15956748-0794-4925-B7C9-46DBE0B28988}" type="pres">
      <dgm:prSet presAssocID="{342F4416-91FD-4E84-8F7A-436E820EF685}" presName="composite" presStyleCnt="0"/>
      <dgm:spPr/>
    </dgm:pt>
    <dgm:pt modelId="{164D1484-3576-4A42-B7EA-1BB7E5CE6637}" type="pres">
      <dgm:prSet presAssocID="{342F4416-91FD-4E84-8F7A-436E820EF685}" presName="background" presStyleLbl="node0" presStyleIdx="1" presStyleCnt="3"/>
      <dgm:spPr/>
    </dgm:pt>
    <dgm:pt modelId="{C0CB08C2-8808-4963-9CAF-E066D51FE26F}" type="pres">
      <dgm:prSet presAssocID="{342F4416-91FD-4E84-8F7A-436E820EF685}" presName="text" presStyleLbl="fgAcc0" presStyleIdx="1" presStyleCnt="3">
        <dgm:presLayoutVars>
          <dgm:chPref val="3"/>
        </dgm:presLayoutVars>
      </dgm:prSet>
      <dgm:spPr/>
    </dgm:pt>
    <dgm:pt modelId="{65079078-9AAD-49B4-AC7E-A047084B2661}" type="pres">
      <dgm:prSet presAssocID="{342F4416-91FD-4E84-8F7A-436E820EF685}" presName="hierChild2" presStyleCnt="0"/>
      <dgm:spPr/>
    </dgm:pt>
    <dgm:pt modelId="{9C7FC462-2986-4276-874E-FECF75D0DF7C}" type="pres">
      <dgm:prSet presAssocID="{99ADAF6C-6299-4880-AEE6-F0B390D129AA}" presName="hierRoot1" presStyleCnt="0"/>
      <dgm:spPr/>
    </dgm:pt>
    <dgm:pt modelId="{D75135F5-1874-4812-872B-18C9B207B64B}" type="pres">
      <dgm:prSet presAssocID="{99ADAF6C-6299-4880-AEE6-F0B390D129AA}" presName="composite" presStyleCnt="0"/>
      <dgm:spPr/>
    </dgm:pt>
    <dgm:pt modelId="{8CF05ADD-2546-4E93-A3A8-EFE710ECDB83}" type="pres">
      <dgm:prSet presAssocID="{99ADAF6C-6299-4880-AEE6-F0B390D129AA}" presName="background" presStyleLbl="node0" presStyleIdx="2" presStyleCnt="3"/>
      <dgm:spPr/>
    </dgm:pt>
    <dgm:pt modelId="{28E480B3-3D53-4748-8A99-F00A0A7D18FC}" type="pres">
      <dgm:prSet presAssocID="{99ADAF6C-6299-4880-AEE6-F0B390D129AA}" presName="text" presStyleLbl="fgAcc0" presStyleIdx="2" presStyleCnt="3">
        <dgm:presLayoutVars>
          <dgm:chPref val="3"/>
        </dgm:presLayoutVars>
      </dgm:prSet>
      <dgm:spPr/>
    </dgm:pt>
    <dgm:pt modelId="{CB8DAA45-5C18-40F2-BEB2-7E2F7CE9F193}" type="pres">
      <dgm:prSet presAssocID="{99ADAF6C-6299-4880-AEE6-F0B390D129AA}" presName="hierChild2" presStyleCnt="0"/>
      <dgm:spPr/>
    </dgm:pt>
  </dgm:ptLst>
  <dgm:cxnLst>
    <dgm:cxn modelId="{06DD7C05-7512-412E-9367-D7255229B2AA}" type="presOf" srcId="{CFCF5AE0-860A-4518-9FAC-2E515B07F6A6}" destId="{5D861273-0A71-4253-BF91-26DE0E7771A7}" srcOrd="0" destOrd="0" presId="urn:microsoft.com/office/officeart/2005/8/layout/hierarchy1"/>
    <dgm:cxn modelId="{93D9EF28-03C5-4300-935B-80DF585D3284}" type="presOf" srcId="{99ADAF6C-6299-4880-AEE6-F0B390D129AA}" destId="{28E480B3-3D53-4748-8A99-F00A0A7D18FC}" srcOrd="0" destOrd="0" presId="urn:microsoft.com/office/officeart/2005/8/layout/hierarchy1"/>
    <dgm:cxn modelId="{887C713D-C0E5-40EF-B18B-B719536D751B}" srcId="{60957115-7827-44BC-87A2-DB2D7EC1D884}" destId="{342F4416-91FD-4E84-8F7A-436E820EF685}" srcOrd="1" destOrd="0" parTransId="{093C35D9-BEA5-46ED-A582-210A1433DF9D}" sibTransId="{BAA1D68B-E416-48F4-9142-9204FE8F4C66}"/>
    <dgm:cxn modelId="{1C924252-92A2-4E06-85DA-008A8087513A}" srcId="{60957115-7827-44BC-87A2-DB2D7EC1D884}" destId="{CFCF5AE0-860A-4518-9FAC-2E515B07F6A6}" srcOrd="0" destOrd="0" parTransId="{4D77BF0A-2787-4CCD-8AE9-A8E86516A59C}" sibTransId="{1E24A661-6A9F-4F9C-8290-C67964D9533A}"/>
    <dgm:cxn modelId="{E4BDD1A7-66AC-4F2C-A657-CBB7869E9863}" srcId="{60957115-7827-44BC-87A2-DB2D7EC1D884}" destId="{99ADAF6C-6299-4880-AEE6-F0B390D129AA}" srcOrd="2" destOrd="0" parTransId="{0A564E45-5869-4A47-96DC-A8795D16B985}" sibTransId="{CC876180-C31B-4E80-A29E-4FF89B0A0A66}"/>
    <dgm:cxn modelId="{4477B7B4-5792-4E88-B1E0-02B7B2190A5C}" type="presOf" srcId="{60957115-7827-44BC-87A2-DB2D7EC1D884}" destId="{01F66786-7063-4111-80F3-A4BFC08764E8}" srcOrd="0" destOrd="0" presId="urn:microsoft.com/office/officeart/2005/8/layout/hierarchy1"/>
    <dgm:cxn modelId="{80185BFC-D525-4672-8947-3CD423F614EA}" type="presOf" srcId="{342F4416-91FD-4E84-8F7A-436E820EF685}" destId="{C0CB08C2-8808-4963-9CAF-E066D51FE26F}" srcOrd="0" destOrd="0" presId="urn:microsoft.com/office/officeart/2005/8/layout/hierarchy1"/>
    <dgm:cxn modelId="{1A92F111-9D93-41A7-8C16-F33447627A72}" type="presParOf" srcId="{01F66786-7063-4111-80F3-A4BFC08764E8}" destId="{C864DDF9-0D39-433E-B81E-3FA6562716A2}" srcOrd="0" destOrd="0" presId="urn:microsoft.com/office/officeart/2005/8/layout/hierarchy1"/>
    <dgm:cxn modelId="{C635D88E-A93E-41AF-B780-8E959755C5B3}" type="presParOf" srcId="{C864DDF9-0D39-433E-B81E-3FA6562716A2}" destId="{2DBDA19D-93EB-413F-BC1B-7E06F56601F9}" srcOrd="0" destOrd="0" presId="urn:microsoft.com/office/officeart/2005/8/layout/hierarchy1"/>
    <dgm:cxn modelId="{7E40417B-3A68-4E1D-B744-B5FEE1EA5DC2}" type="presParOf" srcId="{2DBDA19D-93EB-413F-BC1B-7E06F56601F9}" destId="{E19F4FAB-6BF1-4411-991A-9B86DF401E60}" srcOrd="0" destOrd="0" presId="urn:microsoft.com/office/officeart/2005/8/layout/hierarchy1"/>
    <dgm:cxn modelId="{349E4010-DB0B-4784-849A-134F52A5364E}" type="presParOf" srcId="{2DBDA19D-93EB-413F-BC1B-7E06F56601F9}" destId="{5D861273-0A71-4253-BF91-26DE0E7771A7}" srcOrd="1" destOrd="0" presId="urn:microsoft.com/office/officeart/2005/8/layout/hierarchy1"/>
    <dgm:cxn modelId="{4C16AC80-8BDA-447A-9E09-CECAC00A45D2}" type="presParOf" srcId="{C864DDF9-0D39-433E-B81E-3FA6562716A2}" destId="{C276158B-A561-4D38-9C83-D4BE620D290A}" srcOrd="1" destOrd="0" presId="urn:microsoft.com/office/officeart/2005/8/layout/hierarchy1"/>
    <dgm:cxn modelId="{603FB4EE-867E-4801-AC53-A56EDDB96E59}" type="presParOf" srcId="{01F66786-7063-4111-80F3-A4BFC08764E8}" destId="{9E26B9CB-13F0-4267-8894-95ED94D74967}" srcOrd="1" destOrd="0" presId="urn:microsoft.com/office/officeart/2005/8/layout/hierarchy1"/>
    <dgm:cxn modelId="{D5BE100D-2CC6-4EC8-A109-06778A444F1A}" type="presParOf" srcId="{9E26B9CB-13F0-4267-8894-95ED94D74967}" destId="{15956748-0794-4925-B7C9-46DBE0B28988}" srcOrd="0" destOrd="0" presId="urn:microsoft.com/office/officeart/2005/8/layout/hierarchy1"/>
    <dgm:cxn modelId="{3D6841AF-C189-40E9-8C20-796B2A2CB8E9}" type="presParOf" srcId="{15956748-0794-4925-B7C9-46DBE0B28988}" destId="{164D1484-3576-4A42-B7EA-1BB7E5CE6637}" srcOrd="0" destOrd="0" presId="urn:microsoft.com/office/officeart/2005/8/layout/hierarchy1"/>
    <dgm:cxn modelId="{97A072B0-28C4-434E-BC53-13CA1A281951}" type="presParOf" srcId="{15956748-0794-4925-B7C9-46DBE0B28988}" destId="{C0CB08C2-8808-4963-9CAF-E066D51FE26F}" srcOrd="1" destOrd="0" presId="urn:microsoft.com/office/officeart/2005/8/layout/hierarchy1"/>
    <dgm:cxn modelId="{CADF4BAF-6C82-4C19-94FB-ABBC13A19AE1}" type="presParOf" srcId="{9E26B9CB-13F0-4267-8894-95ED94D74967}" destId="{65079078-9AAD-49B4-AC7E-A047084B2661}" srcOrd="1" destOrd="0" presId="urn:microsoft.com/office/officeart/2005/8/layout/hierarchy1"/>
    <dgm:cxn modelId="{01CA1AA7-E936-450F-89C7-64184D7379CC}" type="presParOf" srcId="{01F66786-7063-4111-80F3-A4BFC08764E8}" destId="{9C7FC462-2986-4276-874E-FECF75D0DF7C}" srcOrd="2" destOrd="0" presId="urn:microsoft.com/office/officeart/2005/8/layout/hierarchy1"/>
    <dgm:cxn modelId="{6422D43B-05FB-4943-912A-FBB35F1A555F}" type="presParOf" srcId="{9C7FC462-2986-4276-874E-FECF75D0DF7C}" destId="{D75135F5-1874-4812-872B-18C9B207B64B}" srcOrd="0" destOrd="0" presId="urn:microsoft.com/office/officeart/2005/8/layout/hierarchy1"/>
    <dgm:cxn modelId="{B91E8A92-7AC7-4F95-ACFE-A46F8DBA0873}" type="presParOf" srcId="{D75135F5-1874-4812-872B-18C9B207B64B}" destId="{8CF05ADD-2546-4E93-A3A8-EFE710ECDB83}" srcOrd="0" destOrd="0" presId="urn:microsoft.com/office/officeart/2005/8/layout/hierarchy1"/>
    <dgm:cxn modelId="{06433479-77A6-4B70-B261-BBE6087E8E30}" type="presParOf" srcId="{D75135F5-1874-4812-872B-18C9B207B64B}" destId="{28E480B3-3D53-4748-8A99-F00A0A7D18FC}" srcOrd="1" destOrd="0" presId="urn:microsoft.com/office/officeart/2005/8/layout/hierarchy1"/>
    <dgm:cxn modelId="{CD0484CA-39C1-4A3D-BF14-DEC90B1165DE}" type="presParOf" srcId="{9C7FC462-2986-4276-874E-FECF75D0DF7C}" destId="{CB8DAA45-5C18-40F2-BEB2-7E2F7CE9F1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en-US" dirty="0" err="1"/>
            <a:t>Primær</a:t>
          </a:r>
          <a:r>
            <a:rPr lang="en-US" dirty="0"/>
            <a:t> </a:t>
          </a:r>
          <a:r>
            <a:rPr lang="en-US" dirty="0" err="1"/>
            <a:t>gruppe</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Sekundær gruppe</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a:t>Formelle grupper</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Uformelle grupper</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a:t>Referencegruppe</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Medlemsgruppe</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err="1"/>
            <a:t>Indgrupper</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Udgrupper</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45BA82-4C16-4AA2-B1C7-C166A41B4B2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6D483A-C98E-462C-88B3-D7D58AFEC022}">
      <dgm:prSet/>
      <dgm:spPr/>
      <dgm:t>
        <a:bodyPr/>
        <a:lstStyle/>
        <a:p>
          <a:r>
            <a:rPr lang="da-DK"/>
            <a:t>Gruppeidentitet = gruppens ”vi”-følelse</a:t>
          </a:r>
          <a:endParaRPr lang="en-US"/>
        </a:p>
      </dgm:t>
    </dgm:pt>
    <dgm:pt modelId="{35ADA026-7E71-4596-AE78-823519F0CD8C}" type="parTrans" cxnId="{6864EB30-BB0C-4CD0-9641-F5E60528EC9D}">
      <dgm:prSet/>
      <dgm:spPr/>
      <dgm:t>
        <a:bodyPr/>
        <a:lstStyle/>
        <a:p>
          <a:endParaRPr lang="en-US"/>
        </a:p>
      </dgm:t>
    </dgm:pt>
    <dgm:pt modelId="{73B0EAAB-8E6C-4411-929D-DDD9C44C25B4}" type="sibTrans" cxnId="{6864EB30-BB0C-4CD0-9641-F5E60528EC9D}">
      <dgm:prSet/>
      <dgm:spPr/>
      <dgm:t>
        <a:bodyPr/>
        <a:lstStyle/>
        <a:p>
          <a:endParaRPr lang="en-US"/>
        </a:p>
      </dgm:t>
    </dgm:pt>
    <dgm:pt modelId="{640AE445-79FA-4432-B74C-16DD879BD49E}">
      <dgm:prSet/>
      <dgm:spPr/>
      <dgm:t>
        <a:bodyPr/>
        <a:lstStyle/>
        <a:p>
          <a:r>
            <a:rPr lang="da-DK"/>
            <a:t>Gruppeidentiteten kan styrkes via forskellige ritualer og fælles væremåder (=adfærd) </a:t>
          </a:r>
          <a:endParaRPr lang="en-US"/>
        </a:p>
      </dgm:t>
    </dgm:pt>
    <dgm:pt modelId="{F9FF0658-B493-4889-9F44-715538B27E10}" type="parTrans" cxnId="{E2895BA4-3079-43F3-9DF8-B5A275C48878}">
      <dgm:prSet/>
      <dgm:spPr/>
      <dgm:t>
        <a:bodyPr/>
        <a:lstStyle/>
        <a:p>
          <a:endParaRPr lang="en-US"/>
        </a:p>
      </dgm:t>
    </dgm:pt>
    <dgm:pt modelId="{4BC7BA46-C6B9-45D1-9AF0-5D8088A54F80}" type="sibTrans" cxnId="{E2895BA4-3079-43F3-9DF8-B5A275C48878}">
      <dgm:prSet/>
      <dgm:spPr/>
      <dgm:t>
        <a:bodyPr/>
        <a:lstStyle/>
        <a:p>
          <a:endParaRPr lang="en-US"/>
        </a:p>
      </dgm:t>
    </dgm:pt>
    <dgm:pt modelId="{752963DD-DBDA-4D55-833E-9123CFFC8E38}">
      <dgm:prSet/>
      <dgm:spPr/>
      <dgm:t>
        <a:bodyPr/>
        <a:lstStyle/>
        <a:p>
          <a:r>
            <a:rPr lang="da-DK"/>
            <a:t>Grupper har et </a:t>
          </a:r>
          <a:r>
            <a:rPr lang="da-DK" i="1"/>
            <a:t>gruppeklima </a:t>
          </a:r>
          <a:r>
            <a:rPr lang="da-DK"/>
            <a:t>f.eks. Åbenhed/lukkethed</a:t>
          </a:r>
          <a:endParaRPr lang="en-US"/>
        </a:p>
      </dgm:t>
    </dgm:pt>
    <dgm:pt modelId="{AD88820C-20C7-4B1F-AF87-1E9E8C335010}" type="parTrans" cxnId="{470548B1-82D8-4388-BD44-790B0EDC8F89}">
      <dgm:prSet/>
      <dgm:spPr/>
      <dgm:t>
        <a:bodyPr/>
        <a:lstStyle/>
        <a:p>
          <a:endParaRPr lang="en-US"/>
        </a:p>
      </dgm:t>
    </dgm:pt>
    <dgm:pt modelId="{28C114A5-4FCF-41EB-A37A-878EEA778EC4}" type="sibTrans" cxnId="{470548B1-82D8-4388-BD44-790B0EDC8F89}">
      <dgm:prSet/>
      <dgm:spPr/>
      <dgm:t>
        <a:bodyPr/>
        <a:lstStyle/>
        <a:p>
          <a:endParaRPr lang="en-US"/>
        </a:p>
      </dgm:t>
    </dgm:pt>
    <dgm:pt modelId="{8F5ECCED-2858-4ABE-996E-7FDAD1B343FE}" type="pres">
      <dgm:prSet presAssocID="{5B45BA82-4C16-4AA2-B1C7-C166A41B4B2B}" presName="root" presStyleCnt="0">
        <dgm:presLayoutVars>
          <dgm:dir/>
          <dgm:resizeHandles val="exact"/>
        </dgm:presLayoutVars>
      </dgm:prSet>
      <dgm:spPr/>
    </dgm:pt>
    <dgm:pt modelId="{67BCE92C-B012-4B11-99B4-E45B780B9243}" type="pres">
      <dgm:prSet presAssocID="{B56D483A-C98E-462C-88B3-D7D58AFEC022}" presName="compNode" presStyleCnt="0"/>
      <dgm:spPr/>
    </dgm:pt>
    <dgm:pt modelId="{7E795FAB-5386-4030-85DB-210CCAEEC708}" type="pres">
      <dgm:prSet presAssocID="{B56D483A-C98E-462C-88B3-D7D58AFEC0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20B6A5F0-E3BB-4796-A2A0-132B81D31833}" type="pres">
      <dgm:prSet presAssocID="{B56D483A-C98E-462C-88B3-D7D58AFEC022}" presName="spaceRect" presStyleCnt="0"/>
      <dgm:spPr/>
    </dgm:pt>
    <dgm:pt modelId="{69DFC821-94AF-47EC-9BF3-A368CF01680A}" type="pres">
      <dgm:prSet presAssocID="{B56D483A-C98E-462C-88B3-D7D58AFEC022}" presName="textRect" presStyleLbl="revTx" presStyleIdx="0" presStyleCnt="3">
        <dgm:presLayoutVars>
          <dgm:chMax val="1"/>
          <dgm:chPref val="1"/>
        </dgm:presLayoutVars>
      </dgm:prSet>
      <dgm:spPr/>
    </dgm:pt>
    <dgm:pt modelId="{D0D8825E-6198-489A-BE2C-5845277B0698}" type="pres">
      <dgm:prSet presAssocID="{73B0EAAB-8E6C-4411-929D-DDD9C44C25B4}" presName="sibTrans" presStyleCnt="0"/>
      <dgm:spPr/>
    </dgm:pt>
    <dgm:pt modelId="{DAD3A44B-C017-48F7-BFBA-4DE4D9D2E32E}" type="pres">
      <dgm:prSet presAssocID="{640AE445-79FA-4432-B74C-16DD879BD49E}" presName="compNode" presStyleCnt="0"/>
      <dgm:spPr/>
    </dgm:pt>
    <dgm:pt modelId="{AFF2B53C-04FC-4495-BA87-976C6E2D0E49}" type="pres">
      <dgm:prSet presAssocID="{640AE445-79FA-4432-B74C-16DD879BD4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F0116268-2E03-4584-B2AF-6BD401A0EE7D}" type="pres">
      <dgm:prSet presAssocID="{640AE445-79FA-4432-B74C-16DD879BD49E}" presName="spaceRect" presStyleCnt="0"/>
      <dgm:spPr/>
    </dgm:pt>
    <dgm:pt modelId="{BA0D938E-9FDA-4AA9-93AC-C8DCF77E972A}" type="pres">
      <dgm:prSet presAssocID="{640AE445-79FA-4432-B74C-16DD879BD49E}" presName="textRect" presStyleLbl="revTx" presStyleIdx="1" presStyleCnt="3">
        <dgm:presLayoutVars>
          <dgm:chMax val="1"/>
          <dgm:chPref val="1"/>
        </dgm:presLayoutVars>
      </dgm:prSet>
      <dgm:spPr/>
    </dgm:pt>
    <dgm:pt modelId="{87496D5B-7221-414F-86A6-7239194655E6}" type="pres">
      <dgm:prSet presAssocID="{4BC7BA46-C6B9-45D1-9AF0-5D8088A54F80}" presName="sibTrans" presStyleCnt="0"/>
      <dgm:spPr/>
    </dgm:pt>
    <dgm:pt modelId="{C108AB23-62B1-461B-B588-DF598D56E669}" type="pres">
      <dgm:prSet presAssocID="{752963DD-DBDA-4D55-833E-9123CFFC8E38}" presName="compNode" presStyleCnt="0"/>
      <dgm:spPr/>
    </dgm:pt>
    <dgm:pt modelId="{99A4BEED-022A-4E77-B8AF-833184C519CD}" type="pres">
      <dgm:prSet presAssocID="{752963DD-DBDA-4D55-833E-9123CFFC8E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ugere"/>
        </a:ext>
      </dgm:extLst>
    </dgm:pt>
    <dgm:pt modelId="{C70D8CFB-05B4-4637-9753-4E5F78769D3F}" type="pres">
      <dgm:prSet presAssocID="{752963DD-DBDA-4D55-833E-9123CFFC8E38}" presName="spaceRect" presStyleCnt="0"/>
      <dgm:spPr/>
    </dgm:pt>
    <dgm:pt modelId="{A90B212A-4A43-4E5B-AFDB-4691EA3F3C35}" type="pres">
      <dgm:prSet presAssocID="{752963DD-DBDA-4D55-833E-9123CFFC8E38}" presName="textRect" presStyleLbl="revTx" presStyleIdx="2" presStyleCnt="3">
        <dgm:presLayoutVars>
          <dgm:chMax val="1"/>
          <dgm:chPref val="1"/>
        </dgm:presLayoutVars>
      </dgm:prSet>
      <dgm:spPr/>
    </dgm:pt>
  </dgm:ptLst>
  <dgm:cxnLst>
    <dgm:cxn modelId="{2911F71A-80E2-4B87-ADAC-96BAF694008D}" type="presOf" srcId="{5B45BA82-4C16-4AA2-B1C7-C166A41B4B2B}" destId="{8F5ECCED-2858-4ABE-996E-7FDAD1B343FE}" srcOrd="0" destOrd="0" presId="urn:microsoft.com/office/officeart/2018/2/layout/IconLabelList"/>
    <dgm:cxn modelId="{19E5AC1B-AB77-41EE-97D0-74B1E6BF0396}" type="presOf" srcId="{640AE445-79FA-4432-B74C-16DD879BD49E}" destId="{BA0D938E-9FDA-4AA9-93AC-C8DCF77E972A}" srcOrd="0" destOrd="0" presId="urn:microsoft.com/office/officeart/2018/2/layout/IconLabelList"/>
    <dgm:cxn modelId="{6864EB30-BB0C-4CD0-9641-F5E60528EC9D}" srcId="{5B45BA82-4C16-4AA2-B1C7-C166A41B4B2B}" destId="{B56D483A-C98E-462C-88B3-D7D58AFEC022}" srcOrd="0" destOrd="0" parTransId="{35ADA026-7E71-4596-AE78-823519F0CD8C}" sibTransId="{73B0EAAB-8E6C-4411-929D-DDD9C44C25B4}"/>
    <dgm:cxn modelId="{E2895BA4-3079-43F3-9DF8-B5A275C48878}" srcId="{5B45BA82-4C16-4AA2-B1C7-C166A41B4B2B}" destId="{640AE445-79FA-4432-B74C-16DD879BD49E}" srcOrd="1" destOrd="0" parTransId="{F9FF0658-B493-4889-9F44-715538B27E10}" sibTransId="{4BC7BA46-C6B9-45D1-9AF0-5D8088A54F80}"/>
    <dgm:cxn modelId="{470548B1-82D8-4388-BD44-790B0EDC8F89}" srcId="{5B45BA82-4C16-4AA2-B1C7-C166A41B4B2B}" destId="{752963DD-DBDA-4D55-833E-9123CFFC8E38}" srcOrd="2" destOrd="0" parTransId="{AD88820C-20C7-4B1F-AF87-1E9E8C335010}" sibTransId="{28C114A5-4FCF-41EB-A37A-878EEA778EC4}"/>
    <dgm:cxn modelId="{DEFA11ED-4B19-4E7E-8803-30CCF52D103D}" type="presOf" srcId="{752963DD-DBDA-4D55-833E-9123CFFC8E38}" destId="{A90B212A-4A43-4E5B-AFDB-4691EA3F3C35}" srcOrd="0" destOrd="0" presId="urn:microsoft.com/office/officeart/2018/2/layout/IconLabelList"/>
    <dgm:cxn modelId="{DA91A7FF-2283-479D-94D8-786F813216FA}" type="presOf" srcId="{B56D483A-C98E-462C-88B3-D7D58AFEC022}" destId="{69DFC821-94AF-47EC-9BF3-A368CF01680A}" srcOrd="0" destOrd="0" presId="urn:microsoft.com/office/officeart/2018/2/layout/IconLabelList"/>
    <dgm:cxn modelId="{CFF42DF7-758D-4A15-9122-07D36F39AD24}" type="presParOf" srcId="{8F5ECCED-2858-4ABE-996E-7FDAD1B343FE}" destId="{67BCE92C-B012-4B11-99B4-E45B780B9243}" srcOrd="0" destOrd="0" presId="urn:microsoft.com/office/officeart/2018/2/layout/IconLabelList"/>
    <dgm:cxn modelId="{16B77039-0706-4E44-82AB-E7CBFD7BC3F5}" type="presParOf" srcId="{67BCE92C-B012-4B11-99B4-E45B780B9243}" destId="{7E795FAB-5386-4030-85DB-210CCAEEC708}" srcOrd="0" destOrd="0" presId="urn:microsoft.com/office/officeart/2018/2/layout/IconLabelList"/>
    <dgm:cxn modelId="{05D95236-6DD4-40AB-8830-58BF6B9C72F3}" type="presParOf" srcId="{67BCE92C-B012-4B11-99B4-E45B780B9243}" destId="{20B6A5F0-E3BB-4796-A2A0-132B81D31833}" srcOrd="1" destOrd="0" presId="urn:microsoft.com/office/officeart/2018/2/layout/IconLabelList"/>
    <dgm:cxn modelId="{BB1EF002-718C-4244-8A16-DEFD31DF50DE}" type="presParOf" srcId="{67BCE92C-B012-4B11-99B4-E45B780B9243}" destId="{69DFC821-94AF-47EC-9BF3-A368CF01680A}" srcOrd="2" destOrd="0" presId="urn:microsoft.com/office/officeart/2018/2/layout/IconLabelList"/>
    <dgm:cxn modelId="{A832A389-D87C-4A13-8FEF-7E43C7B854EF}" type="presParOf" srcId="{8F5ECCED-2858-4ABE-996E-7FDAD1B343FE}" destId="{D0D8825E-6198-489A-BE2C-5845277B0698}" srcOrd="1" destOrd="0" presId="urn:microsoft.com/office/officeart/2018/2/layout/IconLabelList"/>
    <dgm:cxn modelId="{EA944F31-52D4-4BD4-A15C-D5F3DFC2CB8B}" type="presParOf" srcId="{8F5ECCED-2858-4ABE-996E-7FDAD1B343FE}" destId="{DAD3A44B-C017-48F7-BFBA-4DE4D9D2E32E}" srcOrd="2" destOrd="0" presId="urn:microsoft.com/office/officeart/2018/2/layout/IconLabelList"/>
    <dgm:cxn modelId="{B9EBEA07-CCF6-47FE-A16D-E1994491EECB}" type="presParOf" srcId="{DAD3A44B-C017-48F7-BFBA-4DE4D9D2E32E}" destId="{AFF2B53C-04FC-4495-BA87-976C6E2D0E49}" srcOrd="0" destOrd="0" presId="urn:microsoft.com/office/officeart/2018/2/layout/IconLabelList"/>
    <dgm:cxn modelId="{1CC5A290-BA6A-45D4-8FF0-A2A4D1989E2D}" type="presParOf" srcId="{DAD3A44B-C017-48F7-BFBA-4DE4D9D2E32E}" destId="{F0116268-2E03-4584-B2AF-6BD401A0EE7D}" srcOrd="1" destOrd="0" presId="urn:microsoft.com/office/officeart/2018/2/layout/IconLabelList"/>
    <dgm:cxn modelId="{6E93B3F7-B5AD-4D31-A4ED-43F972714FA2}" type="presParOf" srcId="{DAD3A44B-C017-48F7-BFBA-4DE4D9D2E32E}" destId="{BA0D938E-9FDA-4AA9-93AC-C8DCF77E972A}" srcOrd="2" destOrd="0" presId="urn:microsoft.com/office/officeart/2018/2/layout/IconLabelList"/>
    <dgm:cxn modelId="{617D6A60-4BFC-43ED-B827-90B328754A33}" type="presParOf" srcId="{8F5ECCED-2858-4ABE-996E-7FDAD1B343FE}" destId="{87496D5B-7221-414F-86A6-7239194655E6}" srcOrd="3" destOrd="0" presId="urn:microsoft.com/office/officeart/2018/2/layout/IconLabelList"/>
    <dgm:cxn modelId="{775A0F75-3991-4DC9-8ABA-AB3DB8F4062D}" type="presParOf" srcId="{8F5ECCED-2858-4ABE-996E-7FDAD1B343FE}" destId="{C108AB23-62B1-461B-B588-DF598D56E669}" srcOrd="4" destOrd="0" presId="urn:microsoft.com/office/officeart/2018/2/layout/IconLabelList"/>
    <dgm:cxn modelId="{6F4A7408-329C-4279-A217-9C4EB8698CC3}" type="presParOf" srcId="{C108AB23-62B1-461B-B588-DF598D56E669}" destId="{99A4BEED-022A-4E77-B8AF-833184C519CD}" srcOrd="0" destOrd="0" presId="urn:microsoft.com/office/officeart/2018/2/layout/IconLabelList"/>
    <dgm:cxn modelId="{10CB9ED7-EF97-4BCA-AED3-365EA8633B64}" type="presParOf" srcId="{C108AB23-62B1-461B-B588-DF598D56E669}" destId="{C70D8CFB-05B4-4637-9753-4E5F78769D3F}" srcOrd="1" destOrd="0" presId="urn:microsoft.com/office/officeart/2018/2/layout/IconLabelList"/>
    <dgm:cxn modelId="{971DB912-E340-45DA-8418-58D6303DEF5F}" type="presParOf" srcId="{C108AB23-62B1-461B-B588-DF598D56E669}" destId="{A90B212A-4A43-4E5B-AFDB-4691EA3F3C3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3BFD96-563D-4D22-9776-799429A78D89}"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29E01D5-DFDF-4225-846B-EB14EBE60DF2}">
      <dgm:prSet/>
      <dgm:spPr/>
      <dgm:t>
        <a:bodyPr/>
        <a:lstStyle/>
        <a:p>
          <a:r>
            <a:rPr lang="da-DK" dirty="0"/>
            <a:t>Henri </a:t>
          </a:r>
          <a:r>
            <a:rPr lang="da-DK" dirty="0" err="1"/>
            <a:t>Tajfel</a:t>
          </a:r>
          <a:r>
            <a:rPr lang="da-DK" dirty="0"/>
            <a:t> og John </a:t>
          </a:r>
          <a:r>
            <a:rPr lang="da-DK" dirty="0" err="1"/>
            <a:t>Turners</a:t>
          </a:r>
          <a:r>
            <a:rPr lang="da-DK" dirty="0"/>
            <a:t> teori (1986) forklarer dynamikker i og mellem grupper</a:t>
          </a:r>
          <a:endParaRPr lang="en-US" dirty="0"/>
        </a:p>
      </dgm:t>
    </dgm:pt>
    <dgm:pt modelId="{2C612861-30E0-40EF-96CA-A9E5E025169F}" type="parTrans" cxnId="{CB7335C2-EC69-4B06-86AA-6BBF875EFB07}">
      <dgm:prSet/>
      <dgm:spPr/>
      <dgm:t>
        <a:bodyPr/>
        <a:lstStyle/>
        <a:p>
          <a:endParaRPr lang="en-US"/>
        </a:p>
      </dgm:t>
    </dgm:pt>
    <dgm:pt modelId="{FAB53DDE-BEBA-4B9F-AFFA-D53C9F8D7E42}" type="sibTrans" cxnId="{CB7335C2-EC69-4B06-86AA-6BBF875EFB07}">
      <dgm:prSet/>
      <dgm:spPr/>
      <dgm:t>
        <a:bodyPr/>
        <a:lstStyle/>
        <a:p>
          <a:endParaRPr lang="en-US"/>
        </a:p>
      </dgm:t>
    </dgm:pt>
    <dgm:pt modelId="{EFA90129-A4AC-486E-A0CC-07398D4D3756}">
      <dgm:prSet/>
      <dgm:spPr/>
      <dgm:t>
        <a:bodyPr/>
        <a:lstStyle/>
        <a:p>
          <a:r>
            <a:rPr lang="da-DK" dirty="0"/>
            <a:t>Den bekræfter i høj grad Sherifs konfliktteori</a:t>
          </a:r>
          <a:endParaRPr lang="en-US" dirty="0"/>
        </a:p>
      </dgm:t>
    </dgm:pt>
    <dgm:pt modelId="{9D79D809-6D47-40BB-8DF4-0B0C6E50B4EC}" type="parTrans" cxnId="{35051D53-80F6-48D6-9BDE-FF7D92E6F8AE}">
      <dgm:prSet/>
      <dgm:spPr/>
      <dgm:t>
        <a:bodyPr/>
        <a:lstStyle/>
        <a:p>
          <a:endParaRPr lang="en-US"/>
        </a:p>
      </dgm:t>
    </dgm:pt>
    <dgm:pt modelId="{3B8F4DE7-9367-461A-9730-DF507BFB2CD6}" type="sibTrans" cxnId="{35051D53-80F6-48D6-9BDE-FF7D92E6F8AE}">
      <dgm:prSet/>
      <dgm:spPr/>
      <dgm:t>
        <a:bodyPr/>
        <a:lstStyle/>
        <a:p>
          <a:endParaRPr lang="en-US"/>
        </a:p>
      </dgm:t>
    </dgm:pt>
    <dgm:pt modelId="{08E223B0-56AF-479C-949B-7183C5CDB5A0}">
      <dgm:prSet/>
      <dgm:spPr/>
      <dgm:t>
        <a:bodyPr/>
        <a:lstStyle/>
        <a:p>
          <a:r>
            <a:rPr lang="da-DK" dirty="0"/>
            <a:t>Ifølge forskerne vil et gruppemedlem øge sin selvværdsfølelse, hvis han føler sig værdsat og accepteret af gruppen</a:t>
          </a:r>
          <a:endParaRPr lang="en-US" dirty="0"/>
        </a:p>
      </dgm:t>
    </dgm:pt>
    <dgm:pt modelId="{43A1C5C1-8EB3-400E-9F81-31472806CAA5}" type="parTrans" cxnId="{413EB3DC-56C9-48BF-9766-A905F1498120}">
      <dgm:prSet/>
      <dgm:spPr/>
      <dgm:t>
        <a:bodyPr/>
        <a:lstStyle/>
        <a:p>
          <a:endParaRPr lang="en-US"/>
        </a:p>
      </dgm:t>
    </dgm:pt>
    <dgm:pt modelId="{B58EA54F-FDCA-4137-A32D-0641060877D8}" type="sibTrans" cxnId="{413EB3DC-56C9-48BF-9766-A905F1498120}">
      <dgm:prSet/>
      <dgm:spPr/>
      <dgm:t>
        <a:bodyPr/>
        <a:lstStyle/>
        <a:p>
          <a:endParaRPr lang="en-US"/>
        </a:p>
      </dgm:t>
    </dgm:pt>
    <dgm:pt modelId="{3FD0CEED-0113-4B3A-9C46-D1C723B92698}">
      <dgm:prSet/>
      <dgm:spPr/>
      <dgm:t>
        <a:bodyPr/>
        <a:lstStyle/>
        <a:p>
          <a:r>
            <a:rPr lang="da-DK"/>
            <a:t>Han vil måske tilpasse sine holdninger og adfærd for bedre at passe ind </a:t>
          </a:r>
          <a:endParaRPr lang="en-US"/>
        </a:p>
      </dgm:t>
    </dgm:pt>
    <dgm:pt modelId="{7CDD6398-A7C5-4744-B245-7D4AD10E2918}" type="parTrans" cxnId="{1669FE77-BF32-4AD4-805B-67539FF5130A}">
      <dgm:prSet/>
      <dgm:spPr/>
      <dgm:t>
        <a:bodyPr/>
        <a:lstStyle/>
        <a:p>
          <a:endParaRPr lang="en-US"/>
        </a:p>
      </dgm:t>
    </dgm:pt>
    <dgm:pt modelId="{00EC5E60-01BA-4127-9EA4-B8C2F5214558}" type="sibTrans" cxnId="{1669FE77-BF32-4AD4-805B-67539FF5130A}">
      <dgm:prSet/>
      <dgm:spPr/>
      <dgm:t>
        <a:bodyPr/>
        <a:lstStyle/>
        <a:p>
          <a:endParaRPr lang="en-US"/>
        </a:p>
      </dgm:t>
    </dgm:pt>
    <dgm:pt modelId="{15CA5526-65A2-4812-AE37-FC0C5C706ED0}">
      <dgm:prSet/>
      <dgm:spPr/>
      <dgm:t>
        <a:bodyPr/>
        <a:lstStyle/>
        <a:p>
          <a:r>
            <a:rPr lang="da-DK"/>
            <a:t>En stærk gruppeidentitet kan betyde, at den interne solidaritet overdrives </a:t>
          </a:r>
          <a:endParaRPr lang="en-US"/>
        </a:p>
      </dgm:t>
    </dgm:pt>
    <dgm:pt modelId="{741F4CC0-3BC0-4188-97D9-24BBD64EC530}" type="parTrans" cxnId="{D78E016E-E0E2-41C8-ACB4-5A5BAD56FA01}">
      <dgm:prSet/>
      <dgm:spPr/>
      <dgm:t>
        <a:bodyPr/>
        <a:lstStyle/>
        <a:p>
          <a:endParaRPr lang="en-US"/>
        </a:p>
      </dgm:t>
    </dgm:pt>
    <dgm:pt modelId="{46AE1901-0694-4E1C-9A54-C4AEA169050A}" type="sibTrans" cxnId="{D78E016E-E0E2-41C8-ACB4-5A5BAD56FA01}">
      <dgm:prSet/>
      <dgm:spPr/>
      <dgm:t>
        <a:bodyPr/>
        <a:lstStyle/>
        <a:p>
          <a:endParaRPr lang="en-US"/>
        </a:p>
      </dgm:t>
    </dgm:pt>
    <dgm:pt modelId="{66326966-97D8-41D9-A862-031A0A49200B}">
      <dgm:prSet/>
      <dgm:spPr/>
      <dgm:t>
        <a:bodyPr/>
        <a:lstStyle/>
        <a:p>
          <a:r>
            <a:rPr lang="da-DK"/>
            <a:t>= stærk homogeniseringseffekt </a:t>
          </a:r>
          <a:endParaRPr lang="en-US"/>
        </a:p>
      </dgm:t>
    </dgm:pt>
    <dgm:pt modelId="{03BF24B1-4083-4241-810D-978412836EAD}" type="parTrans" cxnId="{298D36A9-3B56-4B8B-9A3F-F7DE2904F75B}">
      <dgm:prSet/>
      <dgm:spPr/>
      <dgm:t>
        <a:bodyPr/>
        <a:lstStyle/>
        <a:p>
          <a:endParaRPr lang="en-US"/>
        </a:p>
      </dgm:t>
    </dgm:pt>
    <dgm:pt modelId="{A468B0DB-E051-4042-975E-1AEAECCB4279}" type="sibTrans" cxnId="{298D36A9-3B56-4B8B-9A3F-F7DE2904F75B}">
      <dgm:prSet/>
      <dgm:spPr/>
      <dgm:t>
        <a:bodyPr/>
        <a:lstStyle/>
        <a:p>
          <a:endParaRPr lang="en-US"/>
        </a:p>
      </dgm:t>
    </dgm:pt>
    <dgm:pt modelId="{3E0E5091-C229-4317-9101-D885EA717CC1}">
      <dgm:prSet/>
      <dgm:spPr/>
      <dgm:t>
        <a:bodyPr/>
        <a:lstStyle/>
        <a:p>
          <a:r>
            <a:rPr lang="da-DK" dirty="0"/>
            <a:t>Man forsøger at ligne de andre i gruppen</a:t>
          </a:r>
          <a:endParaRPr lang="en-US" dirty="0"/>
        </a:p>
      </dgm:t>
    </dgm:pt>
    <dgm:pt modelId="{5602A7F6-7EE6-4EE3-9D0D-7A18E50DEE2E}" type="parTrans" cxnId="{9600CBBA-C332-4364-BEE9-3C788DB06DA4}">
      <dgm:prSet/>
      <dgm:spPr/>
      <dgm:t>
        <a:bodyPr/>
        <a:lstStyle/>
        <a:p>
          <a:endParaRPr lang="en-US"/>
        </a:p>
      </dgm:t>
    </dgm:pt>
    <dgm:pt modelId="{757F7226-05C7-49B3-A01B-AF50E046EC35}" type="sibTrans" cxnId="{9600CBBA-C332-4364-BEE9-3C788DB06DA4}">
      <dgm:prSet/>
      <dgm:spPr/>
      <dgm:t>
        <a:bodyPr/>
        <a:lstStyle/>
        <a:p>
          <a:endParaRPr lang="en-US"/>
        </a:p>
      </dgm:t>
    </dgm:pt>
    <dgm:pt modelId="{8FD0471A-93A0-49FB-9BE3-CDD3F2E01E85}">
      <dgm:prSet/>
      <dgm:spPr/>
      <dgm:t>
        <a:bodyPr/>
        <a:lstStyle/>
        <a:p>
          <a:r>
            <a:rPr lang="da-DK"/>
            <a:t>F.eks. Værdier, talemåder og påklædning</a:t>
          </a:r>
          <a:endParaRPr lang="en-US"/>
        </a:p>
      </dgm:t>
    </dgm:pt>
    <dgm:pt modelId="{1B38FE50-3553-4B6A-B30D-52AC262E63E4}" type="parTrans" cxnId="{3445B432-241A-45BF-A289-0EF73E2A1094}">
      <dgm:prSet/>
      <dgm:spPr/>
      <dgm:t>
        <a:bodyPr/>
        <a:lstStyle/>
        <a:p>
          <a:endParaRPr lang="en-US"/>
        </a:p>
      </dgm:t>
    </dgm:pt>
    <dgm:pt modelId="{2C424182-6B71-4588-9774-574B7F514680}" type="sibTrans" cxnId="{3445B432-241A-45BF-A289-0EF73E2A1094}">
      <dgm:prSet/>
      <dgm:spPr/>
      <dgm:t>
        <a:bodyPr/>
        <a:lstStyle/>
        <a:p>
          <a:endParaRPr lang="en-US"/>
        </a:p>
      </dgm:t>
    </dgm:pt>
    <dgm:pt modelId="{685689D9-0C14-4BB7-AC19-968D2F383AAB}">
      <dgm:prSet/>
      <dgm:spPr/>
      <dgm:t>
        <a:bodyPr/>
        <a:lstStyle/>
        <a:p>
          <a:r>
            <a:rPr lang="da-DK" dirty="0"/>
            <a:t>Gruppementalitet med fælles adfærd, normer og regler for gruppesamværet går ud på at fastlægge, hvad man må/ikke må</a:t>
          </a:r>
          <a:endParaRPr lang="en-US" dirty="0"/>
        </a:p>
      </dgm:t>
    </dgm:pt>
    <dgm:pt modelId="{0ED9A67F-FC87-46AF-826A-24323D72FAED}" type="parTrans" cxnId="{4FB88322-0DD5-4A5E-BC92-FC571064FCF8}">
      <dgm:prSet/>
      <dgm:spPr/>
      <dgm:t>
        <a:bodyPr/>
        <a:lstStyle/>
        <a:p>
          <a:endParaRPr lang="en-US"/>
        </a:p>
      </dgm:t>
    </dgm:pt>
    <dgm:pt modelId="{CFFB7608-D5B8-4D64-81CC-A01812081F5C}" type="sibTrans" cxnId="{4FB88322-0DD5-4A5E-BC92-FC571064FCF8}">
      <dgm:prSet/>
      <dgm:spPr/>
      <dgm:t>
        <a:bodyPr/>
        <a:lstStyle/>
        <a:p>
          <a:endParaRPr lang="en-US"/>
        </a:p>
      </dgm:t>
    </dgm:pt>
    <dgm:pt modelId="{1330310C-585B-4AF9-A24F-8759CD68CE7C}" type="pres">
      <dgm:prSet presAssocID="{763BFD96-563D-4D22-9776-799429A78D89}" presName="Name0" presStyleCnt="0">
        <dgm:presLayoutVars>
          <dgm:dir/>
          <dgm:resizeHandles val="exact"/>
        </dgm:presLayoutVars>
      </dgm:prSet>
      <dgm:spPr/>
    </dgm:pt>
    <dgm:pt modelId="{6725F36E-8DD5-49CB-B0A4-BAA407758F1C}" type="pres">
      <dgm:prSet presAssocID="{F29E01D5-DFDF-4225-846B-EB14EBE60DF2}" presName="node" presStyleLbl="node1" presStyleIdx="0" presStyleCnt="9">
        <dgm:presLayoutVars>
          <dgm:bulletEnabled val="1"/>
        </dgm:presLayoutVars>
      </dgm:prSet>
      <dgm:spPr/>
    </dgm:pt>
    <dgm:pt modelId="{3AE915A7-07C3-4123-8DD0-6D93E02889CC}" type="pres">
      <dgm:prSet presAssocID="{FAB53DDE-BEBA-4B9F-AFFA-D53C9F8D7E42}" presName="sibTrans" presStyleLbl="sibTrans1D1" presStyleIdx="0" presStyleCnt="8"/>
      <dgm:spPr/>
    </dgm:pt>
    <dgm:pt modelId="{0B5F6728-19D6-4270-8F32-E359B0C28D54}" type="pres">
      <dgm:prSet presAssocID="{FAB53DDE-BEBA-4B9F-AFFA-D53C9F8D7E42}" presName="connectorText" presStyleLbl="sibTrans1D1" presStyleIdx="0" presStyleCnt="8"/>
      <dgm:spPr/>
    </dgm:pt>
    <dgm:pt modelId="{89AC302D-8F2E-46B1-9EC2-2A9FFC025E9A}" type="pres">
      <dgm:prSet presAssocID="{EFA90129-A4AC-486E-A0CC-07398D4D3756}" presName="node" presStyleLbl="node1" presStyleIdx="1" presStyleCnt="9">
        <dgm:presLayoutVars>
          <dgm:bulletEnabled val="1"/>
        </dgm:presLayoutVars>
      </dgm:prSet>
      <dgm:spPr/>
    </dgm:pt>
    <dgm:pt modelId="{51FA8D50-62BC-4955-8682-F9DB3B6858EE}" type="pres">
      <dgm:prSet presAssocID="{3B8F4DE7-9367-461A-9730-DF507BFB2CD6}" presName="sibTrans" presStyleLbl="sibTrans1D1" presStyleIdx="1" presStyleCnt="8"/>
      <dgm:spPr/>
    </dgm:pt>
    <dgm:pt modelId="{4BFEEBA5-4D54-4E26-8AFC-96AF3D2361FF}" type="pres">
      <dgm:prSet presAssocID="{3B8F4DE7-9367-461A-9730-DF507BFB2CD6}" presName="connectorText" presStyleLbl="sibTrans1D1" presStyleIdx="1" presStyleCnt="8"/>
      <dgm:spPr/>
    </dgm:pt>
    <dgm:pt modelId="{142187A6-E868-4FAF-B666-8744EF02DDB9}" type="pres">
      <dgm:prSet presAssocID="{08E223B0-56AF-479C-949B-7183C5CDB5A0}" presName="node" presStyleLbl="node1" presStyleIdx="2" presStyleCnt="9">
        <dgm:presLayoutVars>
          <dgm:bulletEnabled val="1"/>
        </dgm:presLayoutVars>
      </dgm:prSet>
      <dgm:spPr/>
    </dgm:pt>
    <dgm:pt modelId="{9D309091-A2C7-4AC9-B060-C113BB0E5AB4}" type="pres">
      <dgm:prSet presAssocID="{B58EA54F-FDCA-4137-A32D-0641060877D8}" presName="sibTrans" presStyleLbl="sibTrans1D1" presStyleIdx="2" presStyleCnt="8"/>
      <dgm:spPr/>
    </dgm:pt>
    <dgm:pt modelId="{57846829-B8DA-46F0-8853-0EFE37308B97}" type="pres">
      <dgm:prSet presAssocID="{B58EA54F-FDCA-4137-A32D-0641060877D8}" presName="connectorText" presStyleLbl="sibTrans1D1" presStyleIdx="2" presStyleCnt="8"/>
      <dgm:spPr/>
    </dgm:pt>
    <dgm:pt modelId="{5572A4DF-2AC4-4586-B347-F92AEAC7C1EB}" type="pres">
      <dgm:prSet presAssocID="{3FD0CEED-0113-4B3A-9C46-D1C723B92698}" presName="node" presStyleLbl="node1" presStyleIdx="3" presStyleCnt="9">
        <dgm:presLayoutVars>
          <dgm:bulletEnabled val="1"/>
        </dgm:presLayoutVars>
      </dgm:prSet>
      <dgm:spPr/>
    </dgm:pt>
    <dgm:pt modelId="{DD0F0AAF-3B01-4051-9B59-9E2AB1A81DED}" type="pres">
      <dgm:prSet presAssocID="{00EC5E60-01BA-4127-9EA4-B8C2F5214558}" presName="sibTrans" presStyleLbl="sibTrans1D1" presStyleIdx="3" presStyleCnt="8"/>
      <dgm:spPr/>
    </dgm:pt>
    <dgm:pt modelId="{9FC0238D-AA2D-468E-A1D1-C8236DD8B82C}" type="pres">
      <dgm:prSet presAssocID="{00EC5E60-01BA-4127-9EA4-B8C2F5214558}" presName="connectorText" presStyleLbl="sibTrans1D1" presStyleIdx="3" presStyleCnt="8"/>
      <dgm:spPr/>
    </dgm:pt>
    <dgm:pt modelId="{D0FDA431-869A-48C3-8B67-D7532EC9E3ED}" type="pres">
      <dgm:prSet presAssocID="{15CA5526-65A2-4812-AE37-FC0C5C706ED0}" presName="node" presStyleLbl="node1" presStyleIdx="4" presStyleCnt="9">
        <dgm:presLayoutVars>
          <dgm:bulletEnabled val="1"/>
        </dgm:presLayoutVars>
      </dgm:prSet>
      <dgm:spPr/>
    </dgm:pt>
    <dgm:pt modelId="{13429947-F250-4B5C-ABED-B554ECA4474B}" type="pres">
      <dgm:prSet presAssocID="{46AE1901-0694-4E1C-9A54-C4AEA169050A}" presName="sibTrans" presStyleLbl="sibTrans1D1" presStyleIdx="4" presStyleCnt="8"/>
      <dgm:spPr/>
    </dgm:pt>
    <dgm:pt modelId="{D41DCB42-9C3D-4020-A5F7-1D53B1BAAB1F}" type="pres">
      <dgm:prSet presAssocID="{46AE1901-0694-4E1C-9A54-C4AEA169050A}" presName="connectorText" presStyleLbl="sibTrans1D1" presStyleIdx="4" presStyleCnt="8"/>
      <dgm:spPr/>
    </dgm:pt>
    <dgm:pt modelId="{5318A7F5-9E2A-485E-BA52-7F3F7721E98A}" type="pres">
      <dgm:prSet presAssocID="{66326966-97D8-41D9-A862-031A0A49200B}" presName="node" presStyleLbl="node1" presStyleIdx="5" presStyleCnt="9">
        <dgm:presLayoutVars>
          <dgm:bulletEnabled val="1"/>
        </dgm:presLayoutVars>
      </dgm:prSet>
      <dgm:spPr/>
    </dgm:pt>
    <dgm:pt modelId="{096B1B4B-0B9D-4801-9FD4-8D89369A9183}" type="pres">
      <dgm:prSet presAssocID="{A468B0DB-E051-4042-975E-1AEAECCB4279}" presName="sibTrans" presStyleLbl="sibTrans1D1" presStyleIdx="5" presStyleCnt="8"/>
      <dgm:spPr/>
    </dgm:pt>
    <dgm:pt modelId="{5A80FA96-1D24-4CAE-9334-8FDBF43045E3}" type="pres">
      <dgm:prSet presAssocID="{A468B0DB-E051-4042-975E-1AEAECCB4279}" presName="connectorText" presStyleLbl="sibTrans1D1" presStyleIdx="5" presStyleCnt="8"/>
      <dgm:spPr/>
    </dgm:pt>
    <dgm:pt modelId="{2C9AC143-5F09-419D-AA32-5DA61A4059EB}" type="pres">
      <dgm:prSet presAssocID="{3E0E5091-C229-4317-9101-D885EA717CC1}" presName="node" presStyleLbl="node1" presStyleIdx="6" presStyleCnt="9">
        <dgm:presLayoutVars>
          <dgm:bulletEnabled val="1"/>
        </dgm:presLayoutVars>
      </dgm:prSet>
      <dgm:spPr/>
    </dgm:pt>
    <dgm:pt modelId="{D060AB3F-2D84-49FA-9954-49E759B07A52}" type="pres">
      <dgm:prSet presAssocID="{757F7226-05C7-49B3-A01B-AF50E046EC35}" presName="sibTrans" presStyleLbl="sibTrans1D1" presStyleIdx="6" presStyleCnt="8"/>
      <dgm:spPr/>
    </dgm:pt>
    <dgm:pt modelId="{05FA9AD8-C341-4F1E-9334-13920960D0AC}" type="pres">
      <dgm:prSet presAssocID="{757F7226-05C7-49B3-A01B-AF50E046EC35}" presName="connectorText" presStyleLbl="sibTrans1D1" presStyleIdx="6" presStyleCnt="8"/>
      <dgm:spPr/>
    </dgm:pt>
    <dgm:pt modelId="{1B7DBF39-19E8-4F92-BC55-ECF0404AEAF1}" type="pres">
      <dgm:prSet presAssocID="{8FD0471A-93A0-49FB-9BE3-CDD3F2E01E85}" presName="node" presStyleLbl="node1" presStyleIdx="7" presStyleCnt="9">
        <dgm:presLayoutVars>
          <dgm:bulletEnabled val="1"/>
        </dgm:presLayoutVars>
      </dgm:prSet>
      <dgm:spPr/>
    </dgm:pt>
    <dgm:pt modelId="{8F5795FA-F276-4414-8DFC-17D25B6FEC4B}" type="pres">
      <dgm:prSet presAssocID="{2C424182-6B71-4588-9774-574B7F514680}" presName="sibTrans" presStyleLbl="sibTrans1D1" presStyleIdx="7" presStyleCnt="8"/>
      <dgm:spPr/>
    </dgm:pt>
    <dgm:pt modelId="{6B8D1ADA-BBB2-48CA-B430-94F1E098E125}" type="pres">
      <dgm:prSet presAssocID="{2C424182-6B71-4588-9774-574B7F514680}" presName="connectorText" presStyleLbl="sibTrans1D1" presStyleIdx="7" presStyleCnt="8"/>
      <dgm:spPr/>
    </dgm:pt>
    <dgm:pt modelId="{5C233DB4-EDD8-49D7-9838-28766B17A0A1}" type="pres">
      <dgm:prSet presAssocID="{685689D9-0C14-4BB7-AC19-968D2F383AAB}" presName="node" presStyleLbl="node1" presStyleIdx="8" presStyleCnt="9">
        <dgm:presLayoutVars>
          <dgm:bulletEnabled val="1"/>
        </dgm:presLayoutVars>
      </dgm:prSet>
      <dgm:spPr/>
    </dgm:pt>
  </dgm:ptLst>
  <dgm:cxnLst>
    <dgm:cxn modelId="{03972107-909F-4986-A6B9-13A34ABDB121}" type="presOf" srcId="{46AE1901-0694-4E1C-9A54-C4AEA169050A}" destId="{D41DCB42-9C3D-4020-A5F7-1D53B1BAAB1F}" srcOrd="1" destOrd="0" presId="urn:microsoft.com/office/officeart/2016/7/layout/RepeatingBendingProcessNew"/>
    <dgm:cxn modelId="{53A0251A-50C4-410F-AA21-095EE1F09FE7}" type="presOf" srcId="{8FD0471A-93A0-49FB-9BE3-CDD3F2E01E85}" destId="{1B7DBF39-19E8-4F92-BC55-ECF0404AEAF1}" srcOrd="0" destOrd="0" presId="urn:microsoft.com/office/officeart/2016/7/layout/RepeatingBendingProcessNew"/>
    <dgm:cxn modelId="{23C3F21C-0EB0-4711-8D44-1E326052233A}" type="presOf" srcId="{F29E01D5-DFDF-4225-846B-EB14EBE60DF2}" destId="{6725F36E-8DD5-49CB-B0A4-BAA407758F1C}" srcOrd="0" destOrd="0" presId="urn:microsoft.com/office/officeart/2016/7/layout/RepeatingBendingProcessNew"/>
    <dgm:cxn modelId="{5215851D-21F2-4ECF-AE71-6567B328DAE5}" type="presOf" srcId="{2C424182-6B71-4588-9774-574B7F514680}" destId="{8F5795FA-F276-4414-8DFC-17D25B6FEC4B}" srcOrd="0" destOrd="0" presId="urn:microsoft.com/office/officeart/2016/7/layout/RepeatingBendingProcessNew"/>
    <dgm:cxn modelId="{E8BC021F-D5C3-427A-81DD-586BDC2B2773}" type="presOf" srcId="{B58EA54F-FDCA-4137-A32D-0641060877D8}" destId="{9D309091-A2C7-4AC9-B060-C113BB0E5AB4}" srcOrd="0" destOrd="0" presId="urn:microsoft.com/office/officeart/2016/7/layout/RepeatingBendingProcessNew"/>
    <dgm:cxn modelId="{4FB88322-0DD5-4A5E-BC92-FC571064FCF8}" srcId="{763BFD96-563D-4D22-9776-799429A78D89}" destId="{685689D9-0C14-4BB7-AC19-968D2F383AAB}" srcOrd="8" destOrd="0" parTransId="{0ED9A67F-FC87-46AF-826A-24323D72FAED}" sibTransId="{CFFB7608-D5B8-4D64-81CC-A01812081F5C}"/>
    <dgm:cxn modelId="{B8D0062C-0EA1-4381-B3A4-6603C4FCA735}" type="presOf" srcId="{15CA5526-65A2-4812-AE37-FC0C5C706ED0}" destId="{D0FDA431-869A-48C3-8B67-D7532EC9E3ED}" srcOrd="0" destOrd="0" presId="urn:microsoft.com/office/officeart/2016/7/layout/RepeatingBendingProcessNew"/>
    <dgm:cxn modelId="{3445B432-241A-45BF-A289-0EF73E2A1094}" srcId="{763BFD96-563D-4D22-9776-799429A78D89}" destId="{8FD0471A-93A0-49FB-9BE3-CDD3F2E01E85}" srcOrd="7" destOrd="0" parTransId="{1B38FE50-3553-4B6A-B30D-52AC262E63E4}" sibTransId="{2C424182-6B71-4588-9774-574B7F514680}"/>
    <dgm:cxn modelId="{F9ACE45C-995F-4A9F-8FCC-FE95681C9359}" type="presOf" srcId="{FAB53DDE-BEBA-4B9F-AFFA-D53C9F8D7E42}" destId="{0B5F6728-19D6-4270-8F32-E359B0C28D54}" srcOrd="1" destOrd="0" presId="urn:microsoft.com/office/officeart/2016/7/layout/RepeatingBendingProcessNew"/>
    <dgm:cxn modelId="{A1CCE15F-75BB-4BBF-B1EF-9BD30A250AC4}" type="presOf" srcId="{46AE1901-0694-4E1C-9A54-C4AEA169050A}" destId="{13429947-F250-4B5C-ABED-B554ECA4474B}" srcOrd="0" destOrd="0" presId="urn:microsoft.com/office/officeart/2016/7/layout/RepeatingBendingProcessNew"/>
    <dgm:cxn modelId="{BA4D1147-50AE-4B16-ABAC-D3C05260E9E3}" type="presOf" srcId="{FAB53DDE-BEBA-4B9F-AFFA-D53C9F8D7E42}" destId="{3AE915A7-07C3-4123-8DD0-6D93E02889CC}" srcOrd="0" destOrd="0" presId="urn:microsoft.com/office/officeart/2016/7/layout/RepeatingBendingProcessNew"/>
    <dgm:cxn modelId="{E6CC8247-C105-4013-AD7F-934A0F1EA315}" type="presOf" srcId="{A468B0DB-E051-4042-975E-1AEAECCB4279}" destId="{096B1B4B-0B9D-4801-9FD4-8D89369A9183}" srcOrd="0" destOrd="0" presId="urn:microsoft.com/office/officeart/2016/7/layout/RepeatingBendingProcessNew"/>
    <dgm:cxn modelId="{4C4FA84C-55F5-4488-9C4E-0759BAA069D1}" type="presOf" srcId="{A468B0DB-E051-4042-975E-1AEAECCB4279}" destId="{5A80FA96-1D24-4CAE-9334-8FDBF43045E3}" srcOrd="1" destOrd="0" presId="urn:microsoft.com/office/officeart/2016/7/layout/RepeatingBendingProcessNew"/>
    <dgm:cxn modelId="{D78E016E-E0E2-41C8-ACB4-5A5BAD56FA01}" srcId="{763BFD96-563D-4D22-9776-799429A78D89}" destId="{15CA5526-65A2-4812-AE37-FC0C5C706ED0}" srcOrd="4" destOrd="0" parTransId="{741F4CC0-3BC0-4188-97D9-24BBD64EC530}" sibTransId="{46AE1901-0694-4E1C-9A54-C4AEA169050A}"/>
    <dgm:cxn modelId="{35051D53-80F6-48D6-9BDE-FF7D92E6F8AE}" srcId="{763BFD96-563D-4D22-9776-799429A78D89}" destId="{EFA90129-A4AC-486E-A0CC-07398D4D3756}" srcOrd="1" destOrd="0" parTransId="{9D79D809-6D47-40BB-8DF4-0B0C6E50B4EC}" sibTransId="{3B8F4DE7-9367-461A-9730-DF507BFB2CD6}"/>
    <dgm:cxn modelId="{BBC7EA74-1A85-4F52-AF08-498874DB5B1C}" type="presOf" srcId="{00EC5E60-01BA-4127-9EA4-B8C2F5214558}" destId="{DD0F0AAF-3B01-4051-9B59-9E2AB1A81DED}" srcOrd="0" destOrd="0" presId="urn:microsoft.com/office/officeart/2016/7/layout/RepeatingBendingProcessNew"/>
    <dgm:cxn modelId="{1669FE77-BF32-4AD4-805B-67539FF5130A}" srcId="{763BFD96-563D-4D22-9776-799429A78D89}" destId="{3FD0CEED-0113-4B3A-9C46-D1C723B92698}" srcOrd="3" destOrd="0" parTransId="{7CDD6398-A7C5-4744-B245-7D4AD10E2918}" sibTransId="{00EC5E60-01BA-4127-9EA4-B8C2F5214558}"/>
    <dgm:cxn modelId="{3B34D07F-26D5-46C3-AFB7-AC0670418C16}" type="presOf" srcId="{3B8F4DE7-9367-461A-9730-DF507BFB2CD6}" destId="{51FA8D50-62BC-4955-8682-F9DB3B6858EE}" srcOrd="0" destOrd="0" presId="urn:microsoft.com/office/officeart/2016/7/layout/RepeatingBendingProcessNew"/>
    <dgm:cxn modelId="{6B9C0AA7-DE19-4827-A8CE-A554286304DE}" type="presOf" srcId="{763BFD96-563D-4D22-9776-799429A78D89}" destId="{1330310C-585B-4AF9-A24F-8759CD68CE7C}" srcOrd="0" destOrd="0" presId="urn:microsoft.com/office/officeart/2016/7/layout/RepeatingBendingProcessNew"/>
    <dgm:cxn modelId="{298D36A9-3B56-4B8B-9A3F-F7DE2904F75B}" srcId="{763BFD96-563D-4D22-9776-799429A78D89}" destId="{66326966-97D8-41D9-A862-031A0A49200B}" srcOrd="5" destOrd="0" parTransId="{03BF24B1-4083-4241-810D-978412836EAD}" sibTransId="{A468B0DB-E051-4042-975E-1AEAECCB4279}"/>
    <dgm:cxn modelId="{6DA936B0-04FB-44FB-B13C-A4EFDEAF3916}" type="presOf" srcId="{B58EA54F-FDCA-4137-A32D-0641060877D8}" destId="{57846829-B8DA-46F0-8853-0EFE37308B97}" srcOrd="1" destOrd="0" presId="urn:microsoft.com/office/officeart/2016/7/layout/RepeatingBendingProcessNew"/>
    <dgm:cxn modelId="{0D2EBFB1-122D-44B8-A81E-62C22CFD35C2}" type="presOf" srcId="{3B8F4DE7-9367-461A-9730-DF507BFB2CD6}" destId="{4BFEEBA5-4D54-4E26-8AFC-96AF3D2361FF}" srcOrd="1" destOrd="0" presId="urn:microsoft.com/office/officeart/2016/7/layout/RepeatingBendingProcessNew"/>
    <dgm:cxn modelId="{9600CBBA-C332-4364-BEE9-3C788DB06DA4}" srcId="{763BFD96-563D-4D22-9776-799429A78D89}" destId="{3E0E5091-C229-4317-9101-D885EA717CC1}" srcOrd="6" destOrd="0" parTransId="{5602A7F6-7EE6-4EE3-9D0D-7A18E50DEE2E}" sibTransId="{757F7226-05C7-49B3-A01B-AF50E046EC35}"/>
    <dgm:cxn modelId="{FC1B45BF-9B6E-41BA-A5E6-BCFEB00EE16D}" type="presOf" srcId="{3FD0CEED-0113-4B3A-9C46-D1C723B92698}" destId="{5572A4DF-2AC4-4586-B347-F92AEAC7C1EB}" srcOrd="0" destOrd="0" presId="urn:microsoft.com/office/officeart/2016/7/layout/RepeatingBendingProcessNew"/>
    <dgm:cxn modelId="{B2623CC0-01DC-42B1-BFFD-ED91C037B09F}" type="presOf" srcId="{685689D9-0C14-4BB7-AC19-968D2F383AAB}" destId="{5C233DB4-EDD8-49D7-9838-28766B17A0A1}" srcOrd="0" destOrd="0" presId="urn:microsoft.com/office/officeart/2016/7/layout/RepeatingBendingProcessNew"/>
    <dgm:cxn modelId="{CB7335C2-EC69-4B06-86AA-6BBF875EFB07}" srcId="{763BFD96-563D-4D22-9776-799429A78D89}" destId="{F29E01D5-DFDF-4225-846B-EB14EBE60DF2}" srcOrd="0" destOrd="0" parTransId="{2C612861-30E0-40EF-96CA-A9E5E025169F}" sibTransId="{FAB53DDE-BEBA-4B9F-AFFA-D53C9F8D7E42}"/>
    <dgm:cxn modelId="{127CC7DA-FB41-4F79-AED8-C93FFB342587}" type="presOf" srcId="{2C424182-6B71-4588-9774-574B7F514680}" destId="{6B8D1ADA-BBB2-48CA-B430-94F1E098E125}" srcOrd="1" destOrd="0" presId="urn:microsoft.com/office/officeart/2016/7/layout/RepeatingBendingProcessNew"/>
    <dgm:cxn modelId="{413EB3DC-56C9-48BF-9766-A905F1498120}" srcId="{763BFD96-563D-4D22-9776-799429A78D89}" destId="{08E223B0-56AF-479C-949B-7183C5CDB5A0}" srcOrd="2" destOrd="0" parTransId="{43A1C5C1-8EB3-400E-9F81-31472806CAA5}" sibTransId="{B58EA54F-FDCA-4137-A32D-0641060877D8}"/>
    <dgm:cxn modelId="{F10268E0-7EDB-4151-9710-D3E3F63345A8}" type="presOf" srcId="{00EC5E60-01BA-4127-9EA4-B8C2F5214558}" destId="{9FC0238D-AA2D-468E-A1D1-C8236DD8B82C}" srcOrd="1" destOrd="0" presId="urn:microsoft.com/office/officeart/2016/7/layout/RepeatingBendingProcessNew"/>
    <dgm:cxn modelId="{3590D8E0-F994-4D2E-8AE0-F64404852706}" type="presOf" srcId="{757F7226-05C7-49B3-A01B-AF50E046EC35}" destId="{05FA9AD8-C341-4F1E-9334-13920960D0AC}" srcOrd="1" destOrd="0" presId="urn:microsoft.com/office/officeart/2016/7/layout/RepeatingBendingProcessNew"/>
    <dgm:cxn modelId="{DBC21AE3-748E-4DD8-96D5-DD3BDB9006FA}" type="presOf" srcId="{EFA90129-A4AC-486E-A0CC-07398D4D3756}" destId="{89AC302D-8F2E-46B1-9EC2-2A9FFC025E9A}" srcOrd="0" destOrd="0" presId="urn:microsoft.com/office/officeart/2016/7/layout/RepeatingBendingProcessNew"/>
    <dgm:cxn modelId="{F8C831E5-A72E-49E3-9298-43E4C93EB3C7}" type="presOf" srcId="{08E223B0-56AF-479C-949B-7183C5CDB5A0}" destId="{142187A6-E868-4FAF-B666-8744EF02DDB9}" srcOrd="0" destOrd="0" presId="urn:microsoft.com/office/officeart/2016/7/layout/RepeatingBendingProcessNew"/>
    <dgm:cxn modelId="{BE0EE3E6-2AE0-4EA0-8696-CA53CB1004FF}" type="presOf" srcId="{757F7226-05C7-49B3-A01B-AF50E046EC35}" destId="{D060AB3F-2D84-49FA-9954-49E759B07A52}" srcOrd="0" destOrd="0" presId="urn:microsoft.com/office/officeart/2016/7/layout/RepeatingBendingProcessNew"/>
    <dgm:cxn modelId="{9AA517F1-D8CB-4295-969B-1CC8161321DD}" type="presOf" srcId="{66326966-97D8-41D9-A862-031A0A49200B}" destId="{5318A7F5-9E2A-485E-BA52-7F3F7721E98A}" srcOrd="0" destOrd="0" presId="urn:microsoft.com/office/officeart/2016/7/layout/RepeatingBendingProcessNew"/>
    <dgm:cxn modelId="{93C685F6-FA78-401E-8131-4888AFE9E752}" type="presOf" srcId="{3E0E5091-C229-4317-9101-D885EA717CC1}" destId="{2C9AC143-5F09-419D-AA32-5DA61A4059EB}" srcOrd="0" destOrd="0" presId="urn:microsoft.com/office/officeart/2016/7/layout/RepeatingBendingProcessNew"/>
    <dgm:cxn modelId="{858BAC5A-CE48-4A23-8203-76D4BB9BC537}" type="presParOf" srcId="{1330310C-585B-4AF9-A24F-8759CD68CE7C}" destId="{6725F36E-8DD5-49CB-B0A4-BAA407758F1C}" srcOrd="0" destOrd="0" presId="urn:microsoft.com/office/officeart/2016/7/layout/RepeatingBendingProcessNew"/>
    <dgm:cxn modelId="{F525A073-E79C-4E8B-8BC9-2E7663616C80}" type="presParOf" srcId="{1330310C-585B-4AF9-A24F-8759CD68CE7C}" destId="{3AE915A7-07C3-4123-8DD0-6D93E02889CC}" srcOrd="1" destOrd="0" presId="urn:microsoft.com/office/officeart/2016/7/layout/RepeatingBendingProcessNew"/>
    <dgm:cxn modelId="{8418B137-2C76-437B-B836-F58400A172F1}" type="presParOf" srcId="{3AE915A7-07C3-4123-8DD0-6D93E02889CC}" destId="{0B5F6728-19D6-4270-8F32-E359B0C28D54}" srcOrd="0" destOrd="0" presId="urn:microsoft.com/office/officeart/2016/7/layout/RepeatingBendingProcessNew"/>
    <dgm:cxn modelId="{D4D854A3-F628-456F-9465-EA3A5484AE6F}" type="presParOf" srcId="{1330310C-585B-4AF9-A24F-8759CD68CE7C}" destId="{89AC302D-8F2E-46B1-9EC2-2A9FFC025E9A}" srcOrd="2" destOrd="0" presId="urn:microsoft.com/office/officeart/2016/7/layout/RepeatingBendingProcessNew"/>
    <dgm:cxn modelId="{2E134D93-7423-434D-A097-B92CDE6AF4A1}" type="presParOf" srcId="{1330310C-585B-4AF9-A24F-8759CD68CE7C}" destId="{51FA8D50-62BC-4955-8682-F9DB3B6858EE}" srcOrd="3" destOrd="0" presId="urn:microsoft.com/office/officeart/2016/7/layout/RepeatingBendingProcessNew"/>
    <dgm:cxn modelId="{0F8D06AB-0F01-455D-8B65-3698E2004E2D}" type="presParOf" srcId="{51FA8D50-62BC-4955-8682-F9DB3B6858EE}" destId="{4BFEEBA5-4D54-4E26-8AFC-96AF3D2361FF}" srcOrd="0" destOrd="0" presId="urn:microsoft.com/office/officeart/2016/7/layout/RepeatingBendingProcessNew"/>
    <dgm:cxn modelId="{CC88BBC9-6D46-40B4-A7B6-FBA2EDCF6546}" type="presParOf" srcId="{1330310C-585B-4AF9-A24F-8759CD68CE7C}" destId="{142187A6-E868-4FAF-B666-8744EF02DDB9}" srcOrd="4" destOrd="0" presId="urn:microsoft.com/office/officeart/2016/7/layout/RepeatingBendingProcessNew"/>
    <dgm:cxn modelId="{D5C550CD-31FB-439A-BE03-20BA9C0B2CB1}" type="presParOf" srcId="{1330310C-585B-4AF9-A24F-8759CD68CE7C}" destId="{9D309091-A2C7-4AC9-B060-C113BB0E5AB4}" srcOrd="5" destOrd="0" presId="urn:microsoft.com/office/officeart/2016/7/layout/RepeatingBendingProcessNew"/>
    <dgm:cxn modelId="{A9F3F11E-F138-4CBB-8BA4-B4A6C55FBBE4}" type="presParOf" srcId="{9D309091-A2C7-4AC9-B060-C113BB0E5AB4}" destId="{57846829-B8DA-46F0-8853-0EFE37308B97}" srcOrd="0" destOrd="0" presId="urn:microsoft.com/office/officeart/2016/7/layout/RepeatingBendingProcessNew"/>
    <dgm:cxn modelId="{BB67A5D7-2E28-4A1B-9ECB-1B618B68283A}" type="presParOf" srcId="{1330310C-585B-4AF9-A24F-8759CD68CE7C}" destId="{5572A4DF-2AC4-4586-B347-F92AEAC7C1EB}" srcOrd="6" destOrd="0" presId="urn:microsoft.com/office/officeart/2016/7/layout/RepeatingBendingProcessNew"/>
    <dgm:cxn modelId="{F52A783A-0EA2-4249-BCC4-2BE8C4D8BA06}" type="presParOf" srcId="{1330310C-585B-4AF9-A24F-8759CD68CE7C}" destId="{DD0F0AAF-3B01-4051-9B59-9E2AB1A81DED}" srcOrd="7" destOrd="0" presId="urn:microsoft.com/office/officeart/2016/7/layout/RepeatingBendingProcessNew"/>
    <dgm:cxn modelId="{36679549-C52F-4DFB-B7BE-F42C76E91710}" type="presParOf" srcId="{DD0F0AAF-3B01-4051-9B59-9E2AB1A81DED}" destId="{9FC0238D-AA2D-468E-A1D1-C8236DD8B82C}" srcOrd="0" destOrd="0" presId="urn:microsoft.com/office/officeart/2016/7/layout/RepeatingBendingProcessNew"/>
    <dgm:cxn modelId="{7986A38A-3F83-451B-B31F-92759EFABC62}" type="presParOf" srcId="{1330310C-585B-4AF9-A24F-8759CD68CE7C}" destId="{D0FDA431-869A-48C3-8B67-D7532EC9E3ED}" srcOrd="8" destOrd="0" presId="urn:microsoft.com/office/officeart/2016/7/layout/RepeatingBendingProcessNew"/>
    <dgm:cxn modelId="{64D11DD9-8E10-440F-8FBF-7B02C0682531}" type="presParOf" srcId="{1330310C-585B-4AF9-A24F-8759CD68CE7C}" destId="{13429947-F250-4B5C-ABED-B554ECA4474B}" srcOrd="9" destOrd="0" presId="urn:microsoft.com/office/officeart/2016/7/layout/RepeatingBendingProcessNew"/>
    <dgm:cxn modelId="{4593B004-42AD-4466-A826-043FA584FD67}" type="presParOf" srcId="{13429947-F250-4B5C-ABED-B554ECA4474B}" destId="{D41DCB42-9C3D-4020-A5F7-1D53B1BAAB1F}" srcOrd="0" destOrd="0" presId="urn:microsoft.com/office/officeart/2016/7/layout/RepeatingBendingProcessNew"/>
    <dgm:cxn modelId="{6025BB47-728E-463C-A45F-C009A274C999}" type="presParOf" srcId="{1330310C-585B-4AF9-A24F-8759CD68CE7C}" destId="{5318A7F5-9E2A-485E-BA52-7F3F7721E98A}" srcOrd="10" destOrd="0" presId="urn:microsoft.com/office/officeart/2016/7/layout/RepeatingBendingProcessNew"/>
    <dgm:cxn modelId="{1B08C23C-907A-44A5-99F8-A382B65FCFB4}" type="presParOf" srcId="{1330310C-585B-4AF9-A24F-8759CD68CE7C}" destId="{096B1B4B-0B9D-4801-9FD4-8D89369A9183}" srcOrd="11" destOrd="0" presId="urn:microsoft.com/office/officeart/2016/7/layout/RepeatingBendingProcessNew"/>
    <dgm:cxn modelId="{9730F09B-FC60-42CB-B9EE-35D73AE3BE50}" type="presParOf" srcId="{096B1B4B-0B9D-4801-9FD4-8D89369A9183}" destId="{5A80FA96-1D24-4CAE-9334-8FDBF43045E3}" srcOrd="0" destOrd="0" presId="urn:microsoft.com/office/officeart/2016/7/layout/RepeatingBendingProcessNew"/>
    <dgm:cxn modelId="{01D5645E-22AC-4EC0-80DD-DA823E9C27F4}" type="presParOf" srcId="{1330310C-585B-4AF9-A24F-8759CD68CE7C}" destId="{2C9AC143-5F09-419D-AA32-5DA61A4059EB}" srcOrd="12" destOrd="0" presId="urn:microsoft.com/office/officeart/2016/7/layout/RepeatingBendingProcessNew"/>
    <dgm:cxn modelId="{D51287A9-BF0A-47E5-8D65-0350A5AEE81B}" type="presParOf" srcId="{1330310C-585B-4AF9-A24F-8759CD68CE7C}" destId="{D060AB3F-2D84-49FA-9954-49E759B07A52}" srcOrd="13" destOrd="0" presId="urn:microsoft.com/office/officeart/2016/7/layout/RepeatingBendingProcessNew"/>
    <dgm:cxn modelId="{E2DC1332-508A-4D29-BE37-82D55169D448}" type="presParOf" srcId="{D060AB3F-2D84-49FA-9954-49E759B07A52}" destId="{05FA9AD8-C341-4F1E-9334-13920960D0AC}" srcOrd="0" destOrd="0" presId="urn:microsoft.com/office/officeart/2016/7/layout/RepeatingBendingProcessNew"/>
    <dgm:cxn modelId="{77FDD1F5-5CFE-470B-BDA3-F7F071C119C4}" type="presParOf" srcId="{1330310C-585B-4AF9-A24F-8759CD68CE7C}" destId="{1B7DBF39-19E8-4F92-BC55-ECF0404AEAF1}" srcOrd="14" destOrd="0" presId="urn:microsoft.com/office/officeart/2016/7/layout/RepeatingBendingProcessNew"/>
    <dgm:cxn modelId="{1F865FCF-20EA-4EDE-8C06-9D5CFDCCBCF5}" type="presParOf" srcId="{1330310C-585B-4AF9-A24F-8759CD68CE7C}" destId="{8F5795FA-F276-4414-8DFC-17D25B6FEC4B}" srcOrd="15" destOrd="0" presId="urn:microsoft.com/office/officeart/2016/7/layout/RepeatingBendingProcessNew"/>
    <dgm:cxn modelId="{83E3CB4A-CFD0-4AA4-B9FD-A868B89AFB8E}" type="presParOf" srcId="{8F5795FA-F276-4414-8DFC-17D25B6FEC4B}" destId="{6B8D1ADA-BBB2-48CA-B430-94F1E098E125}" srcOrd="0" destOrd="0" presId="urn:microsoft.com/office/officeart/2016/7/layout/RepeatingBendingProcessNew"/>
    <dgm:cxn modelId="{AB1226F5-813D-43FA-AD09-24C7FEB5F84D}" type="presParOf" srcId="{1330310C-585B-4AF9-A24F-8759CD68CE7C}" destId="{5C233DB4-EDD8-49D7-9838-28766B17A0A1}"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321E4-D47B-4F84-BE50-CCD36527FEB9}"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6574D8B5-FE95-4E9F-9138-BCF740D405CA}">
      <dgm:prSet/>
      <dgm:spPr/>
      <dgm:t>
        <a:bodyPr/>
        <a:lstStyle/>
        <a:p>
          <a:r>
            <a:rPr lang="da-DK" dirty="0"/>
            <a:t>En </a:t>
          </a:r>
          <a:r>
            <a:rPr lang="da-DK" u="sng" dirty="0"/>
            <a:t>korrelationsundersøgelse</a:t>
          </a:r>
          <a:r>
            <a:rPr lang="da-DK" dirty="0"/>
            <a:t> foretaget af Nalini </a:t>
          </a:r>
          <a:r>
            <a:rPr lang="da-DK" dirty="0" err="1"/>
            <a:t>Ambady</a:t>
          </a:r>
          <a:r>
            <a:rPr lang="da-DK" dirty="0"/>
            <a:t> og Robert Rosenthal i 1993 viste det sig, at forsøgsdeltagernes førstehåndsindtryk af en lærer var overraskende sikre. </a:t>
          </a:r>
          <a:endParaRPr lang="en-US" dirty="0"/>
        </a:p>
      </dgm:t>
    </dgm:pt>
    <dgm:pt modelId="{9258BAEB-E87E-4E15-A74B-CAF41FC00766}" type="parTrans" cxnId="{40823F4D-5AD4-42F4-BED2-C5BDCDB6F5D1}">
      <dgm:prSet/>
      <dgm:spPr/>
      <dgm:t>
        <a:bodyPr/>
        <a:lstStyle/>
        <a:p>
          <a:endParaRPr lang="en-US"/>
        </a:p>
      </dgm:t>
    </dgm:pt>
    <dgm:pt modelId="{AF15BE86-B548-4D25-A476-E0CCA25ED82E}" type="sibTrans" cxnId="{40823F4D-5AD4-42F4-BED2-C5BDCDB6F5D1}">
      <dgm:prSet phldrT="1" phldr="0"/>
      <dgm:spPr/>
      <dgm:t>
        <a:bodyPr/>
        <a:lstStyle/>
        <a:p>
          <a:r>
            <a:rPr lang="en-US"/>
            <a:t>1</a:t>
          </a:r>
        </a:p>
      </dgm:t>
    </dgm:pt>
    <dgm:pt modelId="{5CD4C379-61C5-4441-B003-1E3B8869BD87}">
      <dgm:prSet/>
      <dgm:spPr/>
      <dgm:t>
        <a:bodyPr/>
        <a:lstStyle/>
        <a:p>
          <a:r>
            <a:rPr lang="da-DK"/>
            <a:t>De to forskere optog først 13 læreres undervisning og valgte herudfra 3 videosekvenser af 10 sekunders varighed af hver lærer. </a:t>
          </a:r>
          <a:endParaRPr lang="en-US"/>
        </a:p>
      </dgm:t>
    </dgm:pt>
    <dgm:pt modelId="{E03890C9-25D7-4D0E-A61E-74A382E7FEDB}" type="parTrans" cxnId="{F14B6146-0679-4778-BFD4-FEE228063EDA}">
      <dgm:prSet/>
      <dgm:spPr/>
      <dgm:t>
        <a:bodyPr/>
        <a:lstStyle/>
        <a:p>
          <a:endParaRPr lang="en-US"/>
        </a:p>
      </dgm:t>
    </dgm:pt>
    <dgm:pt modelId="{621972E2-7E9F-4F6D-828E-026AE3BAA44D}" type="sibTrans" cxnId="{F14B6146-0679-4778-BFD4-FEE228063EDA}">
      <dgm:prSet phldrT="2" phldr="0"/>
      <dgm:spPr/>
      <dgm:t>
        <a:bodyPr/>
        <a:lstStyle/>
        <a:p>
          <a:r>
            <a:rPr lang="en-US"/>
            <a:t>2</a:t>
          </a:r>
        </a:p>
      </dgm:t>
    </dgm:pt>
    <dgm:pt modelId="{E76E61CB-60D5-4A13-A472-223862E2920F}">
      <dgm:prSet/>
      <dgm:spPr/>
      <dgm:t>
        <a:bodyPr/>
        <a:lstStyle/>
        <a:p>
          <a:r>
            <a:rPr lang="da-DK" dirty="0"/>
            <a:t>De i alt 39 sekvenser blev i tilfældig orden vist til 9 kvindelige forsøgspersoner med lyden skruet helt ned, så de kun så lærernes fysiske fremtoning og nonverbale ageren. </a:t>
          </a:r>
          <a:endParaRPr lang="en-US" dirty="0"/>
        </a:p>
      </dgm:t>
    </dgm:pt>
    <dgm:pt modelId="{7C21DB90-636B-4E6F-958C-42574213CBF9}" type="parTrans" cxnId="{DC110EDA-0BC9-4E6E-953E-B54C7F3FB078}">
      <dgm:prSet/>
      <dgm:spPr/>
      <dgm:t>
        <a:bodyPr/>
        <a:lstStyle/>
        <a:p>
          <a:endParaRPr lang="en-US"/>
        </a:p>
      </dgm:t>
    </dgm:pt>
    <dgm:pt modelId="{31476EC7-CE37-44A6-8EDC-53FB5ACC8D7F}" type="sibTrans" cxnId="{DC110EDA-0BC9-4E6E-953E-B54C7F3FB078}">
      <dgm:prSet phldrT="3" phldr="0"/>
      <dgm:spPr/>
      <dgm:t>
        <a:bodyPr/>
        <a:lstStyle/>
        <a:p>
          <a:r>
            <a:rPr lang="en-US"/>
            <a:t>3</a:t>
          </a:r>
        </a:p>
      </dgm:t>
    </dgm:pt>
    <dgm:pt modelId="{194C74F6-5066-485B-B06C-6CFAD58FA966}">
      <dgm:prSet/>
      <dgm:spPr/>
      <dgm:t>
        <a:bodyPr/>
        <a:lstStyle/>
        <a:p>
          <a:r>
            <a:rPr lang="da-DK"/>
            <a:t>De ni forsøgsdeltagere vurderede dem herefter på en skala fra 1 til 9 på en række forskellige egenskaber. </a:t>
          </a:r>
          <a:endParaRPr lang="en-US"/>
        </a:p>
      </dgm:t>
    </dgm:pt>
    <dgm:pt modelId="{DE62E694-5567-4BC7-AB4B-8284506EA197}" type="parTrans" cxnId="{7D08214A-D960-4413-AE75-1FD05C42E31C}">
      <dgm:prSet/>
      <dgm:spPr/>
      <dgm:t>
        <a:bodyPr/>
        <a:lstStyle/>
        <a:p>
          <a:endParaRPr lang="en-US"/>
        </a:p>
      </dgm:t>
    </dgm:pt>
    <dgm:pt modelId="{523B534F-7D89-420D-B470-91F1066920E4}" type="sibTrans" cxnId="{7D08214A-D960-4413-AE75-1FD05C42E31C}">
      <dgm:prSet phldrT="4" phldr="0"/>
      <dgm:spPr/>
      <dgm:t>
        <a:bodyPr/>
        <a:lstStyle/>
        <a:p>
          <a:r>
            <a:rPr lang="en-US"/>
            <a:t>4</a:t>
          </a:r>
        </a:p>
      </dgm:t>
    </dgm:pt>
    <dgm:pt modelId="{669B56D3-289E-4263-A7AF-2A9888F5E244}">
      <dgm:prSet/>
      <dgm:spPr/>
      <dgm:t>
        <a:bodyPr/>
        <a:lstStyle/>
        <a:p>
          <a:r>
            <a:rPr lang="da-DK" dirty="0"/>
            <a:t>Forsøgsdeltagernes vurderinger af sekvenserne viste sig efterfølgende at være meget lig hinanden</a:t>
          </a:r>
          <a:endParaRPr lang="en-US" dirty="0"/>
        </a:p>
      </dgm:t>
    </dgm:pt>
    <dgm:pt modelId="{ED929532-3102-4149-A680-EC1463EFE38D}" type="parTrans" cxnId="{157ACCF0-2099-44B5-807C-88C61A2B3694}">
      <dgm:prSet/>
      <dgm:spPr/>
      <dgm:t>
        <a:bodyPr/>
        <a:lstStyle/>
        <a:p>
          <a:endParaRPr lang="en-US"/>
        </a:p>
      </dgm:t>
    </dgm:pt>
    <dgm:pt modelId="{6FAF1569-CDF7-43A5-B311-A367B60204A0}" type="sibTrans" cxnId="{157ACCF0-2099-44B5-807C-88C61A2B3694}">
      <dgm:prSet phldrT="5" phldr="0"/>
      <dgm:spPr/>
      <dgm:t>
        <a:bodyPr/>
        <a:lstStyle/>
        <a:p>
          <a:r>
            <a:rPr lang="en-US"/>
            <a:t>5</a:t>
          </a:r>
        </a:p>
      </dgm:t>
    </dgm:pt>
    <dgm:pt modelId="{1CC54F79-7172-4620-8A8E-F2AD8936B829}" type="pres">
      <dgm:prSet presAssocID="{C1D321E4-D47B-4F84-BE50-CCD36527FEB9}" presName="linearFlow" presStyleCnt="0">
        <dgm:presLayoutVars>
          <dgm:dir/>
          <dgm:animLvl val="lvl"/>
          <dgm:resizeHandles val="exact"/>
        </dgm:presLayoutVars>
      </dgm:prSet>
      <dgm:spPr/>
    </dgm:pt>
    <dgm:pt modelId="{7E9CC7D7-3A40-4A2F-ADE8-7716792CAD3B}" type="pres">
      <dgm:prSet presAssocID="{6574D8B5-FE95-4E9F-9138-BCF740D405CA}" presName="compositeNode" presStyleCnt="0"/>
      <dgm:spPr/>
    </dgm:pt>
    <dgm:pt modelId="{C02D99D6-BA8E-44F8-AAC2-0F5874413F07}" type="pres">
      <dgm:prSet presAssocID="{6574D8B5-FE95-4E9F-9138-BCF740D405CA}" presName="parTx" presStyleLbl="node1" presStyleIdx="0" presStyleCnt="0">
        <dgm:presLayoutVars>
          <dgm:chMax val="0"/>
          <dgm:chPref val="0"/>
          <dgm:bulletEnabled val="1"/>
        </dgm:presLayoutVars>
      </dgm:prSet>
      <dgm:spPr/>
    </dgm:pt>
    <dgm:pt modelId="{2092B98B-60F4-40BE-8154-839209D24C47}" type="pres">
      <dgm:prSet presAssocID="{6574D8B5-FE95-4E9F-9138-BCF740D405CA}" presName="parSh" presStyleCnt="0"/>
      <dgm:spPr/>
    </dgm:pt>
    <dgm:pt modelId="{DDBF6A09-2CF0-44E4-86E8-053530C9DE73}" type="pres">
      <dgm:prSet presAssocID="{6574D8B5-FE95-4E9F-9138-BCF740D405CA}" presName="lineNode" presStyleLbl="alignAccFollowNode1" presStyleIdx="0" presStyleCnt="15"/>
      <dgm:spPr/>
    </dgm:pt>
    <dgm:pt modelId="{6872635A-2E99-4336-9069-E53AA74612E7}" type="pres">
      <dgm:prSet presAssocID="{6574D8B5-FE95-4E9F-9138-BCF740D405CA}" presName="lineArrowNode" presStyleLbl="alignAccFollowNode1" presStyleIdx="1" presStyleCnt="15"/>
      <dgm:spPr/>
    </dgm:pt>
    <dgm:pt modelId="{0FB21748-1264-4D4B-80E4-36B7408D762D}" type="pres">
      <dgm:prSet presAssocID="{AF15BE86-B548-4D25-A476-E0CCA25ED82E}" presName="sibTransNodeCircle" presStyleLbl="alignNode1" presStyleIdx="0" presStyleCnt="5">
        <dgm:presLayoutVars>
          <dgm:chMax val="0"/>
          <dgm:bulletEnabled/>
        </dgm:presLayoutVars>
      </dgm:prSet>
      <dgm:spPr/>
    </dgm:pt>
    <dgm:pt modelId="{8FBE9653-5535-44B7-98AF-C057F0C49D11}" type="pres">
      <dgm:prSet presAssocID="{AF15BE86-B548-4D25-A476-E0CCA25ED82E}" presName="spacerBetweenCircleAndCallout" presStyleCnt="0">
        <dgm:presLayoutVars/>
      </dgm:prSet>
      <dgm:spPr/>
    </dgm:pt>
    <dgm:pt modelId="{2F3549D0-B67C-46C2-83B0-B2FC8DB39B92}" type="pres">
      <dgm:prSet presAssocID="{6574D8B5-FE95-4E9F-9138-BCF740D405CA}" presName="nodeText" presStyleLbl="alignAccFollowNode1" presStyleIdx="2" presStyleCnt="15">
        <dgm:presLayoutVars>
          <dgm:bulletEnabled val="1"/>
        </dgm:presLayoutVars>
      </dgm:prSet>
      <dgm:spPr/>
    </dgm:pt>
    <dgm:pt modelId="{7921F480-00C4-4A40-A693-673C6BF2A677}" type="pres">
      <dgm:prSet presAssocID="{AF15BE86-B548-4D25-A476-E0CCA25ED82E}" presName="sibTransComposite" presStyleCnt="0"/>
      <dgm:spPr/>
    </dgm:pt>
    <dgm:pt modelId="{D5061CAF-3F91-4353-BFDB-09048FEE11AE}" type="pres">
      <dgm:prSet presAssocID="{5CD4C379-61C5-4441-B003-1E3B8869BD87}" presName="compositeNode" presStyleCnt="0"/>
      <dgm:spPr/>
    </dgm:pt>
    <dgm:pt modelId="{4170725A-F398-4504-9FD7-9E0CBEEBA5E4}" type="pres">
      <dgm:prSet presAssocID="{5CD4C379-61C5-4441-B003-1E3B8869BD87}" presName="parTx" presStyleLbl="node1" presStyleIdx="0" presStyleCnt="0">
        <dgm:presLayoutVars>
          <dgm:chMax val="0"/>
          <dgm:chPref val="0"/>
          <dgm:bulletEnabled val="1"/>
        </dgm:presLayoutVars>
      </dgm:prSet>
      <dgm:spPr/>
    </dgm:pt>
    <dgm:pt modelId="{48EC6F1E-A1A9-4AE3-9D5E-62D51C5A8B9C}" type="pres">
      <dgm:prSet presAssocID="{5CD4C379-61C5-4441-B003-1E3B8869BD87}" presName="parSh" presStyleCnt="0"/>
      <dgm:spPr/>
    </dgm:pt>
    <dgm:pt modelId="{B58FEE31-3E0B-4A0F-96DA-BCEA6C05BE49}" type="pres">
      <dgm:prSet presAssocID="{5CD4C379-61C5-4441-B003-1E3B8869BD87}" presName="lineNode" presStyleLbl="alignAccFollowNode1" presStyleIdx="3" presStyleCnt="15"/>
      <dgm:spPr/>
    </dgm:pt>
    <dgm:pt modelId="{879027B2-EFAB-48D1-9932-9FA659DD618C}" type="pres">
      <dgm:prSet presAssocID="{5CD4C379-61C5-4441-B003-1E3B8869BD87}" presName="lineArrowNode" presStyleLbl="alignAccFollowNode1" presStyleIdx="4" presStyleCnt="15"/>
      <dgm:spPr/>
    </dgm:pt>
    <dgm:pt modelId="{7E01B93B-6EDB-493C-AC0D-88CDA903D11D}" type="pres">
      <dgm:prSet presAssocID="{621972E2-7E9F-4F6D-828E-026AE3BAA44D}" presName="sibTransNodeCircle" presStyleLbl="alignNode1" presStyleIdx="1" presStyleCnt="5">
        <dgm:presLayoutVars>
          <dgm:chMax val="0"/>
          <dgm:bulletEnabled/>
        </dgm:presLayoutVars>
      </dgm:prSet>
      <dgm:spPr/>
    </dgm:pt>
    <dgm:pt modelId="{1786F51C-600C-4DCD-9A03-C53B8A1EBFFB}" type="pres">
      <dgm:prSet presAssocID="{621972E2-7E9F-4F6D-828E-026AE3BAA44D}" presName="spacerBetweenCircleAndCallout" presStyleCnt="0">
        <dgm:presLayoutVars/>
      </dgm:prSet>
      <dgm:spPr/>
    </dgm:pt>
    <dgm:pt modelId="{79B90F77-4742-4014-AD28-EFF16C7C1484}" type="pres">
      <dgm:prSet presAssocID="{5CD4C379-61C5-4441-B003-1E3B8869BD87}" presName="nodeText" presStyleLbl="alignAccFollowNode1" presStyleIdx="5" presStyleCnt="15">
        <dgm:presLayoutVars>
          <dgm:bulletEnabled val="1"/>
        </dgm:presLayoutVars>
      </dgm:prSet>
      <dgm:spPr/>
    </dgm:pt>
    <dgm:pt modelId="{75130DB1-2094-4249-8616-F024633A68FE}" type="pres">
      <dgm:prSet presAssocID="{621972E2-7E9F-4F6D-828E-026AE3BAA44D}" presName="sibTransComposite" presStyleCnt="0"/>
      <dgm:spPr/>
    </dgm:pt>
    <dgm:pt modelId="{BAB3C921-74B0-444E-816B-D6E1FAED688E}" type="pres">
      <dgm:prSet presAssocID="{E76E61CB-60D5-4A13-A472-223862E2920F}" presName="compositeNode" presStyleCnt="0"/>
      <dgm:spPr/>
    </dgm:pt>
    <dgm:pt modelId="{FF3B1AEF-9C1B-4E15-8B6F-28030055ABEA}" type="pres">
      <dgm:prSet presAssocID="{E76E61CB-60D5-4A13-A472-223862E2920F}" presName="parTx" presStyleLbl="node1" presStyleIdx="0" presStyleCnt="0">
        <dgm:presLayoutVars>
          <dgm:chMax val="0"/>
          <dgm:chPref val="0"/>
          <dgm:bulletEnabled val="1"/>
        </dgm:presLayoutVars>
      </dgm:prSet>
      <dgm:spPr/>
    </dgm:pt>
    <dgm:pt modelId="{3F537358-6332-4A69-B7DC-11CC313BC2A8}" type="pres">
      <dgm:prSet presAssocID="{E76E61CB-60D5-4A13-A472-223862E2920F}" presName="parSh" presStyleCnt="0"/>
      <dgm:spPr/>
    </dgm:pt>
    <dgm:pt modelId="{9FBAD504-5409-4EFC-AE11-6B285A8E1385}" type="pres">
      <dgm:prSet presAssocID="{E76E61CB-60D5-4A13-A472-223862E2920F}" presName="lineNode" presStyleLbl="alignAccFollowNode1" presStyleIdx="6" presStyleCnt="15"/>
      <dgm:spPr/>
    </dgm:pt>
    <dgm:pt modelId="{9AE1ED0A-0D86-4631-A8D1-48F24BD250BE}" type="pres">
      <dgm:prSet presAssocID="{E76E61CB-60D5-4A13-A472-223862E2920F}" presName="lineArrowNode" presStyleLbl="alignAccFollowNode1" presStyleIdx="7" presStyleCnt="15"/>
      <dgm:spPr/>
    </dgm:pt>
    <dgm:pt modelId="{3A26A122-8BB4-4876-82F0-110F5FE662F4}" type="pres">
      <dgm:prSet presAssocID="{31476EC7-CE37-44A6-8EDC-53FB5ACC8D7F}" presName="sibTransNodeCircle" presStyleLbl="alignNode1" presStyleIdx="2" presStyleCnt="5">
        <dgm:presLayoutVars>
          <dgm:chMax val="0"/>
          <dgm:bulletEnabled/>
        </dgm:presLayoutVars>
      </dgm:prSet>
      <dgm:spPr/>
    </dgm:pt>
    <dgm:pt modelId="{04D4048D-93E2-474D-BA75-72ECA6789781}" type="pres">
      <dgm:prSet presAssocID="{31476EC7-CE37-44A6-8EDC-53FB5ACC8D7F}" presName="spacerBetweenCircleAndCallout" presStyleCnt="0">
        <dgm:presLayoutVars/>
      </dgm:prSet>
      <dgm:spPr/>
    </dgm:pt>
    <dgm:pt modelId="{C513B37D-E85E-431F-98BB-C72CCF0F748E}" type="pres">
      <dgm:prSet presAssocID="{E76E61CB-60D5-4A13-A472-223862E2920F}" presName="nodeText" presStyleLbl="alignAccFollowNode1" presStyleIdx="8" presStyleCnt="15">
        <dgm:presLayoutVars>
          <dgm:bulletEnabled val="1"/>
        </dgm:presLayoutVars>
      </dgm:prSet>
      <dgm:spPr/>
    </dgm:pt>
    <dgm:pt modelId="{955E2B5A-BBEE-4946-8A85-FF8DABD47235}" type="pres">
      <dgm:prSet presAssocID="{31476EC7-CE37-44A6-8EDC-53FB5ACC8D7F}" presName="sibTransComposite" presStyleCnt="0"/>
      <dgm:spPr/>
    </dgm:pt>
    <dgm:pt modelId="{835A4B4B-F43F-48A3-A3B9-924F52040EAE}" type="pres">
      <dgm:prSet presAssocID="{194C74F6-5066-485B-B06C-6CFAD58FA966}" presName="compositeNode" presStyleCnt="0"/>
      <dgm:spPr/>
    </dgm:pt>
    <dgm:pt modelId="{21CA6C67-3FDB-4118-BC05-0899A5E21CC9}" type="pres">
      <dgm:prSet presAssocID="{194C74F6-5066-485B-B06C-6CFAD58FA966}" presName="parTx" presStyleLbl="node1" presStyleIdx="0" presStyleCnt="0">
        <dgm:presLayoutVars>
          <dgm:chMax val="0"/>
          <dgm:chPref val="0"/>
          <dgm:bulletEnabled val="1"/>
        </dgm:presLayoutVars>
      </dgm:prSet>
      <dgm:spPr/>
    </dgm:pt>
    <dgm:pt modelId="{3EDBFC4D-50BC-43DD-9757-0F76EAFA65B3}" type="pres">
      <dgm:prSet presAssocID="{194C74F6-5066-485B-B06C-6CFAD58FA966}" presName="parSh" presStyleCnt="0"/>
      <dgm:spPr/>
    </dgm:pt>
    <dgm:pt modelId="{13E06804-C47B-4326-9D03-09337610F07B}" type="pres">
      <dgm:prSet presAssocID="{194C74F6-5066-485B-B06C-6CFAD58FA966}" presName="lineNode" presStyleLbl="alignAccFollowNode1" presStyleIdx="9" presStyleCnt="15"/>
      <dgm:spPr/>
    </dgm:pt>
    <dgm:pt modelId="{3EF17D62-0A53-4072-96B0-8040B04A2E53}" type="pres">
      <dgm:prSet presAssocID="{194C74F6-5066-485B-B06C-6CFAD58FA966}" presName="lineArrowNode" presStyleLbl="alignAccFollowNode1" presStyleIdx="10" presStyleCnt="15"/>
      <dgm:spPr/>
    </dgm:pt>
    <dgm:pt modelId="{7E6882AF-2A86-4996-A940-22C557531AB1}" type="pres">
      <dgm:prSet presAssocID="{523B534F-7D89-420D-B470-91F1066920E4}" presName="sibTransNodeCircle" presStyleLbl="alignNode1" presStyleIdx="3" presStyleCnt="5">
        <dgm:presLayoutVars>
          <dgm:chMax val="0"/>
          <dgm:bulletEnabled/>
        </dgm:presLayoutVars>
      </dgm:prSet>
      <dgm:spPr/>
    </dgm:pt>
    <dgm:pt modelId="{2C520F8B-B98C-40F1-8EC8-92155D9F4A10}" type="pres">
      <dgm:prSet presAssocID="{523B534F-7D89-420D-B470-91F1066920E4}" presName="spacerBetweenCircleAndCallout" presStyleCnt="0">
        <dgm:presLayoutVars/>
      </dgm:prSet>
      <dgm:spPr/>
    </dgm:pt>
    <dgm:pt modelId="{2AD71777-24B2-4AAB-8DBC-FE6F8B373D25}" type="pres">
      <dgm:prSet presAssocID="{194C74F6-5066-485B-B06C-6CFAD58FA966}" presName="nodeText" presStyleLbl="alignAccFollowNode1" presStyleIdx="11" presStyleCnt="15">
        <dgm:presLayoutVars>
          <dgm:bulletEnabled val="1"/>
        </dgm:presLayoutVars>
      </dgm:prSet>
      <dgm:spPr/>
    </dgm:pt>
    <dgm:pt modelId="{53988BA6-FA64-4ED0-A34B-70FF69E567D1}" type="pres">
      <dgm:prSet presAssocID="{523B534F-7D89-420D-B470-91F1066920E4}" presName="sibTransComposite" presStyleCnt="0"/>
      <dgm:spPr/>
    </dgm:pt>
    <dgm:pt modelId="{C8110FC6-644F-4BF4-BE9D-296D5508B2AC}" type="pres">
      <dgm:prSet presAssocID="{669B56D3-289E-4263-A7AF-2A9888F5E244}" presName="compositeNode" presStyleCnt="0"/>
      <dgm:spPr/>
    </dgm:pt>
    <dgm:pt modelId="{4BFC15EB-792F-4727-A73B-2599619518CD}" type="pres">
      <dgm:prSet presAssocID="{669B56D3-289E-4263-A7AF-2A9888F5E244}" presName="parTx" presStyleLbl="node1" presStyleIdx="0" presStyleCnt="0">
        <dgm:presLayoutVars>
          <dgm:chMax val="0"/>
          <dgm:chPref val="0"/>
          <dgm:bulletEnabled val="1"/>
        </dgm:presLayoutVars>
      </dgm:prSet>
      <dgm:spPr/>
    </dgm:pt>
    <dgm:pt modelId="{DE92C858-4659-4C96-B4A1-92B99E1257A1}" type="pres">
      <dgm:prSet presAssocID="{669B56D3-289E-4263-A7AF-2A9888F5E244}" presName="parSh" presStyleCnt="0"/>
      <dgm:spPr/>
    </dgm:pt>
    <dgm:pt modelId="{84673C00-128C-4E17-855A-4CB66462C8C3}" type="pres">
      <dgm:prSet presAssocID="{669B56D3-289E-4263-A7AF-2A9888F5E244}" presName="lineNode" presStyleLbl="alignAccFollowNode1" presStyleIdx="12" presStyleCnt="15"/>
      <dgm:spPr/>
    </dgm:pt>
    <dgm:pt modelId="{1938031B-1595-4F7C-992B-287515EFBD75}" type="pres">
      <dgm:prSet presAssocID="{669B56D3-289E-4263-A7AF-2A9888F5E244}" presName="lineArrowNode" presStyleLbl="alignAccFollowNode1" presStyleIdx="13" presStyleCnt="15"/>
      <dgm:spPr/>
    </dgm:pt>
    <dgm:pt modelId="{24279F54-134E-4EF9-8466-A407D5D5BF16}" type="pres">
      <dgm:prSet presAssocID="{6FAF1569-CDF7-43A5-B311-A367B60204A0}" presName="sibTransNodeCircle" presStyleLbl="alignNode1" presStyleIdx="4" presStyleCnt="5">
        <dgm:presLayoutVars>
          <dgm:chMax val="0"/>
          <dgm:bulletEnabled/>
        </dgm:presLayoutVars>
      </dgm:prSet>
      <dgm:spPr/>
    </dgm:pt>
    <dgm:pt modelId="{678F52A0-A5E3-4DB9-BB16-B9FC753CDE49}" type="pres">
      <dgm:prSet presAssocID="{6FAF1569-CDF7-43A5-B311-A367B60204A0}" presName="spacerBetweenCircleAndCallout" presStyleCnt="0">
        <dgm:presLayoutVars/>
      </dgm:prSet>
      <dgm:spPr/>
    </dgm:pt>
    <dgm:pt modelId="{566682AC-A84F-455B-9FBC-4D1DA2F58C5E}" type="pres">
      <dgm:prSet presAssocID="{669B56D3-289E-4263-A7AF-2A9888F5E244}" presName="nodeText" presStyleLbl="alignAccFollowNode1" presStyleIdx="14" presStyleCnt="15">
        <dgm:presLayoutVars>
          <dgm:bulletEnabled val="1"/>
        </dgm:presLayoutVars>
      </dgm:prSet>
      <dgm:spPr/>
    </dgm:pt>
  </dgm:ptLst>
  <dgm:cxnLst>
    <dgm:cxn modelId="{05468925-1220-4841-AF7B-949EED69AEBC}" type="presOf" srcId="{31476EC7-CE37-44A6-8EDC-53FB5ACC8D7F}" destId="{3A26A122-8BB4-4876-82F0-110F5FE662F4}" srcOrd="0" destOrd="0" presId="urn:microsoft.com/office/officeart/2016/7/layout/LinearArrowProcessNumbered"/>
    <dgm:cxn modelId="{436E9D26-B752-4888-B70D-6C1C092100E4}" type="presOf" srcId="{6FAF1569-CDF7-43A5-B311-A367B60204A0}" destId="{24279F54-134E-4EF9-8466-A407D5D5BF16}" srcOrd="0" destOrd="0" presId="urn:microsoft.com/office/officeart/2016/7/layout/LinearArrowProcessNumbered"/>
    <dgm:cxn modelId="{0566802F-D96D-48FF-BB55-916752A50400}" type="presOf" srcId="{AF15BE86-B548-4D25-A476-E0CCA25ED82E}" destId="{0FB21748-1264-4D4B-80E4-36B7408D762D}" srcOrd="0" destOrd="0" presId="urn:microsoft.com/office/officeart/2016/7/layout/LinearArrowProcessNumbered"/>
    <dgm:cxn modelId="{40FC9433-9022-41B3-B2C2-D24A955A489C}" type="presOf" srcId="{669B56D3-289E-4263-A7AF-2A9888F5E244}" destId="{566682AC-A84F-455B-9FBC-4D1DA2F58C5E}" srcOrd="0" destOrd="0" presId="urn:microsoft.com/office/officeart/2016/7/layout/LinearArrowProcessNumbered"/>
    <dgm:cxn modelId="{B5EA4036-B3F8-4674-87F9-34ACE2050E4B}" type="presOf" srcId="{621972E2-7E9F-4F6D-828E-026AE3BAA44D}" destId="{7E01B93B-6EDB-493C-AC0D-88CDA903D11D}" srcOrd="0" destOrd="0" presId="urn:microsoft.com/office/officeart/2016/7/layout/LinearArrowProcessNumbered"/>
    <dgm:cxn modelId="{F14B6146-0679-4778-BFD4-FEE228063EDA}" srcId="{C1D321E4-D47B-4F84-BE50-CCD36527FEB9}" destId="{5CD4C379-61C5-4441-B003-1E3B8869BD87}" srcOrd="1" destOrd="0" parTransId="{E03890C9-25D7-4D0E-A61E-74A382E7FEDB}" sibTransId="{621972E2-7E9F-4F6D-828E-026AE3BAA44D}"/>
    <dgm:cxn modelId="{7D08214A-D960-4413-AE75-1FD05C42E31C}" srcId="{C1D321E4-D47B-4F84-BE50-CCD36527FEB9}" destId="{194C74F6-5066-485B-B06C-6CFAD58FA966}" srcOrd="3" destOrd="0" parTransId="{DE62E694-5567-4BC7-AB4B-8284506EA197}" sibTransId="{523B534F-7D89-420D-B470-91F1066920E4}"/>
    <dgm:cxn modelId="{40823F4D-5AD4-42F4-BED2-C5BDCDB6F5D1}" srcId="{C1D321E4-D47B-4F84-BE50-CCD36527FEB9}" destId="{6574D8B5-FE95-4E9F-9138-BCF740D405CA}" srcOrd="0" destOrd="0" parTransId="{9258BAEB-E87E-4E15-A74B-CAF41FC00766}" sibTransId="{AF15BE86-B548-4D25-A476-E0CCA25ED82E}"/>
    <dgm:cxn modelId="{E23C6E70-75AF-48D2-B613-B09FA9827C8A}" type="presOf" srcId="{5CD4C379-61C5-4441-B003-1E3B8869BD87}" destId="{79B90F77-4742-4014-AD28-EFF16C7C1484}" srcOrd="0" destOrd="0" presId="urn:microsoft.com/office/officeart/2016/7/layout/LinearArrowProcessNumbered"/>
    <dgm:cxn modelId="{E0922592-EF26-44F7-8ECE-A3E078C0A41B}" type="presOf" srcId="{523B534F-7D89-420D-B470-91F1066920E4}" destId="{7E6882AF-2A86-4996-A940-22C557531AB1}" srcOrd="0" destOrd="0" presId="urn:microsoft.com/office/officeart/2016/7/layout/LinearArrowProcessNumbered"/>
    <dgm:cxn modelId="{4B6CE2BD-1D43-49F5-855C-E08D906F3E14}" type="presOf" srcId="{194C74F6-5066-485B-B06C-6CFAD58FA966}" destId="{2AD71777-24B2-4AAB-8DBC-FE6F8B373D25}" srcOrd="0" destOrd="0" presId="urn:microsoft.com/office/officeart/2016/7/layout/LinearArrowProcessNumbered"/>
    <dgm:cxn modelId="{F28E80C7-9B71-482A-9516-FB870980AEAF}" type="presOf" srcId="{C1D321E4-D47B-4F84-BE50-CCD36527FEB9}" destId="{1CC54F79-7172-4620-8A8E-F2AD8936B829}" srcOrd="0" destOrd="0" presId="urn:microsoft.com/office/officeart/2016/7/layout/LinearArrowProcessNumbered"/>
    <dgm:cxn modelId="{E2BF41D0-DE17-4CBF-85A3-8E7FC2B0D741}" type="presOf" srcId="{6574D8B5-FE95-4E9F-9138-BCF740D405CA}" destId="{2F3549D0-B67C-46C2-83B0-B2FC8DB39B92}" srcOrd="0" destOrd="0" presId="urn:microsoft.com/office/officeart/2016/7/layout/LinearArrowProcessNumbered"/>
    <dgm:cxn modelId="{DC110EDA-0BC9-4E6E-953E-B54C7F3FB078}" srcId="{C1D321E4-D47B-4F84-BE50-CCD36527FEB9}" destId="{E76E61CB-60D5-4A13-A472-223862E2920F}" srcOrd="2" destOrd="0" parTransId="{7C21DB90-636B-4E6F-958C-42574213CBF9}" sibTransId="{31476EC7-CE37-44A6-8EDC-53FB5ACC8D7F}"/>
    <dgm:cxn modelId="{157ACCF0-2099-44B5-807C-88C61A2B3694}" srcId="{C1D321E4-D47B-4F84-BE50-CCD36527FEB9}" destId="{669B56D3-289E-4263-A7AF-2A9888F5E244}" srcOrd="4" destOrd="0" parTransId="{ED929532-3102-4149-A680-EC1463EFE38D}" sibTransId="{6FAF1569-CDF7-43A5-B311-A367B60204A0}"/>
    <dgm:cxn modelId="{BB0989F1-9885-4382-89DF-2C2B1CFB9B57}" type="presOf" srcId="{E76E61CB-60D5-4A13-A472-223862E2920F}" destId="{C513B37D-E85E-431F-98BB-C72CCF0F748E}" srcOrd="0" destOrd="0" presId="urn:microsoft.com/office/officeart/2016/7/layout/LinearArrowProcessNumbered"/>
    <dgm:cxn modelId="{DB34B969-5A55-49B9-BCC6-87CDFA0AB8D7}" type="presParOf" srcId="{1CC54F79-7172-4620-8A8E-F2AD8936B829}" destId="{7E9CC7D7-3A40-4A2F-ADE8-7716792CAD3B}" srcOrd="0" destOrd="0" presId="urn:microsoft.com/office/officeart/2016/7/layout/LinearArrowProcessNumbered"/>
    <dgm:cxn modelId="{F94D5F9C-5258-4CAA-8214-EBE79D02EC81}" type="presParOf" srcId="{7E9CC7D7-3A40-4A2F-ADE8-7716792CAD3B}" destId="{C02D99D6-BA8E-44F8-AAC2-0F5874413F07}" srcOrd="0" destOrd="0" presId="urn:microsoft.com/office/officeart/2016/7/layout/LinearArrowProcessNumbered"/>
    <dgm:cxn modelId="{6EFC9BEA-E6C6-4BD5-8D71-F53547B70179}" type="presParOf" srcId="{7E9CC7D7-3A40-4A2F-ADE8-7716792CAD3B}" destId="{2092B98B-60F4-40BE-8154-839209D24C47}" srcOrd="1" destOrd="0" presId="urn:microsoft.com/office/officeart/2016/7/layout/LinearArrowProcessNumbered"/>
    <dgm:cxn modelId="{A12A7C9E-2ACA-4023-9448-BA3F32B5BC90}" type="presParOf" srcId="{2092B98B-60F4-40BE-8154-839209D24C47}" destId="{DDBF6A09-2CF0-44E4-86E8-053530C9DE73}" srcOrd="0" destOrd="0" presId="urn:microsoft.com/office/officeart/2016/7/layout/LinearArrowProcessNumbered"/>
    <dgm:cxn modelId="{9E9E0B2D-2DE5-4D68-B16A-3C39D188504C}" type="presParOf" srcId="{2092B98B-60F4-40BE-8154-839209D24C47}" destId="{6872635A-2E99-4336-9069-E53AA74612E7}" srcOrd="1" destOrd="0" presId="urn:microsoft.com/office/officeart/2016/7/layout/LinearArrowProcessNumbered"/>
    <dgm:cxn modelId="{300264B0-89FD-4188-9B08-12FD4E8A630C}" type="presParOf" srcId="{2092B98B-60F4-40BE-8154-839209D24C47}" destId="{0FB21748-1264-4D4B-80E4-36B7408D762D}" srcOrd="2" destOrd="0" presId="urn:microsoft.com/office/officeart/2016/7/layout/LinearArrowProcessNumbered"/>
    <dgm:cxn modelId="{1FD86DC9-46D1-4793-BD89-D60B1D635ED6}" type="presParOf" srcId="{2092B98B-60F4-40BE-8154-839209D24C47}" destId="{8FBE9653-5535-44B7-98AF-C057F0C49D11}" srcOrd="3" destOrd="0" presId="urn:microsoft.com/office/officeart/2016/7/layout/LinearArrowProcessNumbered"/>
    <dgm:cxn modelId="{EDF54520-FE02-48BB-B8CA-54BC469377C9}" type="presParOf" srcId="{7E9CC7D7-3A40-4A2F-ADE8-7716792CAD3B}" destId="{2F3549D0-B67C-46C2-83B0-B2FC8DB39B92}" srcOrd="2" destOrd="0" presId="urn:microsoft.com/office/officeart/2016/7/layout/LinearArrowProcessNumbered"/>
    <dgm:cxn modelId="{2338EB89-F45C-4A94-9DC8-C347FAF86913}" type="presParOf" srcId="{1CC54F79-7172-4620-8A8E-F2AD8936B829}" destId="{7921F480-00C4-4A40-A693-673C6BF2A677}" srcOrd="1" destOrd="0" presId="urn:microsoft.com/office/officeart/2016/7/layout/LinearArrowProcessNumbered"/>
    <dgm:cxn modelId="{5AEAF3D7-DA27-4855-81F5-D08DE2FEB22B}" type="presParOf" srcId="{1CC54F79-7172-4620-8A8E-F2AD8936B829}" destId="{D5061CAF-3F91-4353-BFDB-09048FEE11AE}" srcOrd="2" destOrd="0" presId="urn:microsoft.com/office/officeart/2016/7/layout/LinearArrowProcessNumbered"/>
    <dgm:cxn modelId="{3C98555F-CFDF-4E2C-ADEC-3EA6401B1177}" type="presParOf" srcId="{D5061CAF-3F91-4353-BFDB-09048FEE11AE}" destId="{4170725A-F398-4504-9FD7-9E0CBEEBA5E4}" srcOrd="0" destOrd="0" presId="urn:microsoft.com/office/officeart/2016/7/layout/LinearArrowProcessNumbered"/>
    <dgm:cxn modelId="{5362E350-558B-4636-95DE-9C704FD8771F}" type="presParOf" srcId="{D5061CAF-3F91-4353-BFDB-09048FEE11AE}" destId="{48EC6F1E-A1A9-4AE3-9D5E-62D51C5A8B9C}" srcOrd="1" destOrd="0" presId="urn:microsoft.com/office/officeart/2016/7/layout/LinearArrowProcessNumbered"/>
    <dgm:cxn modelId="{80500E89-FC10-44B9-98F7-9FAA6A589B05}" type="presParOf" srcId="{48EC6F1E-A1A9-4AE3-9D5E-62D51C5A8B9C}" destId="{B58FEE31-3E0B-4A0F-96DA-BCEA6C05BE49}" srcOrd="0" destOrd="0" presId="urn:microsoft.com/office/officeart/2016/7/layout/LinearArrowProcessNumbered"/>
    <dgm:cxn modelId="{817F592D-BE4B-4648-A706-01BFACF68620}" type="presParOf" srcId="{48EC6F1E-A1A9-4AE3-9D5E-62D51C5A8B9C}" destId="{879027B2-EFAB-48D1-9932-9FA659DD618C}" srcOrd="1" destOrd="0" presId="urn:microsoft.com/office/officeart/2016/7/layout/LinearArrowProcessNumbered"/>
    <dgm:cxn modelId="{60D4AA7E-643D-4F0E-A9AA-B376CE0F34F7}" type="presParOf" srcId="{48EC6F1E-A1A9-4AE3-9D5E-62D51C5A8B9C}" destId="{7E01B93B-6EDB-493C-AC0D-88CDA903D11D}" srcOrd="2" destOrd="0" presId="urn:microsoft.com/office/officeart/2016/7/layout/LinearArrowProcessNumbered"/>
    <dgm:cxn modelId="{5DBBE7E9-7346-4C64-B918-A3F00C3548D4}" type="presParOf" srcId="{48EC6F1E-A1A9-4AE3-9D5E-62D51C5A8B9C}" destId="{1786F51C-600C-4DCD-9A03-C53B8A1EBFFB}" srcOrd="3" destOrd="0" presId="urn:microsoft.com/office/officeart/2016/7/layout/LinearArrowProcessNumbered"/>
    <dgm:cxn modelId="{FA2004AB-5D1E-408E-BA35-FBD607AD47EC}" type="presParOf" srcId="{D5061CAF-3F91-4353-BFDB-09048FEE11AE}" destId="{79B90F77-4742-4014-AD28-EFF16C7C1484}" srcOrd="2" destOrd="0" presId="urn:microsoft.com/office/officeart/2016/7/layout/LinearArrowProcessNumbered"/>
    <dgm:cxn modelId="{50FEBAFD-3202-4040-B3FA-DA1A371BFE82}" type="presParOf" srcId="{1CC54F79-7172-4620-8A8E-F2AD8936B829}" destId="{75130DB1-2094-4249-8616-F024633A68FE}" srcOrd="3" destOrd="0" presId="urn:microsoft.com/office/officeart/2016/7/layout/LinearArrowProcessNumbered"/>
    <dgm:cxn modelId="{1B3A0715-DCE6-4B56-995D-3190A6379B62}" type="presParOf" srcId="{1CC54F79-7172-4620-8A8E-F2AD8936B829}" destId="{BAB3C921-74B0-444E-816B-D6E1FAED688E}" srcOrd="4" destOrd="0" presId="urn:microsoft.com/office/officeart/2016/7/layout/LinearArrowProcessNumbered"/>
    <dgm:cxn modelId="{6A526709-97C1-4A45-A4B6-F29B4C79711C}" type="presParOf" srcId="{BAB3C921-74B0-444E-816B-D6E1FAED688E}" destId="{FF3B1AEF-9C1B-4E15-8B6F-28030055ABEA}" srcOrd="0" destOrd="0" presId="urn:microsoft.com/office/officeart/2016/7/layout/LinearArrowProcessNumbered"/>
    <dgm:cxn modelId="{5DB451E7-02CC-472A-9F15-B9C8A0D269D5}" type="presParOf" srcId="{BAB3C921-74B0-444E-816B-D6E1FAED688E}" destId="{3F537358-6332-4A69-B7DC-11CC313BC2A8}" srcOrd="1" destOrd="0" presId="urn:microsoft.com/office/officeart/2016/7/layout/LinearArrowProcessNumbered"/>
    <dgm:cxn modelId="{197DE604-054F-4DCC-97CA-DD46D5C46F7B}" type="presParOf" srcId="{3F537358-6332-4A69-B7DC-11CC313BC2A8}" destId="{9FBAD504-5409-4EFC-AE11-6B285A8E1385}" srcOrd="0" destOrd="0" presId="urn:microsoft.com/office/officeart/2016/7/layout/LinearArrowProcessNumbered"/>
    <dgm:cxn modelId="{7395E48F-7454-4B00-AEF0-E06F3D3E5B68}" type="presParOf" srcId="{3F537358-6332-4A69-B7DC-11CC313BC2A8}" destId="{9AE1ED0A-0D86-4631-A8D1-48F24BD250BE}" srcOrd="1" destOrd="0" presId="urn:microsoft.com/office/officeart/2016/7/layout/LinearArrowProcessNumbered"/>
    <dgm:cxn modelId="{11D9870D-6F03-481D-AF6C-977038957B7E}" type="presParOf" srcId="{3F537358-6332-4A69-B7DC-11CC313BC2A8}" destId="{3A26A122-8BB4-4876-82F0-110F5FE662F4}" srcOrd="2" destOrd="0" presId="urn:microsoft.com/office/officeart/2016/7/layout/LinearArrowProcessNumbered"/>
    <dgm:cxn modelId="{79693ECF-CA38-4EC5-A452-AC83053089AE}" type="presParOf" srcId="{3F537358-6332-4A69-B7DC-11CC313BC2A8}" destId="{04D4048D-93E2-474D-BA75-72ECA6789781}" srcOrd="3" destOrd="0" presId="urn:microsoft.com/office/officeart/2016/7/layout/LinearArrowProcessNumbered"/>
    <dgm:cxn modelId="{91B1F0B6-D488-4FE8-9467-5FBEFD03A8EC}" type="presParOf" srcId="{BAB3C921-74B0-444E-816B-D6E1FAED688E}" destId="{C513B37D-E85E-431F-98BB-C72CCF0F748E}" srcOrd="2" destOrd="0" presId="urn:microsoft.com/office/officeart/2016/7/layout/LinearArrowProcessNumbered"/>
    <dgm:cxn modelId="{4D4A571C-B85C-49FA-812F-F0C1F9BE12F4}" type="presParOf" srcId="{1CC54F79-7172-4620-8A8E-F2AD8936B829}" destId="{955E2B5A-BBEE-4946-8A85-FF8DABD47235}" srcOrd="5" destOrd="0" presId="urn:microsoft.com/office/officeart/2016/7/layout/LinearArrowProcessNumbered"/>
    <dgm:cxn modelId="{E100B8CE-685C-4FA9-B809-BBE1C5CF4B64}" type="presParOf" srcId="{1CC54F79-7172-4620-8A8E-F2AD8936B829}" destId="{835A4B4B-F43F-48A3-A3B9-924F52040EAE}" srcOrd="6" destOrd="0" presId="urn:microsoft.com/office/officeart/2016/7/layout/LinearArrowProcessNumbered"/>
    <dgm:cxn modelId="{645C0EE4-35D0-4A33-9081-36392F054700}" type="presParOf" srcId="{835A4B4B-F43F-48A3-A3B9-924F52040EAE}" destId="{21CA6C67-3FDB-4118-BC05-0899A5E21CC9}" srcOrd="0" destOrd="0" presId="urn:microsoft.com/office/officeart/2016/7/layout/LinearArrowProcessNumbered"/>
    <dgm:cxn modelId="{4306D06F-107A-4B6F-8223-221B62FFC15B}" type="presParOf" srcId="{835A4B4B-F43F-48A3-A3B9-924F52040EAE}" destId="{3EDBFC4D-50BC-43DD-9757-0F76EAFA65B3}" srcOrd="1" destOrd="0" presId="urn:microsoft.com/office/officeart/2016/7/layout/LinearArrowProcessNumbered"/>
    <dgm:cxn modelId="{9E7B7C72-82F4-4D1E-94DF-8BEB1B359ADB}" type="presParOf" srcId="{3EDBFC4D-50BC-43DD-9757-0F76EAFA65B3}" destId="{13E06804-C47B-4326-9D03-09337610F07B}" srcOrd="0" destOrd="0" presId="urn:microsoft.com/office/officeart/2016/7/layout/LinearArrowProcessNumbered"/>
    <dgm:cxn modelId="{65E1AACA-F41F-406C-BBD0-B556F871FC66}" type="presParOf" srcId="{3EDBFC4D-50BC-43DD-9757-0F76EAFA65B3}" destId="{3EF17D62-0A53-4072-96B0-8040B04A2E53}" srcOrd="1" destOrd="0" presId="urn:microsoft.com/office/officeart/2016/7/layout/LinearArrowProcessNumbered"/>
    <dgm:cxn modelId="{CA715BE2-B821-450A-BECB-97770F963BF3}" type="presParOf" srcId="{3EDBFC4D-50BC-43DD-9757-0F76EAFA65B3}" destId="{7E6882AF-2A86-4996-A940-22C557531AB1}" srcOrd="2" destOrd="0" presId="urn:microsoft.com/office/officeart/2016/7/layout/LinearArrowProcessNumbered"/>
    <dgm:cxn modelId="{BA11458D-DEB1-42EA-A7CE-D040FF01F6C9}" type="presParOf" srcId="{3EDBFC4D-50BC-43DD-9757-0F76EAFA65B3}" destId="{2C520F8B-B98C-40F1-8EC8-92155D9F4A10}" srcOrd="3" destOrd="0" presId="urn:microsoft.com/office/officeart/2016/7/layout/LinearArrowProcessNumbered"/>
    <dgm:cxn modelId="{2CBECD1F-7C0B-4527-AF6B-825CEAE5D7CB}" type="presParOf" srcId="{835A4B4B-F43F-48A3-A3B9-924F52040EAE}" destId="{2AD71777-24B2-4AAB-8DBC-FE6F8B373D25}" srcOrd="2" destOrd="0" presId="urn:microsoft.com/office/officeart/2016/7/layout/LinearArrowProcessNumbered"/>
    <dgm:cxn modelId="{A3D499E8-7B5C-4987-A26E-580B2C3061D2}" type="presParOf" srcId="{1CC54F79-7172-4620-8A8E-F2AD8936B829}" destId="{53988BA6-FA64-4ED0-A34B-70FF69E567D1}" srcOrd="7" destOrd="0" presId="urn:microsoft.com/office/officeart/2016/7/layout/LinearArrowProcessNumbered"/>
    <dgm:cxn modelId="{1459394C-E046-490A-8243-51E6C0E0161F}" type="presParOf" srcId="{1CC54F79-7172-4620-8A8E-F2AD8936B829}" destId="{C8110FC6-644F-4BF4-BE9D-296D5508B2AC}" srcOrd="8" destOrd="0" presId="urn:microsoft.com/office/officeart/2016/7/layout/LinearArrowProcessNumbered"/>
    <dgm:cxn modelId="{FEBEA55D-B7A3-437E-90F0-D0F93B536701}" type="presParOf" srcId="{C8110FC6-644F-4BF4-BE9D-296D5508B2AC}" destId="{4BFC15EB-792F-4727-A73B-2599619518CD}" srcOrd="0" destOrd="0" presId="urn:microsoft.com/office/officeart/2016/7/layout/LinearArrowProcessNumbered"/>
    <dgm:cxn modelId="{9BD9AD54-4CCB-446F-AF64-5E0C63E93951}" type="presParOf" srcId="{C8110FC6-644F-4BF4-BE9D-296D5508B2AC}" destId="{DE92C858-4659-4C96-B4A1-92B99E1257A1}" srcOrd="1" destOrd="0" presId="urn:microsoft.com/office/officeart/2016/7/layout/LinearArrowProcessNumbered"/>
    <dgm:cxn modelId="{F8D0370D-9CA5-4924-BA43-72E20E9ABD87}" type="presParOf" srcId="{DE92C858-4659-4C96-B4A1-92B99E1257A1}" destId="{84673C00-128C-4E17-855A-4CB66462C8C3}" srcOrd="0" destOrd="0" presId="urn:microsoft.com/office/officeart/2016/7/layout/LinearArrowProcessNumbered"/>
    <dgm:cxn modelId="{8A173C35-E6AB-44A4-80CD-0A99D12FBF49}" type="presParOf" srcId="{DE92C858-4659-4C96-B4A1-92B99E1257A1}" destId="{1938031B-1595-4F7C-992B-287515EFBD75}" srcOrd="1" destOrd="0" presId="urn:microsoft.com/office/officeart/2016/7/layout/LinearArrowProcessNumbered"/>
    <dgm:cxn modelId="{400B9F58-5C20-4A31-9E46-A902FC85C22A}" type="presParOf" srcId="{DE92C858-4659-4C96-B4A1-92B99E1257A1}" destId="{24279F54-134E-4EF9-8466-A407D5D5BF16}" srcOrd="2" destOrd="0" presId="urn:microsoft.com/office/officeart/2016/7/layout/LinearArrowProcessNumbered"/>
    <dgm:cxn modelId="{8F8BC476-BBF4-49F0-90F3-34066A14F427}" type="presParOf" srcId="{DE92C858-4659-4C96-B4A1-92B99E1257A1}" destId="{678F52A0-A5E3-4DB9-BB16-B9FC753CDE49}" srcOrd="3" destOrd="0" presId="urn:microsoft.com/office/officeart/2016/7/layout/LinearArrowProcessNumbered"/>
    <dgm:cxn modelId="{8F76F37D-08C9-4C51-B3E5-6CB7CDC61D2B}" type="presParOf" srcId="{C8110FC6-644F-4BF4-BE9D-296D5508B2AC}" destId="{566682AC-A84F-455B-9FBC-4D1DA2F58C5E}"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E81144-FA24-4F66-B0F7-F63E678C06B5}"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846C1088-FF43-46DF-B6E3-C60FB95C7653}">
      <dgm:prSet/>
      <dgm:spPr/>
      <dgm:t>
        <a:bodyPr/>
        <a:lstStyle/>
        <a:p>
          <a:r>
            <a:rPr lang="da-DK"/>
            <a:t>Det, at tilværelsen på forhånd er meningsløs, uden mening, gør den absurd – dvs. fornuftsstridig – siger Sartre. Vores behov for mening og formål med tilværelsen støder konstant ind i, at der ikke gives andet formål med livet end det, vi selv lægger i det. Det eneste sikre mål med tilværelsen er, at vi skal dø og dermed blive til intet igen, resten er tilfældighed. </a:t>
          </a:r>
          <a:endParaRPr lang="en-US"/>
        </a:p>
      </dgm:t>
    </dgm:pt>
    <dgm:pt modelId="{2218E4E9-FAB7-4373-A65A-F29DD88D1AFA}" type="parTrans" cxnId="{97C891DF-141E-4BDE-8170-62DD1EAD42DA}">
      <dgm:prSet/>
      <dgm:spPr/>
      <dgm:t>
        <a:bodyPr/>
        <a:lstStyle/>
        <a:p>
          <a:endParaRPr lang="en-US"/>
        </a:p>
      </dgm:t>
    </dgm:pt>
    <dgm:pt modelId="{698BD630-ED7C-427F-98CA-2B6C1B781F01}" type="sibTrans" cxnId="{97C891DF-141E-4BDE-8170-62DD1EAD42DA}">
      <dgm:prSet/>
      <dgm:spPr/>
      <dgm:t>
        <a:bodyPr/>
        <a:lstStyle/>
        <a:p>
          <a:endParaRPr lang="en-US"/>
        </a:p>
      </dgm:t>
    </dgm:pt>
    <dgm:pt modelId="{1BC868E8-11C5-4DC5-9BA6-0B7AD9569ABD}">
      <dgm:prSet/>
      <dgm:spPr/>
      <dgm:t>
        <a:bodyPr/>
        <a:lstStyle/>
        <a:p>
          <a:r>
            <a:rPr lang="da-DK"/>
            <a:t>Meningsløsheden i tilværelsen kan vi f.eks. støde ind i ved kriser eller grænsesituationer, hvor vi udsættes for et tab eller står over for et afgørende valg i livet. Den unge, der står på kanten til voksenlivet og mere end nogensinde reflekterer over sig selv og sit liv, kan møde det kolde strejf af meningsløshed og føle sig fremmed overfor tilværelsen. Forældrene, der ser deres børn flytte hjemmefra, mærker pludselig, hvordan deres liv bliver tømt for mening og indhold. Og vi kan også møde meningsløsheden midt i hverdagen, når de ting, der til daglig optager os, pludselig føles hule, fremmede eller ligefrem latterlige (Er det virkelig kun det her, jeg lever for, spørger vi os selv).</a:t>
          </a:r>
          <a:endParaRPr lang="en-US"/>
        </a:p>
      </dgm:t>
    </dgm:pt>
    <dgm:pt modelId="{61B74895-2CB8-4E7C-9396-60169347CB2D}" type="parTrans" cxnId="{A3DC390B-64CD-4C5B-90ED-C72209F87549}">
      <dgm:prSet/>
      <dgm:spPr/>
      <dgm:t>
        <a:bodyPr/>
        <a:lstStyle/>
        <a:p>
          <a:endParaRPr lang="en-US"/>
        </a:p>
      </dgm:t>
    </dgm:pt>
    <dgm:pt modelId="{00C8D060-868A-4EC8-B642-2D2B0E27E93F}" type="sibTrans" cxnId="{A3DC390B-64CD-4C5B-90ED-C72209F87549}">
      <dgm:prSet/>
      <dgm:spPr/>
      <dgm:t>
        <a:bodyPr/>
        <a:lstStyle/>
        <a:p>
          <a:endParaRPr lang="en-US"/>
        </a:p>
      </dgm:t>
    </dgm:pt>
    <dgm:pt modelId="{6CFFE530-5E4E-4C8F-9970-8FC251906353}" type="pres">
      <dgm:prSet presAssocID="{2DE81144-FA24-4F66-B0F7-F63E678C06B5}" presName="Name0" presStyleCnt="0">
        <dgm:presLayoutVars>
          <dgm:dir/>
          <dgm:resizeHandles val="exact"/>
        </dgm:presLayoutVars>
      </dgm:prSet>
      <dgm:spPr/>
    </dgm:pt>
    <dgm:pt modelId="{07C6E2C8-596E-4083-9822-FE2CCDF9A630}" type="pres">
      <dgm:prSet presAssocID="{846C1088-FF43-46DF-B6E3-C60FB95C7653}" presName="node" presStyleLbl="node1" presStyleIdx="0" presStyleCnt="2">
        <dgm:presLayoutVars>
          <dgm:bulletEnabled val="1"/>
        </dgm:presLayoutVars>
      </dgm:prSet>
      <dgm:spPr/>
    </dgm:pt>
    <dgm:pt modelId="{51E49BDF-9D4D-4102-8A01-A766F7A73923}" type="pres">
      <dgm:prSet presAssocID="{698BD630-ED7C-427F-98CA-2B6C1B781F01}" presName="sibTrans" presStyleLbl="sibTrans2D1" presStyleIdx="0" presStyleCnt="1"/>
      <dgm:spPr/>
    </dgm:pt>
    <dgm:pt modelId="{9242C4BF-4824-4FFC-AAD2-55D3A06BE1D6}" type="pres">
      <dgm:prSet presAssocID="{698BD630-ED7C-427F-98CA-2B6C1B781F01}" presName="connectorText" presStyleLbl="sibTrans2D1" presStyleIdx="0" presStyleCnt="1"/>
      <dgm:spPr/>
    </dgm:pt>
    <dgm:pt modelId="{16ED7F4E-EFE7-48DA-9BBE-E7869C06908D}" type="pres">
      <dgm:prSet presAssocID="{1BC868E8-11C5-4DC5-9BA6-0B7AD9569ABD}" presName="node" presStyleLbl="node1" presStyleIdx="1" presStyleCnt="2">
        <dgm:presLayoutVars>
          <dgm:bulletEnabled val="1"/>
        </dgm:presLayoutVars>
      </dgm:prSet>
      <dgm:spPr/>
    </dgm:pt>
  </dgm:ptLst>
  <dgm:cxnLst>
    <dgm:cxn modelId="{A3DC390B-64CD-4C5B-90ED-C72209F87549}" srcId="{2DE81144-FA24-4F66-B0F7-F63E678C06B5}" destId="{1BC868E8-11C5-4DC5-9BA6-0B7AD9569ABD}" srcOrd="1" destOrd="0" parTransId="{61B74895-2CB8-4E7C-9396-60169347CB2D}" sibTransId="{00C8D060-868A-4EC8-B642-2D2B0E27E93F}"/>
    <dgm:cxn modelId="{EB74C868-F40B-4A9B-B0DF-C156D5D27476}" type="presOf" srcId="{1BC868E8-11C5-4DC5-9BA6-0B7AD9569ABD}" destId="{16ED7F4E-EFE7-48DA-9BBE-E7869C06908D}" srcOrd="0" destOrd="0" presId="urn:microsoft.com/office/officeart/2005/8/layout/process1"/>
    <dgm:cxn modelId="{AC99B184-3C84-40A1-AC32-F5CF5833DB8D}" type="presOf" srcId="{846C1088-FF43-46DF-B6E3-C60FB95C7653}" destId="{07C6E2C8-596E-4083-9822-FE2CCDF9A630}" srcOrd="0" destOrd="0" presId="urn:microsoft.com/office/officeart/2005/8/layout/process1"/>
    <dgm:cxn modelId="{32C2D19F-1148-4818-9B4E-D4B74B020C2F}" type="presOf" srcId="{698BD630-ED7C-427F-98CA-2B6C1B781F01}" destId="{9242C4BF-4824-4FFC-AAD2-55D3A06BE1D6}" srcOrd="1" destOrd="0" presId="urn:microsoft.com/office/officeart/2005/8/layout/process1"/>
    <dgm:cxn modelId="{5C6554A7-BABB-4439-95DD-673BD8253EC9}" type="presOf" srcId="{698BD630-ED7C-427F-98CA-2B6C1B781F01}" destId="{51E49BDF-9D4D-4102-8A01-A766F7A73923}" srcOrd="0" destOrd="0" presId="urn:microsoft.com/office/officeart/2005/8/layout/process1"/>
    <dgm:cxn modelId="{97C891DF-141E-4BDE-8170-62DD1EAD42DA}" srcId="{2DE81144-FA24-4F66-B0F7-F63E678C06B5}" destId="{846C1088-FF43-46DF-B6E3-C60FB95C7653}" srcOrd="0" destOrd="0" parTransId="{2218E4E9-FAB7-4373-A65A-F29DD88D1AFA}" sibTransId="{698BD630-ED7C-427F-98CA-2B6C1B781F01}"/>
    <dgm:cxn modelId="{CD16E9E1-BD08-446F-898B-5A296C07CC24}" type="presOf" srcId="{2DE81144-FA24-4F66-B0F7-F63E678C06B5}" destId="{6CFFE530-5E4E-4C8F-9970-8FC251906353}" srcOrd="0" destOrd="0" presId="urn:microsoft.com/office/officeart/2005/8/layout/process1"/>
    <dgm:cxn modelId="{7E90CC04-31E3-4CEC-A445-05489F7AF895}" type="presParOf" srcId="{6CFFE530-5E4E-4C8F-9970-8FC251906353}" destId="{07C6E2C8-596E-4083-9822-FE2CCDF9A630}" srcOrd="0" destOrd="0" presId="urn:microsoft.com/office/officeart/2005/8/layout/process1"/>
    <dgm:cxn modelId="{0B7B5E31-934A-44B4-9F90-4C54C23B2EE1}" type="presParOf" srcId="{6CFFE530-5E4E-4C8F-9970-8FC251906353}" destId="{51E49BDF-9D4D-4102-8A01-A766F7A73923}" srcOrd="1" destOrd="0" presId="urn:microsoft.com/office/officeart/2005/8/layout/process1"/>
    <dgm:cxn modelId="{0663DEEE-7E83-4316-834C-70F86784D0D4}" type="presParOf" srcId="{51E49BDF-9D4D-4102-8A01-A766F7A73923}" destId="{9242C4BF-4824-4FFC-AAD2-55D3A06BE1D6}" srcOrd="0" destOrd="0" presId="urn:microsoft.com/office/officeart/2005/8/layout/process1"/>
    <dgm:cxn modelId="{740DE817-B26E-4D40-B324-55FE66A270E0}" type="presParOf" srcId="{6CFFE530-5E4E-4C8F-9970-8FC251906353}" destId="{16ED7F4E-EFE7-48DA-9BBE-E7869C06908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19353-93B7-47E2-BC55-6D61F9BDC3DC}">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08419-9B69-4989-9B0A-FF53202AAFF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a:t>”…en forsamling af to eller flere personer, som er sammen om et fælles mål eller formål. I de forskellige grupper er der varierede normer og sociale koder.</a:t>
          </a:r>
          <a:endParaRPr lang="en-US" sz="2200" kern="1200"/>
        </a:p>
      </dsp:txBody>
      <dsp:txXfrm>
        <a:off x="696297" y="538547"/>
        <a:ext cx="4171627" cy="2590157"/>
      </dsp:txXfrm>
    </dsp:sp>
    <dsp:sp modelId="{8CA3E6EE-6590-4250-B7D6-ECFDEE78611C}">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66082-5030-4E56-8663-0F090E42D28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a:t>Hvis man frekventerer bestemte grupper meget, vil man opleve, at man kan få identitet af at færdes dér. Man påvirkes af de grupper, man færdes i, samtidig med at man selv har mulighed for at påvirke dem.”</a:t>
          </a:r>
          <a:endParaRPr lang="en-US" sz="2200" kern="1200"/>
        </a:p>
      </dsp:txBody>
      <dsp:txXfrm>
        <a:off x="5991936" y="538547"/>
        <a:ext cx="4171627" cy="25901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08B0-D6FA-4ADA-B089-67CB141086E5}">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Kognitive krav</a:t>
          </a:r>
          <a:endParaRPr lang="en-US" sz="3900" kern="1200"/>
        </a:p>
      </dsp:txBody>
      <dsp:txXfrm>
        <a:off x="0" y="39687"/>
        <a:ext cx="3286125" cy="1971675"/>
      </dsp:txXfrm>
    </dsp:sp>
    <dsp:sp modelId="{31D24B21-A62B-4F0A-8D17-7780E4C23A88}">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Emotionelle krav </a:t>
          </a:r>
          <a:endParaRPr lang="en-US" sz="3900" kern="1200"/>
        </a:p>
      </dsp:txBody>
      <dsp:txXfrm>
        <a:off x="3614737" y="39687"/>
        <a:ext cx="3286125" cy="1971675"/>
      </dsp:txXfrm>
    </dsp:sp>
    <dsp:sp modelId="{63FCE632-DBDD-43CD-9A27-09FC73848852}">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Perceptuelle krav </a:t>
          </a:r>
          <a:endParaRPr lang="en-US" sz="3900" kern="1200"/>
        </a:p>
      </dsp:txBody>
      <dsp:txXfrm>
        <a:off x="7229475" y="39687"/>
        <a:ext cx="3286125" cy="1971675"/>
      </dsp:txXfrm>
    </dsp:sp>
    <dsp:sp modelId="{3708DC26-8829-46C2-9015-3C7B0043A5C2}">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Manuelle og motoriske krav </a:t>
          </a:r>
          <a:endParaRPr lang="en-US" sz="3900" kern="1200"/>
        </a:p>
      </dsp:txBody>
      <dsp:txXfrm>
        <a:off x="1807368" y="2339975"/>
        <a:ext cx="3286125" cy="1971675"/>
      </dsp:txXfrm>
    </dsp:sp>
    <dsp:sp modelId="{9DDDFCE4-CF6A-4810-A19F-EF56567A0E37}">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Kvantitative krav </a:t>
          </a:r>
          <a:endParaRPr lang="en-US" sz="3900" kern="1200"/>
        </a:p>
      </dsp:txBody>
      <dsp:txXfrm>
        <a:off x="5422106"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4FAB-6BF1-4411-991A-9B86DF401E60}">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61273-0A71-4253-BF91-26DE0E7771A7}">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a:t>Psykologiske stressorer </a:t>
          </a:r>
          <a:endParaRPr lang="en-US" sz="3600" kern="1200"/>
        </a:p>
      </dsp:txBody>
      <dsp:txXfrm>
        <a:off x="383617" y="1447754"/>
        <a:ext cx="2847502" cy="1768010"/>
      </dsp:txXfrm>
    </dsp:sp>
    <dsp:sp modelId="{164D1484-3576-4A42-B7EA-1BB7E5CE6637}">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B08C2-8808-4963-9CAF-E066D51FE26F}">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a:t>Fysiske stressorer </a:t>
          </a:r>
          <a:endParaRPr lang="en-US" sz="3600" kern="1200"/>
        </a:p>
      </dsp:txBody>
      <dsp:txXfrm>
        <a:off x="3998355" y="1447754"/>
        <a:ext cx="2847502" cy="1768010"/>
      </dsp:txXfrm>
    </dsp:sp>
    <dsp:sp modelId="{8CF05ADD-2546-4E93-A3A8-EFE710ECDB83}">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480B3-3D53-4748-8A99-F00A0A7D18FC}">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a:t>Biologiske stressorer </a:t>
          </a:r>
          <a:endParaRPr lang="en-US" sz="3600" kern="1200"/>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Primær</a:t>
          </a:r>
          <a:r>
            <a:rPr lang="en-US" sz="3400" kern="1200" dirty="0"/>
            <a:t> </a:t>
          </a:r>
          <a:r>
            <a:rPr lang="en-US" sz="3400" kern="1200" dirty="0" err="1"/>
            <a:t>gruppe</a:t>
          </a:r>
          <a:endParaRPr lang="en-US" sz="34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a-DK" sz="3400" kern="1200" dirty="0"/>
            <a:t>Sekundær gruppe</a:t>
          </a:r>
          <a:endParaRPr lang="en-US" sz="3400" kern="1200" dirty="0"/>
        </a:p>
      </dsp:txBody>
      <dsp:txXfrm>
        <a:off x="3124805" y="1606907"/>
        <a:ext cx="2224918" cy="1381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t>Formelle grupper</a:t>
          </a:r>
          <a:endParaRPr lang="en-US" sz="35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t>Uformelle grupper</a:t>
          </a:r>
          <a:endParaRPr lang="en-US" sz="3500" kern="1200" dirty="0"/>
        </a:p>
      </dsp:txBody>
      <dsp:txXfrm>
        <a:off x="3124805" y="1606907"/>
        <a:ext cx="2224918" cy="1381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Referencegruppe</a:t>
          </a:r>
          <a:endParaRPr lang="en-US" sz="21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Medlemsgruppe</a:t>
          </a:r>
          <a:endParaRPr lang="en-US" sz="2100" kern="1200" dirty="0"/>
        </a:p>
      </dsp:txBody>
      <dsp:txXfrm>
        <a:off x="3124805" y="1606907"/>
        <a:ext cx="2224918" cy="1381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err="1"/>
            <a:t>Indgrupper</a:t>
          </a:r>
          <a:endParaRPr lang="en-US" sz="32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t>Udgrupper</a:t>
          </a:r>
          <a:endParaRPr lang="en-US" sz="3200" kern="1200" dirty="0"/>
        </a:p>
      </dsp:txBody>
      <dsp:txXfrm>
        <a:off x="3124805" y="1606907"/>
        <a:ext cx="2224918" cy="1381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5FAB-5386-4030-85DB-210CCAEEC708}">
      <dsp:nvSpPr>
        <dsp:cNvPr id="0" name=""/>
        <dsp:cNvSpPr/>
      </dsp:nvSpPr>
      <dsp:spPr>
        <a:xfrm>
          <a:off x="1167993" y="421040"/>
          <a:ext cx="1292537" cy="1292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FC821-94AF-47EC-9BF3-A368CF01680A}">
      <dsp:nvSpPr>
        <dsp:cNvPr id="0" name=""/>
        <dsp:cNvSpPr/>
      </dsp:nvSpPr>
      <dsp:spPr>
        <a:xfrm>
          <a:off x="378109"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Gruppeidentitet = gruppens ”vi”-følelse</a:t>
          </a:r>
          <a:endParaRPr lang="en-US" sz="1700" kern="1200"/>
        </a:p>
      </dsp:txBody>
      <dsp:txXfrm>
        <a:off x="378109" y="2068861"/>
        <a:ext cx="2872305" cy="720000"/>
      </dsp:txXfrm>
    </dsp:sp>
    <dsp:sp modelId="{AFF2B53C-04FC-4495-BA87-976C6E2D0E49}">
      <dsp:nvSpPr>
        <dsp:cNvPr id="0" name=""/>
        <dsp:cNvSpPr/>
      </dsp:nvSpPr>
      <dsp:spPr>
        <a:xfrm>
          <a:off x="4542951" y="421040"/>
          <a:ext cx="1292537" cy="1292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D938E-9FDA-4AA9-93AC-C8DCF77E972A}">
      <dsp:nvSpPr>
        <dsp:cNvPr id="0" name=""/>
        <dsp:cNvSpPr/>
      </dsp:nvSpPr>
      <dsp:spPr>
        <a:xfrm>
          <a:off x="3753067"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Gruppeidentiteten kan styrkes via forskellige ritualer og fælles væremåder (=adfærd) </a:t>
          </a:r>
          <a:endParaRPr lang="en-US" sz="1700" kern="1200"/>
        </a:p>
      </dsp:txBody>
      <dsp:txXfrm>
        <a:off x="3753067" y="2068861"/>
        <a:ext cx="2872305" cy="720000"/>
      </dsp:txXfrm>
    </dsp:sp>
    <dsp:sp modelId="{99A4BEED-022A-4E77-B8AF-833184C519CD}">
      <dsp:nvSpPr>
        <dsp:cNvPr id="0" name=""/>
        <dsp:cNvSpPr/>
      </dsp:nvSpPr>
      <dsp:spPr>
        <a:xfrm>
          <a:off x="7917909" y="421040"/>
          <a:ext cx="1292537" cy="1292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0B212A-4A43-4E5B-AFDB-4691EA3F3C35}">
      <dsp:nvSpPr>
        <dsp:cNvPr id="0" name=""/>
        <dsp:cNvSpPr/>
      </dsp:nvSpPr>
      <dsp:spPr>
        <a:xfrm>
          <a:off x="7128025"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Grupper har et </a:t>
          </a:r>
          <a:r>
            <a:rPr lang="da-DK" sz="1700" i="1" kern="1200"/>
            <a:t>gruppeklima </a:t>
          </a:r>
          <a:r>
            <a:rPr lang="da-DK" sz="1700" kern="1200"/>
            <a:t>f.eks. Åbenhed/lukkethed</a:t>
          </a:r>
          <a:endParaRPr lang="en-US" sz="1700" kern="1200"/>
        </a:p>
      </dsp:txBody>
      <dsp:txXfrm>
        <a:off x="7128025" y="2068861"/>
        <a:ext cx="2872305"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15A7-07C3-4123-8DD0-6D93E02889CC}">
      <dsp:nvSpPr>
        <dsp:cNvPr id="0" name=""/>
        <dsp:cNvSpPr/>
      </dsp:nvSpPr>
      <dsp:spPr>
        <a:xfrm>
          <a:off x="2672229"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579012"/>
        <a:ext cx="22091" cy="4422"/>
      </dsp:txXfrm>
    </dsp:sp>
    <dsp:sp modelId="{6725F36E-8DD5-49CB-B0A4-BAA407758F1C}">
      <dsp:nvSpPr>
        <dsp:cNvPr id="0" name=""/>
        <dsp:cNvSpPr/>
      </dsp:nvSpPr>
      <dsp:spPr>
        <a:xfrm>
          <a:off x="753011" y="4917"/>
          <a:ext cx="1921018" cy="11526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Henri </a:t>
          </a:r>
          <a:r>
            <a:rPr lang="da-DK" sz="1200" kern="1200" dirty="0" err="1"/>
            <a:t>Tajfel</a:t>
          </a:r>
          <a:r>
            <a:rPr lang="da-DK" sz="1200" kern="1200" dirty="0"/>
            <a:t> og John </a:t>
          </a:r>
          <a:r>
            <a:rPr lang="da-DK" sz="1200" kern="1200" dirty="0" err="1"/>
            <a:t>Turners</a:t>
          </a:r>
          <a:r>
            <a:rPr lang="da-DK" sz="1200" kern="1200" dirty="0"/>
            <a:t> teori (1986) forklarer dynamikker i og mellem grupper</a:t>
          </a:r>
          <a:endParaRPr lang="en-US" sz="1200" kern="1200" dirty="0"/>
        </a:p>
      </dsp:txBody>
      <dsp:txXfrm>
        <a:off x="753011" y="4917"/>
        <a:ext cx="1921018" cy="1152611"/>
      </dsp:txXfrm>
    </dsp:sp>
    <dsp:sp modelId="{51FA8D50-62BC-4955-8682-F9DB3B6858EE}">
      <dsp:nvSpPr>
        <dsp:cNvPr id="0" name=""/>
        <dsp:cNvSpPr/>
      </dsp:nvSpPr>
      <dsp:spPr>
        <a:xfrm>
          <a:off x="5035082"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920516"/>
              <a:satOff val="-2642"/>
              <a:lumOff val="-42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579012"/>
        <a:ext cx="22091" cy="4422"/>
      </dsp:txXfrm>
    </dsp:sp>
    <dsp:sp modelId="{89AC302D-8F2E-46B1-9EC2-2A9FFC025E9A}">
      <dsp:nvSpPr>
        <dsp:cNvPr id="0" name=""/>
        <dsp:cNvSpPr/>
      </dsp:nvSpPr>
      <dsp:spPr>
        <a:xfrm>
          <a:off x="3115864" y="4917"/>
          <a:ext cx="1921018" cy="1152611"/>
        </a:xfrm>
        <a:prstGeom prst="rect">
          <a:avLst/>
        </a:prstGeom>
        <a:solidFill>
          <a:schemeClr val="accent2">
            <a:hueOff val="805452"/>
            <a:satOff val="-2312"/>
            <a:lumOff val="-37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Den bekræfter i høj grad Sherifs konfliktteori</a:t>
          </a:r>
          <a:endParaRPr lang="en-US" sz="1200" kern="1200" dirty="0"/>
        </a:p>
      </dsp:txBody>
      <dsp:txXfrm>
        <a:off x="3115864" y="4917"/>
        <a:ext cx="1921018" cy="1152611"/>
      </dsp:txXfrm>
    </dsp:sp>
    <dsp:sp modelId="{9D309091-A2C7-4AC9-B060-C113BB0E5AB4}">
      <dsp:nvSpPr>
        <dsp:cNvPr id="0" name=""/>
        <dsp:cNvSpPr/>
      </dsp:nvSpPr>
      <dsp:spPr>
        <a:xfrm>
          <a:off x="7397935"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1841033"/>
              <a:satOff val="-5284"/>
              <a:lumOff val="-84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579012"/>
        <a:ext cx="22091" cy="4422"/>
      </dsp:txXfrm>
    </dsp:sp>
    <dsp:sp modelId="{142187A6-E868-4FAF-B666-8744EF02DDB9}">
      <dsp:nvSpPr>
        <dsp:cNvPr id="0" name=""/>
        <dsp:cNvSpPr/>
      </dsp:nvSpPr>
      <dsp:spPr>
        <a:xfrm>
          <a:off x="5478717" y="4917"/>
          <a:ext cx="1921018" cy="1152611"/>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Ifølge forskerne vil et gruppemedlem øge sin selvværdsfølelse, hvis han føler sig værdsat og accepteret af gruppen</a:t>
          </a:r>
          <a:endParaRPr lang="en-US" sz="1200" kern="1200" dirty="0"/>
        </a:p>
      </dsp:txBody>
      <dsp:txXfrm>
        <a:off x="5478717" y="4917"/>
        <a:ext cx="1921018" cy="1152611"/>
      </dsp:txXfrm>
    </dsp:sp>
    <dsp:sp modelId="{DD0F0AAF-3B01-4051-9B59-9E2AB1A81DED}">
      <dsp:nvSpPr>
        <dsp:cNvPr id="0" name=""/>
        <dsp:cNvSpPr/>
      </dsp:nvSpPr>
      <dsp:spPr>
        <a:xfrm>
          <a:off x="1713520" y="1155729"/>
          <a:ext cx="7088559" cy="411234"/>
        </a:xfrm>
        <a:custGeom>
          <a:avLst/>
          <a:gdLst/>
          <a:ahLst/>
          <a:cxnLst/>
          <a:rect l="0" t="0" r="0" b="0"/>
          <a:pathLst>
            <a:path>
              <a:moveTo>
                <a:pt x="7088559" y="0"/>
              </a:moveTo>
              <a:lnTo>
                <a:pt x="7088559" y="222717"/>
              </a:lnTo>
              <a:lnTo>
                <a:pt x="0" y="222717"/>
              </a:lnTo>
              <a:lnTo>
                <a:pt x="0" y="411234"/>
              </a:lnTo>
            </a:path>
          </a:pathLst>
        </a:custGeom>
        <a:noFill/>
        <a:ln w="12700" cap="flat" cmpd="sng" algn="ctr">
          <a:solidFill>
            <a:schemeClr val="accent2">
              <a:hueOff val="2761549"/>
              <a:satOff val="-7926"/>
              <a:lumOff val="-126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1359134"/>
        <a:ext cx="355115" cy="4422"/>
      </dsp:txXfrm>
    </dsp:sp>
    <dsp:sp modelId="{5572A4DF-2AC4-4586-B347-F92AEAC7C1EB}">
      <dsp:nvSpPr>
        <dsp:cNvPr id="0" name=""/>
        <dsp:cNvSpPr/>
      </dsp:nvSpPr>
      <dsp:spPr>
        <a:xfrm>
          <a:off x="7841570" y="4917"/>
          <a:ext cx="1921018" cy="1152611"/>
        </a:xfrm>
        <a:prstGeom prst="rect">
          <a:avLst/>
        </a:prstGeom>
        <a:solidFill>
          <a:schemeClr val="accent2">
            <a:hueOff val="2416355"/>
            <a:satOff val="-6935"/>
            <a:lumOff val="-111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Han vil måske tilpasse sine holdninger og adfærd for bedre at passe ind </a:t>
          </a:r>
          <a:endParaRPr lang="en-US" sz="1200" kern="1200"/>
        </a:p>
      </dsp:txBody>
      <dsp:txXfrm>
        <a:off x="7841570" y="4917"/>
        <a:ext cx="1921018" cy="1152611"/>
      </dsp:txXfrm>
    </dsp:sp>
    <dsp:sp modelId="{13429947-F250-4B5C-ABED-B554ECA4474B}">
      <dsp:nvSpPr>
        <dsp:cNvPr id="0" name=""/>
        <dsp:cNvSpPr/>
      </dsp:nvSpPr>
      <dsp:spPr>
        <a:xfrm>
          <a:off x="2672229"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3682065"/>
              <a:satOff val="-10567"/>
              <a:lumOff val="-169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2173457"/>
        <a:ext cx="22091" cy="4422"/>
      </dsp:txXfrm>
    </dsp:sp>
    <dsp:sp modelId="{D0FDA431-869A-48C3-8B67-D7532EC9E3ED}">
      <dsp:nvSpPr>
        <dsp:cNvPr id="0" name=""/>
        <dsp:cNvSpPr/>
      </dsp:nvSpPr>
      <dsp:spPr>
        <a:xfrm>
          <a:off x="753011" y="1599363"/>
          <a:ext cx="1921018" cy="1152611"/>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En stærk gruppeidentitet kan betyde, at den interne solidaritet overdrives </a:t>
          </a:r>
          <a:endParaRPr lang="en-US" sz="1200" kern="1200"/>
        </a:p>
      </dsp:txBody>
      <dsp:txXfrm>
        <a:off x="753011" y="1599363"/>
        <a:ext cx="1921018" cy="1152611"/>
      </dsp:txXfrm>
    </dsp:sp>
    <dsp:sp modelId="{096B1B4B-0B9D-4801-9FD4-8D89369A9183}">
      <dsp:nvSpPr>
        <dsp:cNvPr id="0" name=""/>
        <dsp:cNvSpPr/>
      </dsp:nvSpPr>
      <dsp:spPr>
        <a:xfrm>
          <a:off x="5035082"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4602581"/>
              <a:satOff val="-13209"/>
              <a:lumOff val="-211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2173457"/>
        <a:ext cx="22091" cy="4422"/>
      </dsp:txXfrm>
    </dsp:sp>
    <dsp:sp modelId="{5318A7F5-9E2A-485E-BA52-7F3F7721E98A}">
      <dsp:nvSpPr>
        <dsp:cNvPr id="0" name=""/>
        <dsp:cNvSpPr/>
      </dsp:nvSpPr>
      <dsp:spPr>
        <a:xfrm>
          <a:off x="3115864" y="1599363"/>
          <a:ext cx="1921018" cy="1152611"/>
        </a:xfrm>
        <a:prstGeom prst="rect">
          <a:avLst/>
        </a:prstGeom>
        <a:solidFill>
          <a:schemeClr val="accent2">
            <a:hueOff val="4027259"/>
            <a:satOff val="-11558"/>
            <a:lumOff val="-185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 stærk homogeniseringseffekt </a:t>
          </a:r>
          <a:endParaRPr lang="en-US" sz="1200" kern="1200"/>
        </a:p>
      </dsp:txBody>
      <dsp:txXfrm>
        <a:off x="3115864" y="1599363"/>
        <a:ext cx="1921018" cy="1152611"/>
      </dsp:txXfrm>
    </dsp:sp>
    <dsp:sp modelId="{D060AB3F-2D84-49FA-9954-49E759B07A52}">
      <dsp:nvSpPr>
        <dsp:cNvPr id="0" name=""/>
        <dsp:cNvSpPr/>
      </dsp:nvSpPr>
      <dsp:spPr>
        <a:xfrm>
          <a:off x="7397935"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5523098"/>
              <a:satOff val="-15851"/>
              <a:lumOff val="-253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2173457"/>
        <a:ext cx="22091" cy="4422"/>
      </dsp:txXfrm>
    </dsp:sp>
    <dsp:sp modelId="{2C9AC143-5F09-419D-AA32-5DA61A4059EB}">
      <dsp:nvSpPr>
        <dsp:cNvPr id="0" name=""/>
        <dsp:cNvSpPr/>
      </dsp:nvSpPr>
      <dsp:spPr>
        <a:xfrm>
          <a:off x="5478717" y="1599363"/>
          <a:ext cx="1921018" cy="1152611"/>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Man forsøger at ligne de andre i gruppen</a:t>
          </a:r>
          <a:endParaRPr lang="en-US" sz="1200" kern="1200" dirty="0"/>
        </a:p>
      </dsp:txBody>
      <dsp:txXfrm>
        <a:off x="5478717" y="1599363"/>
        <a:ext cx="1921018" cy="1152611"/>
      </dsp:txXfrm>
    </dsp:sp>
    <dsp:sp modelId="{8F5795FA-F276-4414-8DFC-17D25B6FEC4B}">
      <dsp:nvSpPr>
        <dsp:cNvPr id="0" name=""/>
        <dsp:cNvSpPr/>
      </dsp:nvSpPr>
      <dsp:spPr>
        <a:xfrm>
          <a:off x="1713520" y="2750174"/>
          <a:ext cx="7088559" cy="411234"/>
        </a:xfrm>
        <a:custGeom>
          <a:avLst/>
          <a:gdLst/>
          <a:ahLst/>
          <a:cxnLst/>
          <a:rect l="0" t="0" r="0" b="0"/>
          <a:pathLst>
            <a:path>
              <a:moveTo>
                <a:pt x="7088559" y="0"/>
              </a:moveTo>
              <a:lnTo>
                <a:pt x="7088559" y="222717"/>
              </a:lnTo>
              <a:lnTo>
                <a:pt x="0" y="222717"/>
              </a:lnTo>
              <a:lnTo>
                <a:pt x="0" y="411234"/>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2953580"/>
        <a:ext cx="355115" cy="4422"/>
      </dsp:txXfrm>
    </dsp:sp>
    <dsp:sp modelId="{1B7DBF39-19E8-4F92-BC55-ECF0404AEAF1}">
      <dsp:nvSpPr>
        <dsp:cNvPr id="0" name=""/>
        <dsp:cNvSpPr/>
      </dsp:nvSpPr>
      <dsp:spPr>
        <a:xfrm>
          <a:off x="7841570" y="1599363"/>
          <a:ext cx="1921018" cy="1152611"/>
        </a:xfrm>
        <a:prstGeom prst="rect">
          <a:avLst/>
        </a:prstGeom>
        <a:solidFill>
          <a:schemeClr val="accent2">
            <a:hueOff val="5638162"/>
            <a:satOff val="-16181"/>
            <a:lumOff val="-259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F.eks. Værdier, talemåder og påklædning</a:t>
          </a:r>
          <a:endParaRPr lang="en-US" sz="1200" kern="1200"/>
        </a:p>
      </dsp:txBody>
      <dsp:txXfrm>
        <a:off x="7841570" y="1599363"/>
        <a:ext cx="1921018" cy="1152611"/>
      </dsp:txXfrm>
    </dsp:sp>
    <dsp:sp modelId="{5C233DB4-EDD8-49D7-9838-28766B17A0A1}">
      <dsp:nvSpPr>
        <dsp:cNvPr id="0" name=""/>
        <dsp:cNvSpPr/>
      </dsp:nvSpPr>
      <dsp:spPr>
        <a:xfrm>
          <a:off x="753011" y="3193808"/>
          <a:ext cx="1921018" cy="1152611"/>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Gruppementalitet med fælles adfærd, normer og regler for gruppesamværet går ud på at fastlægge, hvad man må/ikke må</a:t>
          </a:r>
          <a:endParaRPr lang="en-US" sz="1200" kern="1200" dirty="0"/>
        </a:p>
      </dsp:txBody>
      <dsp:txXfrm>
        <a:off x="753011" y="3193808"/>
        <a:ext cx="1921018" cy="1152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F6A09-2CF0-44E4-86E8-053530C9DE73}">
      <dsp:nvSpPr>
        <dsp:cNvPr id="0" name=""/>
        <dsp:cNvSpPr/>
      </dsp:nvSpPr>
      <dsp:spPr>
        <a:xfrm>
          <a:off x="1056693" y="1110033"/>
          <a:ext cx="84022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72635A-2E99-4336-9069-E53AA74612E7}">
      <dsp:nvSpPr>
        <dsp:cNvPr id="0" name=""/>
        <dsp:cNvSpPr/>
      </dsp:nvSpPr>
      <dsp:spPr>
        <a:xfrm>
          <a:off x="1947328" y="1039421"/>
          <a:ext cx="96625" cy="181664"/>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B21748-1264-4D4B-80E4-36B7408D762D}">
      <dsp:nvSpPr>
        <dsp:cNvPr id="0" name=""/>
        <dsp:cNvSpPr/>
      </dsp:nvSpPr>
      <dsp:spPr>
        <a:xfrm>
          <a:off x="529840" y="688243"/>
          <a:ext cx="843651" cy="8436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53390" y="811793"/>
        <a:ext cx="596551" cy="596551"/>
      </dsp:txXfrm>
    </dsp:sp>
    <dsp:sp modelId="{2F3549D0-B67C-46C2-83B0-B2FC8DB39B92}">
      <dsp:nvSpPr>
        <dsp:cNvPr id="0" name=""/>
        <dsp:cNvSpPr/>
      </dsp:nvSpPr>
      <dsp:spPr>
        <a:xfrm>
          <a:off x="6416" y="1697494"/>
          <a:ext cx="1890497"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En </a:t>
          </a:r>
          <a:r>
            <a:rPr lang="da-DK" sz="1100" u="sng" kern="1200" dirty="0"/>
            <a:t>korrelationsundersøgelse</a:t>
          </a:r>
          <a:r>
            <a:rPr lang="da-DK" sz="1100" kern="1200" dirty="0"/>
            <a:t> foretaget af Nalini </a:t>
          </a:r>
          <a:r>
            <a:rPr lang="da-DK" sz="1100" kern="1200" dirty="0" err="1"/>
            <a:t>Ambady</a:t>
          </a:r>
          <a:r>
            <a:rPr lang="da-DK" sz="1100" kern="1200" dirty="0"/>
            <a:t> og Robert Rosenthal i 1993 viste det sig, at forsøgsdeltagernes førstehåndsindtryk af en lærer var overraskende sikre. </a:t>
          </a:r>
          <a:endParaRPr lang="en-US" sz="1100" kern="1200" dirty="0"/>
        </a:p>
      </dsp:txBody>
      <dsp:txXfrm>
        <a:off x="6416" y="2075593"/>
        <a:ext cx="1890497" cy="1587501"/>
      </dsp:txXfrm>
    </dsp:sp>
    <dsp:sp modelId="{B58FEE31-3E0B-4A0F-96DA-BCEA6C05BE49}">
      <dsp:nvSpPr>
        <dsp:cNvPr id="0" name=""/>
        <dsp:cNvSpPr/>
      </dsp:nvSpPr>
      <dsp:spPr>
        <a:xfrm>
          <a:off x="2106970" y="1110033"/>
          <a:ext cx="1890497"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9027B2-EFAB-48D1-9932-9FA659DD618C}">
      <dsp:nvSpPr>
        <dsp:cNvPr id="0" name=""/>
        <dsp:cNvSpPr/>
      </dsp:nvSpPr>
      <dsp:spPr>
        <a:xfrm>
          <a:off x="4047881" y="1039421"/>
          <a:ext cx="96625" cy="181665"/>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01B93B-6EDB-493C-AC0D-88CDA903D11D}">
      <dsp:nvSpPr>
        <dsp:cNvPr id="0" name=""/>
        <dsp:cNvSpPr/>
      </dsp:nvSpPr>
      <dsp:spPr>
        <a:xfrm>
          <a:off x="2630393" y="688243"/>
          <a:ext cx="843651" cy="84365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753943" y="811793"/>
        <a:ext cx="596551" cy="596551"/>
      </dsp:txXfrm>
    </dsp:sp>
    <dsp:sp modelId="{79B90F77-4742-4014-AD28-EFF16C7C1484}">
      <dsp:nvSpPr>
        <dsp:cNvPr id="0" name=""/>
        <dsp:cNvSpPr/>
      </dsp:nvSpPr>
      <dsp:spPr>
        <a:xfrm>
          <a:off x="2106970" y="1697494"/>
          <a:ext cx="189049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a:t>De to forskere optog først 13 læreres undervisning og valgte herudfra 3 videosekvenser af 10 sekunders varighed af hver lærer. </a:t>
          </a:r>
          <a:endParaRPr lang="en-US" sz="1100" kern="1200"/>
        </a:p>
      </dsp:txBody>
      <dsp:txXfrm>
        <a:off x="2106970" y="2075593"/>
        <a:ext cx="1890497" cy="1587501"/>
      </dsp:txXfrm>
    </dsp:sp>
    <dsp:sp modelId="{9FBAD504-5409-4EFC-AE11-6B285A8E1385}">
      <dsp:nvSpPr>
        <dsp:cNvPr id="0" name=""/>
        <dsp:cNvSpPr/>
      </dsp:nvSpPr>
      <dsp:spPr>
        <a:xfrm>
          <a:off x="4207523" y="1110033"/>
          <a:ext cx="1890497"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E1ED0A-0D86-4631-A8D1-48F24BD250BE}">
      <dsp:nvSpPr>
        <dsp:cNvPr id="0" name=""/>
        <dsp:cNvSpPr/>
      </dsp:nvSpPr>
      <dsp:spPr>
        <a:xfrm>
          <a:off x="6148434" y="1039421"/>
          <a:ext cx="96625" cy="181665"/>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26A122-8BB4-4876-82F0-110F5FE662F4}">
      <dsp:nvSpPr>
        <dsp:cNvPr id="0" name=""/>
        <dsp:cNvSpPr/>
      </dsp:nvSpPr>
      <dsp:spPr>
        <a:xfrm>
          <a:off x="4730946" y="688243"/>
          <a:ext cx="843651" cy="84365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854496" y="811793"/>
        <a:ext cx="596551" cy="596551"/>
      </dsp:txXfrm>
    </dsp:sp>
    <dsp:sp modelId="{C513B37D-E85E-431F-98BB-C72CCF0F748E}">
      <dsp:nvSpPr>
        <dsp:cNvPr id="0" name=""/>
        <dsp:cNvSpPr/>
      </dsp:nvSpPr>
      <dsp:spPr>
        <a:xfrm>
          <a:off x="4207523" y="1697494"/>
          <a:ext cx="189049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De i alt 39 sekvenser blev i tilfældig orden vist til 9 kvindelige forsøgspersoner med lyden skruet helt ned, så de kun så lærernes fysiske fremtoning og nonverbale ageren. </a:t>
          </a:r>
          <a:endParaRPr lang="en-US" sz="1100" kern="1200" dirty="0"/>
        </a:p>
      </dsp:txBody>
      <dsp:txXfrm>
        <a:off x="4207523" y="2075593"/>
        <a:ext cx="1890497" cy="1587501"/>
      </dsp:txXfrm>
    </dsp:sp>
    <dsp:sp modelId="{13E06804-C47B-4326-9D03-09337610F07B}">
      <dsp:nvSpPr>
        <dsp:cNvPr id="0" name=""/>
        <dsp:cNvSpPr/>
      </dsp:nvSpPr>
      <dsp:spPr>
        <a:xfrm>
          <a:off x="6308076" y="1110033"/>
          <a:ext cx="1890497"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F17D62-0A53-4072-96B0-8040B04A2E53}">
      <dsp:nvSpPr>
        <dsp:cNvPr id="0" name=""/>
        <dsp:cNvSpPr/>
      </dsp:nvSpPr>
      <dsp:spPr>
        <a:xfrm>
          <a:off x="8248987" y="1039421"/>
          <a:ext cx="96625" cy="181665"/>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6882AF-2A86-4996-A940-22C557531AB1}">
      <dsp:nvSpPr>
        <dsp:cNvPr id="0" name=""/>
        <dsp:cNvSpPr/>
      </dsp:nvSpPr>
      <dsp:spPr>
        <a:xfrm>
          <a:off x="6831499" y="688243"/>
          <a:ext cx="843651" cy="84365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955049" y="811793"/>
        <a:ext cx="596551" cy="596551"/>
      </dsp:txXfrm>
    </dsp:sp>
    <dsp:sp modelId="{2AD71777-24B2-4AAB-8DBC-FE6F8B373D25}">
      <dsp:nvSpPr>
        <dsp:cNvPr id="0" name=""/>
        <dsp:cNvSpPr/>
      </dsp:nvSpPr>
      <dsp:spPr>
        <a:xfrm>
          <a:off x="6308076" y="1697494"/>
          <a:ext cx="1890497"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a:t>De ni forsøgsdeltagere vurderede dem herefter på en skala fra 1 til 9 på en række forskellige egenskaber. </a:t>
          </a:r>
          <a:endParaRPr lang="en-US" sz="1100" kern="1200"/>
        </a:p>
      </dsp:txBody>
      <dsp:txXfrm>
        <a:off x="6308076" y="2075593"/>
        <a:ext cx="1890497" cy="1587501"/>
      </dsp:txXfrm>
    </dsp:sp>
    <dsp:sp modelId="{84673C00-128C-4E17-855A-4CB66462C8C3}">
      <dsp:nvSpPr>
        <dsp:cNvPr id="0" name=""/>
        <dsp:cNvSpPr/>
      </dsp:nvSpPr>
      <dsp:spPr>
        <a:xfrm>
          <a:off x="8408629" y="1110032"/>
          <a:ext cx="945248"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279F54-134E-4EF9-8466-A407D5D5BF16}">
      <dsp:nvSpPr>
        <dsp:cNvPr id="0" name=""/>
        <dsp:cNvSpPr/>
      </dsp:nvSpPr>
      <dsp:spPr>
        <a:xfrm>
          <a:off x="8932053" y="688243"/>
          <a:ext cx="843651" cy="84365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9055603" y="811793"/>
        <a:ext cx="596551" cy="596551"/>
      </dsp:txXfrm>
    </dsp:sp>
    <dsp:sp modelId="{566682AC-A84F-455B-9FBC-4D1DA2F58C5E}">
      <dsp:nvSpPr>
        <dsp:cNvPr id="0" name=""/>
        <dsp:cNvSpPr/>
      </dsp:nvSpPr>
      <dsp:spPr>
        <a:xfrm>
          <a:off x="8408629" y="1697494"/>
          <a:ext cx="189049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Forsøgsdeltagernes vurderinger af sekvenserne viste sig efterfølgende at være meget lig hinanden</a:t>
          </a:r>
          <a:endParaRPr lang="en-US" sz="1100" kern="1200" dirty="0"/>
        </a:p>
      </dsp:txBody>
      <dsp:txXfrm>
        <a:off x="8408629" y="2075593"/>
        <a:ext cx="1890497" cy="1587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6E2C8-596E-4083-9822-FE2CCDF9A630}">
      <dsp:nvSpPr>
        <dsp:cNvPr id="0" name=""/>
        <dsp:cNvSpPr/>
      </dsp:nvSpPr>
      <dsp:spPr>
        <a:xfrm>
          <a:off x="1172" y="189533"/>
          <a:ext cx="2499902" cy="334996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a:t>Det, at tilværelsen på forhånd er meningsløs, uden mening, gør den absurd – dvs. fornuftsstridig – siger Sartre. Vores behov for mening og formål med tilværelsen støder konstant ind i, at der ikke gives andet formål med livet end det, vi selv lægger i det. Det eneste sikre mål med tilværelsen er, at vi skal dø og dermed blive til intet igen, resten er tilfældighed. </a:t>
          </a:r>
          <a:endParaRPr lang="en-US" sz="1100" kern="1200"/>
        </a:p>
      </dsp:txBody>
      <dsp:txXfrm>
        <a:off x="74392" y="262753"/>
        <a:ext cx="2353462" cy="3203526"/>
      </dsp:txXfrm>
    </dsp:sp>
    <dsp:sp modelId="{51E49BDF-9D4D-4102-8A01-A766F7A73923}">
      <dsp:nvSpPr>
        <dsp:cNvPr id="0" name=""/>
        <dsp:cNvSpPr/>
      </dsp:nvSpPr>
      <dsp:spPr>
        <a:xfrm>
          <a:off x="2751064" y="1554529"/>
          <a:ext cx="529979" cy="61997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51064" y="1678524"/>
        <a:ext cx="370985" cy="371985"/>
      </dsp:txXfrm>
    </dsp:sp>
    <dsp:sp modelId="{16ED7F4E-EFE7-48DA-9BBE-E7869C06908D}">
      <dsp:nvSpPr>
        <dsp:cNvPr id="0" name=""/>
        <dsp:cNvSpPr/>
      </dsp:nvSpPr>
      <dsp:spPr>
        <a:xfrm>
          <a:off x="3501035" y="189533"/>
          <a:ext cx="2499902" cy="3349966"/>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a:t>Meningsløsheden i tilværelsen kan vi f.eks. støde ind i ved kriser eller grænsesituationer, hvor vi udsættes for et tab eller står over for et afgørende valg i livet. Den unge, der står på kanten til voksenlivet og mere end nogensinde reflekterer over sig selv og sit liv, kan møde det kolde strejf af meningsløshed og føle sig fremmed overfor tilværelsen. Forældrene, der ser deres børn flytte hjemmefra, mærker pludselig, hvordan deres liv bliver tømt for mening og indhold. Og vi kan også møde meningsløsheden midt i hverdagen, når de ting, der til daglig optager os, pludselig føles hule, fremmede eller ligefrem latterlige (Er det virkelig kun det her, jeg lever for, spørger vi os selv).</a:t>
          </a:r>
          <a:endParaRPr lang="en-US" sz="1100" kern="1200"/>
        </a:p>
      </dsp:txBody>
      <dsp:txXfrm>
        <a:off x="3574255" y="262753"/>
        <a:ext cx="2353462" cy="32035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48D49-8264-4F90-96A7-07F1F5CE3691}" type="datetimeFigureOut">
              <a:rPr lang="da-DK" smtClean="0"/>
              <a:t>17-12-2025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79E69-50A0-4FF4-A892-CE1E7B462969}" type="slidenum">
              <a:rPr lang="da-DK" smtClean="0"/>
              <a:t>‹nr.›</a:t>
            </a:fld>
            <a:endParaRPr lang="da-DK"/>
          </a:p>
        </p:txBody>
      </p:sp>
    </p:spTree>
    <p:extLst>
      <p:ext uri="{BB962C8B-B14F-4D97-AF65-F5344CB8AC3E}">
        <p14:creationId xmlns:p14="http://schemas.microsoft.com/office/powerpoint/2010/main" val="36400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sykveje.systime.dk/?id=5237#c13267"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formatik.systime.dk/?id=1132beskrivelse+af+gestaltloven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amfundsfagtilhf.systime.dk/?id=50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kveje.systime.dk/?id=5531#c1238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sykveje.systime.dk/?id=5531#c1238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sykveje.systime.dk/?id=5531#c1238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ykveje.systime.dk/?id=5237#c1326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bogen ”Fra celle til selfie” (pdf) </a:t>
            </a:r>
          </a:p>
        </p:txBody>
      </p:sp>
      <p:sp>
        <p:nvSpPr>
          <p:cNvPr id="4" name="Pladsholder til slidenummer 3"/>
          <p:cNvSpPr>
            <a:spLocks noGrp="1"/>
          </p:cNvSpPr>
          <p:nvPr>
            <p:ph type="sldNum" sz="quarter" idx="5"/>
          </p:nvPr>
        </p:nvSpPr>
        <p:spPr/>
        <p:txBody>
          <a:bodyPr/>
          <a:lstStyle/>
          <a:p>
            <a:fld id="{2FE79E69-50A0-4FF4-A892-CE1E7B462969}" type="slidenum">
              <a:rPr lang="da-DK" smtClean="0"/>
              <a:t>9</a:t>
            </a:fld>
            <a:endParaRPr lang="da-DK"/>
          </a:p>
        </p:txBody>
      </p:sp>
    </p:spTree>
    <p:extLst>
      <p:ext uri="{BB962C8B-B14F-4D97-AF65-F5344CB8AC3E}">
        <p14:creationId xmlns:p14="http://schemas.microsoft.com/office/powerpoint/2010/main" val="33894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Perception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33</a:t>
            </a:fld>
            <a:endParaRPr lang="da-DK"/>
          </a:p>
        </p:txBody>
      </p:sp>
    </p:spTree>
    <p:extLst>
      <p:ext uri="{BB962C8B-B14F-4D97-AF65-F5344CB8AC3E}">
        <p14:creationId xmlns:p14="http://schemas.microsoft.com/office/powerpoint/2010/main" val="93159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35</a:t>
            </a:fld>
            <a:endParaRPr lang="da-DK"/>
          </a:p>
        </p:txBody>
      </p:sp>
    </p:spTree>
    <p:extLst>
      <p:ext uri="{BB962C8B-B14F-4D97-AF65-F5344CB8AC3E}">
        <p14:creationId xmlns:p14="http://schemas.microsoft.com/office/powerpoint/2010/main" val="119109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gestaltlovene: </a:t>
            </a:r>
            <a:r>
              <a:rPr lang="da-DK" dirty="0">
                <a:hlinkClick r:id="rId3"/>
              </a:rPr>
              <a:t>Gestaltlovene | Informatik</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36</a:t>
            </a:fld>
            <a:endParaRPr lang="da-DK"/>
          </a:p>
        </p:txBody>
      </p:sp>
    </p:spTree>
    <p:extLst>
      <p:ext uri="{BB962C8B-B14F-4D97-AF65-F5344CB8AC3E}">
        <p14:creationId xmlns:p14="http://schemas.microsoft.com/office/powerpoint/2010/main" val="82001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9.2 Hartmut Rosa: Acceleration, fremmedgørelse og resonans | Samfundsfag til hf</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40</a:t>
            </a:fld>
            <a:endParaRPr lang="da-DK"/>
          </a:p>
        </p:txBody>
      </p:sp>
    </p:spTree>
    <p:extLst>
      <p:ext uri="{BB962C8B-B14F-4D97-AF65-F5344CB8AC3E}">
        <p14:creationId xmlns:p14="http://schemas.microsoft.com/office/powerpoint/2010/main" val="330492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112</a:t>
            </a:fld>
            <a:endParaRPr lang="da-DK"/>
          </a:p>
        </p:txBody>
      </p:sp>
    </p:spTree>
    <p:extLst>
      <p:ext uri="{BB962C8B-B14F-4D97-AF65-F5344CB8AC3E}">
        <p14:creationId xmlns:p14="http://schemas.microsoft.com/office/powerpoint/2010/main" val="63880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Primærgruppe: Familien, nære venner</a:t>
            </a:r>
          </a:p>
          <a:p>
            <a:r>
              <a:rPr lang="da-DK" dirty="0"/>
              <a:t>Sekundær gruppe: kollegaer, foreningsmedlemmer – er gruppen betydningsfuld for individet, kan den med tiden udvikle sig til en primærgruppe </a:t>
            </a:r>
          </a:p>
        </p:txBody>
      </p:sp>
      <p:sp>
        <p:nvSpPr>
          <p:cNvPr id="4" name="Pladsholder til slidenummer 3"/>
          <p:cNvSpPr>
            <a:spLocks noGrp="1"/>
          </p:cNvSpPr>
          <p:nvPr>
            <p:ph type="sldNum" sz="quarter" idx="5"/>
          </p:nvPr>
        </p:nvSpPr>
        <p:spPr/>
        <p:txBody>
          <a:bodyPr/>
          <a:lstStyle/>
          <a:p>
            <a:fld id="{2FE79E69-50A0-4FF4-A892-CE1E7B462969}" type="slidenum">
              <a:rPr lang="da-DK" smtClean="0"/>
              <a:t>10</a:t>
            </a:fld>
            <a:endParaRPr lang="da-DK"/>
          </a:p>
        </p:txBody>
      </p:sp>
    </p:spTree>
    <p:extLst>
      <p:ext uri="{BB962C8B-B14F-4D97-AF65-F5344CB8AC3E}">
        <p14:creationId xmlns:p14="http://schemas.microsoft.com/office/powerpoint/2010/main" val="405989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Formelle grupper: en skoleklasse, et team på en arbejdsplads</a:t>
            </a:r>
          </a:p>
          <a:p>
            <a:r>
              <a:rPr lang="da-DK" dirty="0"/>
              <a:t>Uformelle grupper: venskaber, kan ofte opstå i de formelle grupper </a:t>
            </a:r>
          </a:p>
        </p:txBody>
      </p:sp>
      <p:sp>
        <p:nvSpPr>
          <p:cNvPr id="4" name="Pladsholder til slidenummer 3"/>
          <p:cNvSpPr>
            <a:spLocks noGrp="1"/>
          </p:cNvSpPr>
          <p:nvPr>
            <p:ph type="sldNum" sz="quarter" idx="5"/>
          </p:nvPr>
        </p:nvSpPr>
        <p:spPr/>
        <p:txBody>
          <a:bodyPr/>
          <a:lstStyle/>
          <a:p>
            <a:fld id="{2FE79E69-50A0-4FF4-A892-CE1E7B462969}" type="slidenum">
              <a:rPr lang="da-DK" smtClean="0"/>
              <a:t>11</a:t>
            </a:fld>
            <a:endParaRPr lang="da-DK"/>
          </a:p>
        </p:txBody>
      </p:sp>
    </p:spTree>
    <p:extLst>
      <p:ext uri="{BB962C8B-B14F-4D97-AF65-F5344CB8AC3E}">
        <p14:creationId xmlns:p14="http://schemas.microsoft.com/office/powerpoint/2010/main" val="65751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Medlemsgruppe: noget vi er medlem af f.eks. En organisation eller et politisk parti</a:t>
            </a:r>
          </a:p>
          <a:p>
            <a:r>
              <a:rPr lang="da-DK" dirty="0"/>
              <a:t>Referencegruppe: </a:t>
            </a:r>
            <a:r>
              <a:rPr lang="da-DK" sz="1200" b="0" i="0" kern="1200" dirty="0">
                <a:solidFill>
                  <a:schemeClr val="tx1"/>
                </a:solidFill>
                <a:effectLst/>
                <a:latin typeface="+mn-lt"/>
                <a:ea typeface="+mn-ea"/>
                <a:cs typeface="+mn-cs"/>
              </a:rPr>
              <a:t>Det er de grupper, hvorfra vi henter vores ideer, normer og holdninger; de grupper vi ser op til, henter vores idealer fra og ønsker at sammenligne os med. Ofte vil en eller flere af de grupper, vi er medlem af, samtidig være referencegruppe for os. Fra en sådan gruppe henter vi en vigtig del af vores </a:t>
            </a:r>
            <a:r>
              <a:rPr lang="da-DK" sz="1200" b="0" i="0" u="sng" kern="1200" dirty="0">
                <a:solidFill>
                  <a:schemeClr val="tx1"/>
                </a:solidFill>
                <a:effectLst/>
                <a:latin typeface="+mn-lt"/>
                <a:ea typeface="+mn-ea"/>
                <a:cs typeface="+mn-cs"/>
              </a:rPr>
              <a:t>identitet</a:t>
            </a:r>
            <a:r>
              <a:rPr lang="da-DK" sz="1200" b="0" i="0" kern="1200" dirty="0">
                <a:solidFill>
                  <a:schemeClr val="tx1"/>
                </a:solidFill>
                <a:effectLst/>
                <a:latin typeface="+mn-lt"/>
                <a:ea typeface="+mn-ea"/>
                <a:cs typeface="+mn-cs"/>
              </a:rPr>
              <a:t> og selvforståelse, og vi vil i betydelig grad være engageret i den, optaget af at få positiv respons fra den, men også sårbare, hvis vi ikke får det.</a:t>
            </a:r>
          </a:p>
          <a:p>
            <a:r>
              <a:rPr lang="da-DK" sz="1200" b="0" i="0" kern="1200" dirty="0">
                <a:solidFill>
                  <a:schemeClr val="tx1"/>
                </a:solidFill>
                <a:effectLst/>
                <a:latin typeface="+mn-lt"/>
                <a:ea typeface="+mn-ea"/>
                <a:cs typeface="+mn-cs"/>
              </a:rPr>
              <a:t>Kan også være en gruppe, vi idealiserer f.eks. Et band vi ønsker at identificere os med </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12</a:t>
            </a:fld>
            <a:endParaRPr lang="da-DK"/>
          </a:p>
        </p:txBody>
      </p:sp>
    </p:spTree>
    <p:extLst>
      <p:ext uri="{BB962C8B-B14F-4D97-AF65-F5344CB8AC3E}">
        <p14:creationId xmlns:p14="http://schemas.microsoft.com/office/powerpoint/2010/main" val="277750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Vi kan til sidst også skelne mellem </a:t>
            </a:r>
            <a:r>
              <a:rPr lang="da-DK" sz="1200" b="0" i="1" kern="1200" dirty="0" err="1">
                <a:solidFill>
                  <a:schemeClr val="tx1"/>
                </a:solidFill>
                <a:effectLst/>
                <a:latin typeface="+mn-lt"/>
                <a:ea typeface="+mn-ea"/>
                <a:cs typeface="+mn-cs"/>
              </a:rPr>
              <a:t>indgrupper</a:t>
            </a:r>
            <a:r>
              <a:rPr lang="da-DK" sz="1200" b="0" i="0" kern="1200" dirty="0">
                <a:solidFill>
                  <a:schemeClr val="tx1"/>
                </a:solidFill>
                <a:effectLst/>
                <a:latin typeface="+mn-lt"/>
                <a:ea typeface="+mn-ea"/>
                <a:cs typeface="+mn-cs"/>
              </a:rPr>
              <a:t> og </a:t>
            </a:r>
            <a:r>
              <a:rPr lang="da-DK" sz="1200" b="0" i="1" kern="1200" dirty="0">
                <a:solidFill>
                  <a:schemeClr val="tx1"/>
                </a:solidFill>
                <a:effectLst/>
                <a:latin typeface="+mn-lt"/>
                <a:ea typeface="+mn-ea"/>
                <a:cs typeface="+mn-cs"/>
              </a:rPr>
              <a:t>udgrupper</a:t>
            </a:r>
            <a:r>
              <a:rPr lang="da-DK" sz="1200" b="0" i="0" kern="1200" dirty="0">
                <a:solidFill>
                  <a:schemeClr val="tx1"/>
                </a:solidFill>
                <a:effectLst/>
                <a:latin typeface="+mn-lt"/>
                <a:ea typeface="+mn-ea"/>
                <a:cs typeface="+mn-cs"/>
              </a:rPr>
              <a:t>. De første er dem, vi forstår os selv som en del af, identificerer os med og har en betydelig loyalitet i forhold til. Som en konsekvens af denne </a:t>
            </a:r>
            <a:r>
              <a:rPr lang="da-DK" sz="1200" b="0" i="0" u="sng" kern="1200" dirty="0">
                <a:solidFill>
                  <a:schemeClr val="tx1"/>
                </a:solidFill>
                <a:effectLst/>
                <a:latin typeface="+mn-lt"/>
                <a:ea typeface="+mn-ea"/>
                <a:cs typeface="+mn-cs"/>
              </a:rPr>
              <a:t>identifikation</a:t>
            </a:r>
            <a:r>
              <a:rPr lang="da-DK" sz="1200" b="0" i="0" kern="1200" dirty="0">
                <a:solidFill>
                  <a:schemeClr val="tx1"/>
                </a:solidFill>
                <a:effectLst/>
                <a:latin typeface="+mn-lt"/>
                <a:ea typeface="+mn-ea"/>
                <a:cs typeface="+mn-cs"/>
              </a:rPr>
              <a:t> indadtil i gruppen kan der opstå en afgrænsning udadtil og en markering af forskelle i forhold til andre grupper, som vi vil kalde udgrupper.</a:t>
            </a:r>
          </a:p>
          <a:p>
            <a:r>
              <a:rPr lang="da-DK" sz="1200" b="0" i="0" kern="1200" dirty="0">
                <a:solidFill>
                  <a:schemeClr val="tx1"/>
                </a:solidFill>
                <a:effectLst/>
                <a:latin typeface="+mn-lt"/>
                <a:ea typeface="+mn-ea"/>
                <a:cs typeface="+mn-cs"/>
              </a:rPr>
              <a:t>F.eks. Fodboldhold </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13</a:t>
            </a:fld>
            <a:endParaRPr lang="da-DK"/>
          </a:p>
        </p:txBody>
      </p:sp>
    </p:spTree>
    <p:extLst>
      <p:ext uri="{BB962C8B-B14F-4D97-AF65-F5344CB8AC3E}">
        <p14:creationId xmlns:p14="http://schemas.microsoft.com/office/powerpoint/2010/main" val="206966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Holdninger | Psykologiens veje</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23</a:t>
            </a:fld>
            <a:endParaRPr lang="da-DK"/>
          </a:p>
        </p:txBody>
      </p:sp>
    </p:spTree>
    <p:extLst>
      <p:ext uri="{BB962C8B-B14F-4D97-AF65-F5344CB8AC3E}">
        <p14:creationId xmlns:p14="http://schemas.microsoft.com/office/powerpoint/2010/main" val="211263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Holdninger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24</a:t>
            </a:fld>
            <a:endParaRPr lang="da-DK"/>
          </a:p>
        </p:txBody>
      </p:sp>
    </p:spTree>
    <p:extLst>
      <p:ext uri="{BB962C8B-B14F-4D97-AF65-F5344CB8AC3E}">
        <p14:creationId xmlns:p14="http://schemas.microsoft.com/office/powerpoint/2010/main" val="283704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Holdninger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25</a:t>
            </a:fld>
            <a:endParaRPr lang="da-DK"/>
          </a:p>
        </p:txBody>
      </p:sp>
    </p:spTree>
    <p:extLst>
      <p:ext uri="{BB962C8B-B14F-4D97-AF65-F5344CB8AC3E}">
        <p14:creationId xmlns:p14="http://schemas.microsoft.com/office/powerpoint/2010/main" val="136353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Perception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30</a:t>
            </a:fld>
            <a:endParaRPr lang="da-DK"/>
          </a:p>
        </p:txBody>
      </p:sp>
    </p:spTree>
    <p:extLst>
      <p:ext uri="{BB962C8B-B14F-4D97-AF65-F5344CB8AC3E}">
        <p14:creationId xmlns:p14="http://schemas.microsoft.com/office/powerpoint/2010/main" val="43988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DDBD5-DAF0-9AEA-34B4-B5BCFC181FC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7CA2F9-CB1C-88A5-306B-41848A35A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8011664-CCE9-CDC8-90B1-3450618D7074}"/>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5" name="Pladsholder til sidefod 4">
            <a:extLst>
              <a:ext uri="{FF2B5EF4-FFF2-40B4-BE49-F238E27FC236}">
                <a16:creationId xmlns:a16="http://schemas.microsoft.com/office/drawing/2014/main" id="{F1EC84A3-4624-CCEE-D69D-6177A3782F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8ECC087-8A5C-5851-F6B4-2A4586AF4CF1}"/>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418939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0ADB7-B308-A522-D821-A680D955222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D9B0411-485B-5062-FB5F-FA802AF42A0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B2DFD2-E8BA-B456-8F96-9F5E10F24606}"/>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5" name="Pladsholder til sidefod 4">
            <a:extLst>
              <a:ext uri="{FF2B5EF4-FFF2-40B4-BE49-F238E27FC236}">
                <a16:creationId xmlns:a16="http://schemas.microsoft.com/office/drawing/2014/main" id="{FECE8F33-0466-83B1-923A-1CF73844E6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0F24550-DF8B-78AB-9FC0-541437686049}"/>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41652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DBFC00A-D138-65EB-2022-06BE6FE31A6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8F7D9A-073D-BF00-B636-47F66A28209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81FB44-AFB3-C731-38CE-AB94292CA463}"/>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5" name="Pladsholder til sidefod 4">
            <a:extLst>
              <a:ext uri="{FF2B5EF4-FFF2-40B4-BE49-F238E27FC236}">
                <a16:creationId xmlns:a16="http://schemas.microsoft.com/office/drawing/2014/main" id="{F9CD96F3-58BD-6B68-55B4-C94495D87C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195A53-2FF7-7ED0-9C74-E5EBF926DB9A}"/>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420489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AC5F0-0440-93ED-0D9A-69EB2EF428B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A4F506-6A52-0EAB-F9EB-35CA41B07FB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6C3F9F-E071-90A3-00FA-D038A1AA833D}"/>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5" name="Pladsholder til sidefod 4">
            <a:extLst>
              <a:ext uri="{FF2B5EF4-FFF2-40B4-BE49-F238E27FC236}">
                <a16:creationId xmlns:a16="http://schemas.microsoft.com/office/drawing/2014/main" id="{DD000BDE-8C99-985D-DD33-269BAAF491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DD3EB1-B1E8-07B9-0B0C-0ED063F8FE1A}"/>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274749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188D6-A856-964C-BA58-A8B5276DDC1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43F27CB-B0FB-5F20-1544-0FEEF4D6DA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A42400A-2D32-1432-FCFA-E42CDF9CB67B}"/>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5" name="Pladsholder til sidefod 4">
            <a:extLst>
              <a:ext uri="{FF2B5EF4-FFF2-40B4-BE49-F238E27FC236}">
                <a16:creationId xmlns:a16="http://schemas.microsoft.com/office/drawing/2014/main" id="{E3FC6ED7-6CC9-D6FA-0F14-0ECC7938F2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42F381-6090-3565-8920-449A94A00986}"/>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376165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B95A8-43E1-7BAC-77D0-46F1611A10B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B0C200B-1671-7242-394C-DE904EF5840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D84D617-0040-5F2C-0F8C-C098EA966D7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2E246A2-1D21-2756-FECA-C1AAB72C9763}"/>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6" name="Pladsholder til sidefod 5">
            <a:extLst>
              <a:ext uri="{FF2B5EF4-FFF2-40B4-BE49-F238E27FC236}">
                <a16:creationId xmlns:a16="http://schemas.microsoft.com/office/drawing/2014/main" id="{81FFF38C-0395-3CC7-C8C9-6A0CA33B691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F8203E3-7789-E1ED-187B-E499AB581298}"/>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141197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DAE11-1F1F-85D5-0E98-6A5D267CC03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D30DE7E-8665-C856-B3F5-AFAFE9258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AE76660-50A7-8B54-F9E4-B3B41BA1C1B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90E8096-4859-DD8A-6DF5-192C40A1C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9F5986F-38E7-42D6-EC87-BC68B3033FD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33D5EED-19DA-34AB-E66D-90C3D024D9D6}"/>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8" name="Pladsholder til sidefod 7">
            <a:extLst>
              <a:ext uri="{FF2B5EF4-FFF2-40B4-BE49-F238E27FC236}">
                <a16:creationId xmlns:a16="http://schemas.microsoft.com/office/drawing/2014/main" id="{56FBA149-520C-DAB5-6B45-DAECCBC29DF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9B6E3FD-A3DD-5DEA-010D-22529CF12F0B}"/>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39831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88CBD-B00F-FC27-0E1C-D8C558124E4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6001A69-EEBC-3BF9-2772-EC1F5FD05B68}"/>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4" name="Pladsholder til sidefod 3">
            <a:extLst>
              <a:ext uri="{FF2B5EF4-FFF2-40B4-BE49-F238E27FC236}">
                <a16:creationId xmlns:a16="http://schemas.microsoft.com/office/drawing/2014/main" id="{21C545A3-0FAB-0C92-816F-F3D0195AD21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F0048D9-5DC6-8925-0934-2E9F3782D03C}"/>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131302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AF9EC8-73CA-F8FD-B97D-C16DAD4F6111}"/>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3" name="Pladsholder til sidefod 2">
            <a:extLst>
              <a:ext uri="{FF2B5EF4-FFF2-40B4-BE49-F238E27FC236}">
                <a16:creationId xmlns:a16="http://schemas.microsoft.com/office/drawing/2014/main" id="{4634E342-A1B7-D28D-AE88-99CBF1A53DF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CFB51C8-54E7-3E8F-ACBA-765BE02C02C4}"/>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65793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141A3-E1E5-BD76-E48D-112D91388BF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8A9206B-84EF-08F0-A3E5-2DE37173D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2C30255-F19A-6440-0DF0-36895EC3B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03990E1-35EB-3EE1-C870-B62361176C9F}"/>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6" name="Pladsholder til sidefod 5">
            <a:extLst>
              <a:ext uri="{FF2B5EF4-FFF2-40B4-BE49-F238E27FC236}">
                <a16:creationId xmlns:a16="http://schemas.microsoft.com/office/drawing/2014/main" id="{C510632E-9A75-DE0E-1468-1214D41DFF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1172081-52D9-9726-BBDE-D8905055E99D}"/>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151605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06767-90A6-4CC4-AAFC-D92EB0C7142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2BE92B3-5F8A-7C8B-E64C-E9E16EF1C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740234E-B8C1-7C51-E152-7B52FFBAC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01BC977-E9AE-CA82-B4A7-557CBBE29D7F}"/>
              </a:ext>
            </a:extLst>
          </p:cNvPr>
          <p:cNvSpPr>
            <a:spLocks noGrp="1"/>
          </p:cNvSpPr>
          <p:nvPr>
            <p:ph type="dt" sz="half" idx="10"/>
          </p:nvPr>
        </p:nvSpPr>
        <p:spPr/>
        <p:txBody>
          <a:bodyPr/>
          <a:lstStyle/>
          <a:p>
            <a:fld id="{5B62080E-1D12-454F-9C54-8B6AF0A9FAD4}" type="datetimeFigureOut">
              <a:rPr lang="da-DK" smtClean="0"/>
              <a:t>17-12-2025</a:t>
            </a:fld>
            <a:endParaRPr lang="da-DK"/>
          </a:p>
        </p:txBody>
      </p:sp>
      <p:sp>
        <p:nvSpPr>
          <p:cNvPr id="6" name="Pladsholder til sidefod 5">
            <a:extLst>
              <a:ext uri="{FF2B5EF4-FFF2-40B4-BE49-F238E27FC236}">
                <a16:creationId xmlns:a16="http://schemas.microsoft.com/office/drawing/2014/main" id="{DF0E472C-0BD4-26E8-128B-937AD776AA4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D573B6C-6BC2-B9C4-F222-CB60A36C106A}"/>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28865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DFD7945-DFA6-32E0-8A37-9460F9981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5DAB2C8-F84E-A560-6218-35EAE907A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77E813D-EEEA-C42E-3EEF-28B0C6CA5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62080E-1D12-454F-9C54-8B6AF0A9FAD4}" type="datetimeFigureOut">
              <a:rPr lang="da-DK" smtClean="0"/>
              <a:t>17-12-2025</a:t>
            </a:fld>
            <a:endParaRPr lang="da-DK"/>
          </a:p>
        </p:txBody>
      </p:sp>
      <p:sp>
        <p:nvSpPr>
          <p:cNvPr id="5" name="Pladsholder til sidefod 4">
            <a:extLst>
              <a:ext uri="{FF2B5EF4-FFF2-40B4-BE49-F238E27FC236}">
                <a16:creationId xmlns:a16="http://schemas.microsoft.com/office/drawing/2014/main" id="{BDB62A45-C523-4367-188E-DC5188B6F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C61816B-5039-1489-AF3C-905F8A540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C56A20-E641-4701-A858-A13F571DA31C}" type="slidenum">
              <a:rPr lang="da-DK" smtClean="0"/>
              <a:t>‹nr.›</a:t>
            </a:fld>
            <a:endParaRPr lang="da-DK"/>
          </a:p>
        </p:txBody>
      </p:sp>
    </p:spTree>
    <p:extLst>
      <p:ext uri="{BB962C8B-B14F-4D97-AF65-F5344CB8AC3E}">
        <p14:creationId xmlns:p14="http://schemas.microsoft.com/office/powerpoint/2010/main" val="203563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s://www.youtube.com/watch?v=IGQmdoK_Zf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8PRuxMprSD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41C604-FF68-8A49-FE4B-DB8E92977D04}"/>
              </a:ext>
            </a:extLst>
          </p:cNvPr>
          <p:cNvSpPr>
            <a:spLocks noGrp="1"/>
          </p:cNvSpPr>
          <p:nvPr>
            <p:ph type="ctrTitle"/>
          </p:nvPr>
        </p:nvSpPr>
        <p:spPr>
          <a:xfrm>
            <a:off x="6726578" y="685680"/>
            <a:ext cx="4203323" cy="3596201"/>
          </a:xfrm>
        </p:spPr>
        <p:txBody>
          <a:bodyPr>
            <a:normAutofit/>
          </a:bodyPr>
          <a:lstStyle/>
          <a:p>
            <a:pPr algn="r"/>
            <a:r>
              <a:rPr lang="da-DK" sz="5400">
                <a:solidFill>
                  <a:schemeClr val="bg1"/>
                </a:solidFill>
              </a:rPr>
              <a:t>At være ung</a:t>
            </a:r>
          </a:p>
        </p:txBody>
      </p:sp>
      <p:sp>
        <p:nvSpPr>
          <p:cNvPr id="3" name="Undertitel 2">
            <a:extLst>
              <a:ext uri="{FF2B5EF4-FFF2-40B4-BE49-F238E27FC236}">
                <a16:creationId xmlns:a16="http://schemas.microsoft.com/office/drawing/2014/main" id="{687C812D-8907-1791-E7D7-A96C1E26AC75}"/>
              </a:ext>
            </a:extLst>
          </p:cNvPr>
          <p:cNvSpPr>
            <a:spLocks noGrp="1"/>
          </p:cNvSpPr>
          <p:nvPr>
            <p:ph type="subTitle" idx="1"/>
          </p:nvPr>
        </p:nvSpPr>
        <p:spPr>
          <a:xfrm>
            <a:off x="6726578" y="4373955"/>
            <a:ext cx="4203323" cy="1613109"/>
          </a:xfrm>
        </p:spPr>
        <p:txBody>
          <a:bodyPr>
            <a:normAutofit/>
          </a:bodyPr>
          <a:lstStyle/>
          <a:p>
            <a:pPr algn="r"/>
            <a:r>
              <a:rPr lang="da-DK" sz="2000" dirty="0">
                <a:solidFill>
                  <a:schemeClr val="bg1"/>
                </a:solidFill>
              </a:rPr>
              <a:t>Læring, elevtyper, hukommelse, motivation, opmærksomhed, stress, identitet, perception og gruppepsykologi</a:t>
            </a:r>
          </a:p>
        </p:txBody>
      </p:sp>
      <p:grpSp>
        <p:nvGrpSpPr>
          <p:cNvPr id="33" name="Group 32">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34" name="Rectangle 33">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reeform: Shape 36">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1" name="Rectangle 40">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Oval 46">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Graphic 6" descr="Head with Gears">
            <a:extLst>
              <a:ext uri="{FF2B5EF4-FFF2-40B4-BE49-F238E27FC236}">
                <a16:creationId xmlns:a16="http://schemas.microsoft.com/office/drawing/2014/main" id="{D2A87DB7-7E85-EA67-1085-4CA3C0E117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6336" y="1509721"/>
            <a:ext cx="3680216" cy="3680216"/>
          </a:xfrm>
          <a:prstGeom prst="rect">
            <a:avLst/>
          </a:prstGeom>
          <a:ln w="28575">
            <a:noFill/>
          </a:ln>
        </p:spPr>
      </p:pic>
      <p:sp>
        <p:nvSpPr>
          <p:cNvPr id="49"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3"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4" name="Freeform: Shape 53">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7147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CC00-017F-A66D-2C5B-09C5B6D3DE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147177-CF98-AA3A-0E04-3D82F9E18900}"/>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CC5AA6ED-EBDC-A51B-6B46-70A0CED0373C}"/>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D6844A41-F768-256C-E4B2-2A767475FE1E}"/>
              </a:ext>
            </a:extLst>
          </p:cNvPr>
          <p:cNvGraphicFramePr>
            <a:graphicFrameLocks noGrp="1"/>
          </p:cNvGraphicFramePr>
          <p:nvPr>
            <p:ph idx="1"/>
            <p:extLst>
              <p:ext uri="{D42A27DB-BD31-4B8C-83A1-F6EECF244321}">
                <p14:modId xmlns:p14="http://schemas.microsoft.com/office/powerpoint/2010/main" val="51311817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4636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5338-52B9-A466-7EC3-3BC45D319472}"/>
              </a:ext>
            </a:extLst>
          </p:cNvPr>
          <p:cNvSpPr>
            <a:spLocks noGrp="1"/>
          </p:cNvSpPr>
          <p:nvPr>
            <p:ph type="title"/>
          </p:nvPr>
        </p:nvSpPr>
        <p:spPr/>
        <p:txBody>
          <a:bodyPr/>
          <a:lstStyle/>
          <a:p>
            <a:r>
              <a:rPr lang="da-DK"/>
              <a:t>Stress på arbejde</a:t>
            </a:r>
            <a:endParaRPr lang="da-DK" dirty="0"/>
          </a:p>
        </p:txBody>
      </p:sp>
      <p:graphicFrame>
        <p:nvGraphicFramePr>
          <p:cNvPr id="11" name="Pladsholder til indhold 2">
            <a:extLst>
              <a:ext uri="{FF2B5EF4-FFF2-40B4-BE49-F238E27FC236}">
                <a16:creationId xmlns:a16="http://schemas.microsoft.com/office/drawing/2014/main" id="{1D6A0E83-3CD3-7BDD-8958-ACD592C4DC2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783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28CC5-60FE-26AF-1C9C-D28F748E0AC7}"/>
              </a:ext>
            </a:extLst>
          </p:cNvPr>
          <p:cNvSpPr>
            <a:spLocks noGrp="1"/>
          </p:cNvSpPr>
          <p:nvPr>
            <p:ph type="title"/>
          </p:nvPr>
        </p:nvSpPr>
        <p:spPr/>
        <p:txBody>
          <a:bodyPr/>
          <a:lstStyle/>
          <a:p>
            <a:r>
              <a:rPr lang="da-DK" dirty="0"/>
              <a:t>Stressorer </a:t>
            </a:r>
          </a:p>
        </p:txBody>
      </p:sp>
      <p:graphicFrame>
        <p:nvGraphicFramePr>
          <p:cNvPr id="9" name="Pladsholder til indhold 2">
            <a:extLst>
              <a:ext uri="{FF2B5EF4-FFF2-40B4-BE49-F238E27FC236}">
                <a16:creationId xmlns:a16="http://schemas.microsoft.com/office/drawing/2014/main" id="{D70974D3-96BD-F437-EA18-76170DFD91B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794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ekst, linje/række, diagram, Kurve&#10;&#10;Automatisk genereret beskrivelse">
            <a:extLst>
              <a:ext uri="{FF2B5EF4-FFF2-40B4-BE49-F238E27FC236}">
                <a16:creationId xmlns:a16="http://schemas.microsoft.com/office/drawing/2014/main" id="{B9B68183-9E3C-7E65-DC47-E016CA7C9A9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3452"/>
          <a:stretch/>
        </p:blipFill>
        <p:spPr>
          <a:xfrm>
            <a:off x="20" y="1282"/>
            <a:ext cx="12191980" cy="6856718"/>
          </a:xfrm>
          <a:prstGeom prst="rect">
            <a:avLst/>
          </a:prstGeom>
        </p:spPr>
      </p:pic>
    </p:spTree>
    <p:extLst>
      <p:ext uri="{BB962C8B-B14F-4D97-AF65-F5344CB8AC3E}">
        <p14:creationId xmlns:p14="http://schemas.microsoft.com/office/powerpoint/2010/main" val="1285347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2EC637F-B6AB-E1BB-0879-BCCE5A674B14}"/>
              </a:ext>
            </a:extLst>
          </p:cNvPr>
          <p:cNvSpPr>
            <a:spLocks noGrp="1"/>
          </p:cNvSpPr>
          <p:nvPr>
            <p:ph type="title"/>
          </p:nvPr>
        </p:nvSpPr>
        <p:spPr>
          <a:xfrm>
            <a:off x="1288576" y="975815"/>
            <a:ext cx="9614848" cy="1126780"/>
          </a:xfrm>
        </p:spPr>
        <p:txBody>
          <a:bodyPr>
            <a:normAutofit/>
          </a:bodyPr>
          <a:lstStyle/>
          <a:p>
            <a:pPr algn="ctr"/>
            <a:r>
              <a:rPr lang="da-DK" dirty="0"/>
              <a:t>Indre faktorer </a:t>
            </a:r>
          </a:p>
        </p:txBody>
      </p:sp>
      <p:sp>
        <p:nvSpPr>
          <p:cNvPr id="12"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E470EB9E-5A63-60F9-916C-DF30ED4B1C19}"/>
              </a:ext>
            </a:extLst>
          </p:cNvPr>
          <p:cNvSpPr>
            <a:spLocks noGrp="1"/>
          </p:cNvSpPr>
          <p:nvPr>
            <p:ph idx="1"/>
          </p:nvPr>
        </p:nvSpPr>
        <p:spPr>
          <a:xfrm>
            <a:off x="1959310" y="2918128"/>
            <a:ext cx="8273380" cy="3053301"/>
          </a:xfrm>
        </p:spPr>
        <p:txBody>
          <a:bodyPr anchor="ctr">
            <a:normAutofit lnSpcReduction="10000"/>
          </a:bodyPr>
          <a:lstStyle/>
          <a:p>
            <a:pPr marL="0" indent="0">
              <a:buNone/>
            </a:pPr>
            <a:r>
              <a:rPr lang="da-DK" sz="1400" b="1" dirty="0"/>
              <a:t>Høegh-Olesen</a:t>
            </a:r>
          </a:p>
          <a:p>
            <a:r>
              <a:rPr lang="da-DK" sz="1400" dirty="0"/>
              <a:t>Den forsigtige type </a:t>
            </a:r>
          </a:p>
          <a:p>
            <a:r>
              <a:rPr lang="da-DK" sz="1400" dirty="0"/>
              <a:t>Den risikovillige type </a:t>
            </a:r>
          </a:p>
          <a:p>
            <a:endParaRPr lang="da-DK" sz="1400" dirty="0"/>
          </a:p>
          <a:p>
            <a:r>
              <a:rPr lang="da-DK" sz="1400" dirty="0"/>
              <a:t>Menneskets optimale stimulationsniveau (OSN) </a:t>
            </a:r>
          </a:p>
          <a:p>
            <a:pPr marL="0" indent="0">
              <a:buNone/>
            </a:pPr>
            <a:endParaRPr lang="da-DK" sz="1400" dirty="0"/>
          </a:p>
          <a:p>
            <a:pPr marL="0" indent="0">
              <a:buNone/>
            </a:pPr>
            <a:r>
              <a:rPr lang="da-DK" sz="1400" b="1" dirty="0"/>
              <a:t>Martin </a:t>
            </a:r>
            <a:r>
              <a:rPr lang="da-DK" sz="1400" b="1" dirty="0" err="1"/>
              <a:t>Seligman</a:t>
            </a:r>
            <a:r>
              <a:rPr lang="da-DK" sz="1400" b="1" dirty="0"/>
              <a:t>:</a:t>
            </a:r>
          </a:p>
          <a:p>
            <a:r>
              <a:rPr lang="da-DK" sz="1400" dirty="0"/>
              <a:t>Attributionsteori (forklaringsstile) </a:t>
            </a:r>
          </a:p>
          <a:p>
            <a:r>
              <a:rPr lang="da-DK" sz="1400" dirty="0"/>
              <a:t>Den pessimistiske (intern, stabil, global) – ”det er min skyld, det kan ikke ændres, sådan er det altid” </a:t>
            </a:r>
          </a:p>
          <a:p>
            <a:r>
              <a:rPr lang="da-DK" sz="1400" dirty="0"/>
              <a:t>Den optimistiske (ekstern, ustabil, specifik) – ”ydre omstændigheder, foranderligt, nu og her” </a:t>
            </a:r>
          </a:p>
        </p:txBody>
      </p:sp>
    </p:spTree>
    <p:extLst>
      <p:ext uri="{BB962C8B-B14F-4D97-AF65-F5344CB8AC3E}">
        <p14:creationId xmlns:p14="http://schemas.microsoft.com/office/powerpoint/2010/main" val="32998484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2575214-C96B-8B7C-BD6A-6B83F4FFDC3A}"/>
              </a:ext>
            </a:extLst>
          </p:cNvPr>
          <p:cNvSpPr>
            <a:spLocks noGrp="1"/>
          </p:cNvSpPr>
          <p:nvPr>
            <p:ph type="title"/>
          </p:nvPr>
        </p:nvSpPr>
        <p:spPr>
          <a:xfrm>
            <a:off x="1288576" y="975815"/>
            <a:ext cx="9614848" cy="1126780"/>
          </a:xfrm>
        </p:spPr>
        <p:txBody>
          <a:bodyPr>
            <a:normAutofit/>
          </a:bodyPr>
          <a:lstStyle/>
          <a:p>
            <a:pPr algn="ctr"/>
            <a:r>
              <a:rPr lang="da-DK"/>
              <a:t>OAS – Oplevelsen af sammenhæng</a:t>
            </a:r>
          </a:p>
        </p:txBody>
      </p:sp>
      <p:sp>
        <p:nvSpPr>
          <p:cNvPr id="26"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4C946C5B-A2BF-5CD7-2A36-20917CFCC7C0}"/>
              </a:ext>
            </a:extLst>
          </p:cNvPr>
          <p:cNvSpPr>
            <a:spLocks noGrp="1"/>
          </p:cNvSpPr>
          <p:nvPr>
            <p:ph idx="1"/>
          </p:nvPr>
        </p:nvSpPr>
        <p:spPr>
          <a:xfrm>
            <a:off x="1959310" y="2918128"/>
            <a:ext cx="8273380" cy="3053301"/>
          </a:xfrm>
        </p:spPr>
        <p:txBody>
          <a:bodyPr anchor="ctr">
            <a:normAutofit/>
          </a:bodyPr>
          <a:lstStyle/>
          <a:p>
            <a:pPr marL="0" indent="0">
              <a:buNone/>
            </a:pPr>
            <a:r>
              <a:rPr lang="da-DK" sz="2000" dirty="0"/>
              <a:t>Aron Antonovsky</a:t>
            </a:r>
          </a:p>
          <a:p>
            <a:r>
              <a:rPr lang="da-DK" sz="1400" b="0" i="0" dirty="0">
                <a:solidFill>
                  <a:srgbClr val="333333"/>
                </a:solidFill>
                <a:effectLst/>
                <a:latin typeface="Noto Sans" panose="020B0502040504020204" pitchFamily="34" charset="0"/>
              </a:rPr>
              <a:t>Hvorfor overvinder nogle mennesker modstand, kriser, stress og voldsomme begivenheder uden at blive syge. </a:t>
            </a:r>
          </a:p>
          <a:p>
            <a:r>
              <a:rPr lang="da-DK" sz="1400" b="0" i="0" dirty="0">
                <a:solidFill>
                  <a:srgbClr val="333333"/>
                </a:solidFill>
                <a:effectLst/>
                <a:latin typeface="Noto Sans" panose="020B0502040504020204" pitchFamily="34" charset="0"/>
              </a:rPr>
              <a:t>Menneskers modstandskraft beror på deres </a:t>
            </a:r>
            <a:r>
              <a:rPr lang="da-DK" sz="1400" b="0" i="1" dirty="0">
                <a:solidFill>
                  <a:srgbClr val="333333"/>
                </a:solidFill>
                <a:effectLst/>
                <a:latin typeface="Noto Sans" panose="020B0502040504020204" pitchFamily="34" charset="0"/>
              </a:rPr>
              <a:t>oplevelse af sammenhæng</a:t>
            </a:r>
            <a:r>
              <a:rPr lang="da-DK" sz="1400" b="0" i="0" dirty="0">
                <a:solidFill>
                  <a:srgbClr val="333333"/>
                </a:solidFill>
                <a:effectLst/>
                <a:latin typeface="Noto Sans" panose="020B0502040504020204" pitchFamily="34" charset="0"/>
              </a:rPr>
              <a:t> (</a:t>
            </a:r>
            <a:r>
              <a:rPr lang="da-DK" sz="1400" b="0" i="1" dirty="0">
                <a:solidFill>
                  <a:srgbClr val="333333"/>
                </a:solidFill>
                <a:effectLst/>
                <a:latin typeface="Noto Sans" panose="020B0502040504020204" pitchFamily="34" charset="0"/>
              </a:rPr>
              <a:t>OAS</a:t>
            </a:r>
            <a:r>
              <a:rPr lang="da-DK" sz="1400" b="0" i="0" dirty="0">
                <a:solidFill>
                  <a:srgbClr val="333333"/>
                </a:solidFill>
                <a:effectLst/>
                <a:latin typeface="Noto Sans" panose="020B0502040504020204" pitchFamily="34" charset="0"/>
              </a:rPr>
              <a:t>). </a:t>
            </a:r>
          </a:p>
          <a:p>
            <a:r>
              <a:rPr lang="da-DK" sz="1400" b="0" i="0" dirty="0">
                <a:solidFill>
                  <a:srgbClr val="333333"/>
                </a:solidFill>
                <a:effectLst/>
                <a:latin typeface="Noto Sans" panose="020B0502040504020204" pitchFamily="34" charset="0"/>
              </a:rPr>
              <a:t>Denne oplevelse af sammenhæng bygger igen på, at man oplever tilværelsen som </a:t>
            </a:r>
            <a:r>
              <a:rPr lang="da-DK" sz="1400" b="1" i="0" dirty="0">
                <a:solidFill>
                  <a:srgbClr val="333333"/>
                </a:solidFill>
                <a:effectLst/>
                <a:latin typeface="Noto Sans" panose="020B0502040504020204" pitchFamily="34" charset="0"/>
              </a:rPr>
              <a:t>begribelig</a:t>
            </a:r>
            <a:r>
              <a:rPr lang="da-DK" sz="1400" b="0" i="0" dirty="0">
                <a:solidFill>
                  <a:srgbClr val="333333"/>
                </a:solidFill>
                <a:effectLst/>
                <a:latin typeface="Noto Sans" panose="020B0502040504020204" pitchFamily="34" charset="0"/>
              </a:rPr>
              <a:t>, </a:t>
            </a:r>
            <a:r>
              <a:rPr lang="da-DK" sz="1400" b="1" i="0" dirty="0">
                <a:solidFill>
                  <a:srgbClr val="333333"/>
                </a:solidFill>
                <a:effectLst/>
                <a:latin typeface="Noto Sans" panose="020B0502040504020204" pitchFamily="34" charset="0"/>
              </a:rPr>
              <a:t>håndtérbar</a:t>
            </a:r>
            <a:r>
              <a:rPr lang="da-DK" sz="1400" b="0" i="0" dirty="0">
                <a:solidFill>
                  <a:srgbClr val="333333"/>
                </a:solidFill>
                <a:effectLst/>
                <a:latin typeface="Noto Sans" panose="020B0502040504020204" pitchFamily="34" charset="0"/>
              </a:rPr>
              <a:t> og </a:t>
            </a:r>
            <a:r>
              <a:rPr lang="da-DK" sz="1400" b="1" i="0" dirty="0">
                <a:solidFill>
                  <a:srgbClr val="333333"/>
                </a:solidFill>
                <a:effectLst/>
                <a:latin typeface="Noto Sans" panose="020B0502040504020204" pitchFamily="34" charset="0"/>
              </a:rPr>
              <a:t>meningsfuld</a:t>
            </a:r>
            <a:r>
              <a:rPr lang="da-DK" sz="1400" b="0" i="0" dirty="0">
                <a:solidFill>
                  <a:srgbClr val="333333"/>
                </a:solidFill>
                <a:effectLst/>
                <a:latin typeface="Noto Sans" panose="020B0502040504020204" pitchFamily="34" charset="0"/>
              </a:rPr>
              <a:t>.</a:t>
            </a:r>
            <a:r>
              <a:rPr lang="da-DK" sz="2000" dirty="0"/>
              <a:t> </a:t>
            </a:r>
          </a:p>
        </p:txBody>
      </p:sp>
    </p:spTree>
    <p:extLst>
      <p:ext uri="{BB962C8B-B14F-4D97-AF65-F5344CB8AC3E}">
        <p14:creationId xmlns:p14="http://schemas.microsoft.com/office/powerpoint/2010/main" val="17261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8F834B-2000-4DF9-A60E-6F10AAAA59DE}"/>
              </a:ext>
            </a:extLst>
          </p:cNvPr>
          <p:cNvSpPr>
            <a:spLocks noGrp="1"/>
          </p:cNvSpPr>
          <p:nvPr>
            <p:ph type="title"/>
          </p:nvPr>
        </p:nvSpPr>
        <p:spPr>
          <a:xfrm>
            <a:off x="1616054" y="1070149"/>
            <a:ext cx="8959893" cy="1004836"/>
          </a:xfrm>
        </p:spPr>
        <p:txBody>
          <a:bodyPr anchor="ctr">
            <a:normAutofit/>
          </a:bodyPr>
          <a:lstStyle/>
          <a:p>
            <a:pPr algn="ctr"/>
            <a:r>
              <a:rPr lang="da-DK" sz="3200">
                <a:solidFill>
                  <a:srgbClr val="595959"/>
                </a:solidFill>
              </a:rPr>
              <a:t>Stærk eller svag OAS</a:t>
            </a:r>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BABC7C3-0DAC-3A93-3292-A6B16F4589EC}"/>
              </a:ext>
            </a:extLst>
          </p:cNvPr>
          <p:cNvSpPr>
            <a:spLocks noGrp="1"/>
          </p:cNvSpPr>
          <p:nvPr>
            <p:ph idx="1"/>
          </p:nvPr>
        </p:nvSpPr>
        <p:spPr>
          <a:xfrm>
            <a:off x="1616054" y="2768321"/>
            <a:ext cx="8959892" cy="2828543"/>
          </a:xfrm>
        </p:spPr>
        <p:txBody>
          <a:bodyPr anchor="t">
            <a:normAutofit/>
          </a:bodyPr>
          <a:lstStyle/>
          <a:p>
            <a:r>
              <a:rPr lang="da-DK" sz="2000" b="0" i="0">
                <a:solidFill>
                  <a:schemeClr val="tx1">
                    <a:lumMod val="65000"/>
                    <a:lumOff val="35000"/>
                  </a:schemeClr>
                </a:solidFill>
                <a:effectLst/>
                <a:latin typeface="Noto Sans" panose="020B0502040504020204" pitchFamily="34" charset="0"/>
              </a:rPr>
              <a:t>Har vi en </a:t>
            </a:r>
            <a:r>
              <a:rPr lang="da-DK" sz="2000" b="1" i="0">
                <a:solidFill>
                  <a:schemeClr val="tx1">
                    <a:lumMod val="65000"/>
                    <a:lumOff val="35000"/>
                  </a:schemeClr>
                </a:solidFill>
                <a:effectLst/>
                <a:latin typeface="Noto Sans" panose="020B0502040504020204" pitchFamily="34" charset="0"/>
              </a:rPr>
              <a:t>stærk</a:t>
            </a:r>
            <a:r>
              <a:rPr lang="da-DK" sz="2000" b="0" i="0">
                <a:solidFill>
                  <a:schemeClr val="tx1">
                    <a:lumMod val="65000"/>
                    <a:lumOff val="35000"/>
                  </a:schemeClr>
                </a:solidFill>
                <a:effectLst/>
                <a:latin typeface="Noto Sans" panose="020B0502040504020204" pitchFamily="34" charset="0"/>
              </a:rPr>
              <a:t> OAS, vil det give os ressourcer til at klare de udfordringer, vi står overfor uden at gå ned med stress eller blive syge. </a:t>
            </a:r>
          </a:p>
          <a:p>
            <a:r>
              <a:rPr lang="da-DK" sz="2000" b="0" i="0">
                <a:solidFill>
                  <a:schemeClr val="tx1">
                    <a:lumMod val="65000"/>
                    <a:lumOff val="35000"/>
                  </a:schemeClr>
                </a:solidFill>
                <a:effectLst/>
                <a:latin typeface="Noto Sans" panose="020B0502040504020204" pitchFamily="34" charset="0"/>
              </a:rPr>
              <a:t>Har vi omvendt en </a:t>
            </a:r>
            <a:r>
              <a:rPr lang="da-DK" sz="2000" b="1" i="0">
                <a:solidFill>
                  <a:schemeClr val="tx1">
                    <a:lumMod val="65000"/>
                    <a:lumOff val="35000"/>
                  </a:schemeClr>
                </a:solidFill>
                <a:effectLst/>
                <a:latin typeface="Noto Sans" panose="020B0502040504020204" pitchFamily="34" charset="0"/>
              </a:rPr>
              <a:t>svag</a:t>
            </a:r>
            <a:r>
              <a:rPr lang="da-DK" sz="2000" b="0" i="0">
                <a:solidFill>
                  <a:schemeClr val="tx1">
                    <a:lumMod val="65000"/>
                    <a:lumOff val="35000"/>
                  </a:schemeClr>
                </a:solidFill>
                <a:effectLst/>
                <a:latin typeface="Noto Sans" panose="020B0502040504020204" pitchFamily="34" charset="0"/>
              </a:rPr>
              <a:t> OAS, øger det sandsynligheden for, at vi får svært ved at klare belastningerne, og at det går ud over vores helbred. </a:t>
            </a:r>
          </a:p>
          <a:p>
            <a:r>
              <a:rPr lang="da-DK" sz="2000">
                <a:solidFill>
                  <a:schemeClr val="tx1">
                    <a:lumMod val="65000"/>
                    <a:lumOff val="35000"/>
                  </a:schemeClr>
                </a:solidFill>
                <a:latin typeface="Noto Sans" panose="020B0502040504020204" pitchFamily="34" charset="0"/>
              </a:rPr>
              <a:t>Der findes</a:t>
            </a:r>
            <a:r>
              <a:rPr lang="da-DK" sz="2000" b="0" i="0">
                <a:solidFill>
                  <a:schemeClr val="tx1">
                    <a:lumMod val="65000"/>
                    <a:lumOff val="35000"/>
                  </a:schemeClr>
                </a:solidFill>
                <a:effectLst/>
                <a:latin typeface="Noto Sans" panose="020B0502040504020204" pitchFamily="34" charset="0"/>
              </a:rPr>
              <a:t> tre komponenter i OAS.</a:t>
            </a:r>
          </a:p>
          <a:p>
            <a:pPr marL="0" indent="0">
              <a:buNone/>
            </a:pPr>
            <a:br>
              <a:rPr lang="da-DK" sz="2000">
                <a:solidFill>
                  <a:schemeClr val="tx1">
                    <a:lumMod val="65000"/>
                    <a:lumOff val="35000"/>
                  </a:schemeClr>
                </a:solidFill>
              </a:rPr>
            </a:br>
            <a:endParaRPr lang="da-DK" sz="2000">
              <a:solidFill>
                <a:schemeClr val="tx1">
                  <a:lumMod val="65000"/>
                  <a:lumOff val="35000"/>
                </a:schemeClr>
              </a:solidFill>
            </a:endParaRPr>
          </a:p>
        </p:txBody>
      </p:sp>
    </p:spTree>
    <p:extLst>
      <p:ext uri="{BB962C8B-B14F-4D97-AF65-F5344CB8AC3E}">
        <p14:creationId xmlns:p14="http://schemas.microsoft.com/office/powerpoint/2010/main" val="29272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935CEF-387A-8796-97B1-4C94D81DF51D}"/>
              </a:ext>
            </a:extLst>
          </p:cNvPr>
          <p:cNvSpPr>
            <a:spLocks noGrp="1"/>
          </p:cNvSpPr>
          <p:nvPr>
            <p:ph type="title"/>
          </p:nvPr>
        </p:nvSpPr>
        <p:spPr>
          <a:xfrm>
            <a:off x="1171074" y="1396686"/>
            <a:ext cx="3240506" cy="4064628"/>
          </a:xfrm>
        </p:spPr>
        <p:txBody>
          <a:bodyPr>
            <a:normAutofit/>
          </a:bodyPr>
          <a:lstStyle/>
          <a:p>
            <a:r>
              <a:rPr lang="da-DK">
                <a:solidFill>
                  <a:srgbClr val="FFFFFF"/>
                </a:solidFill>
              </a:rPr>
              <a:t>Begribelighed </a:t>
            </a: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2071F04-1DC8-C5B5-661E-E622E218D53E}"/>
              </a:ext>
            </a:extLst>
          </p:cNvPr>
          <p:cNvSpPr>
            <a:spLocks noGrp="1"/>
          </p:cNvSpPr>
          <p:nvPr>
            <p:ph idx="1"/>
          </p:nvPr>
        </p:nvSpPr>
        <p:spPr>
          <a:xfrm>
            <a:off x="5370153" y="1526033"/>
            <a:ext cx="5536397" cy="3935281"/>
          </a:xfrm>
        </p:spPr>
        <p:txBody>
          <a:bodyPr>
            <a:normAutofit/>
          </a:bodyPr>
          <a:lstStyle/>
          <a:p>
            <a:r>
              <a:rPr lang="da-DK" sz="2000" b="0" i="0" dirty="0">
                <a:effectLst/>
                <a:latin typeface="Noto Sans" panose="020B0502040504020204" pitchFamily="34" charset="0"/>
              </a:rPr>
              <a:t>Man forventer, at de oplevelser, man vil komme ud  for i fremtiden, også dem der kommer som en overraskelse, og dem der er ubehagelige, vil kunne indpasses i en sammenhæng og </a:t>
            </a:r>
            <a:r>
              <a:rPr lang="da-DK" sz="2000" b="0" i="0" u="sng" dirty="0">
                <a:effectLst/>
                <a:latin typeface="Noto Sans" panose="020B0502040504020204" pitchFamily="34" charset="0"/>
              </a:rPr>
              <a:t>forklares</a:t>
            </a:r>
            <a:r>
              <a:rPr lang="da-DK" sz="2000" b="0" i="0" dirty="0">
                <a:effectLst/>
                <a:latin typeface="Noto Sans" panose="020B0502040504020204" pitchFamily="34" charset="0"/>
              </a:rPr>
              <a:t>. </a:t>
            </a:r>
          </a:p>
          <a:p>
            <a:r>
              <a:rPr lang="da-DK" sz="2000" dirty="0">
                <a:latin typeface="Noto Sans" panose="020B0502040504020204" pitchFamily="34" charset="0"/>
              </a:rPr>
              <a:t>O</a:t>
            </a:r>
            <a:r>
              <a:rPr lang="da-DK" sz="2000" b="0" i="0" dirty="0">
                <a:effectLst/>
                <a:latin typeface="Noto Sans" panose="020B0502040504020204" pitchFamily="34" charset="0"/>
              </a:rPr>
              <a:t>plevelsen af begribelighed opstår i en opvækst præget af </a:t>
            </a:r>
            <a:r>
              <a:rPr lang="da-DK" sz="2000" b="0" i="1" dirty="0">
                <a:effectLst/>
                <a:latin typeface="Noto Sans" panose="020B0502040504020204" pitchFamily="34" charset="0"/>
              </a:rPr>
              <a:t>forudsigelighed</a:t>
            </a:r>
            <a:r>
              <a:rPr lang="da-DK" sz="2000" b="0" i="0" dirty="0">
                <a:effectLst/>
                <a:latin typeface="Noto Sans" panose="020B0502040504020204" pitchFamily="34" charset="0"/>
              </a:rPr>
              <a:t> og </a:t>
            </a:r>
            <a:r>
              <a:rPr lang="da-DK" sz="2000" b="0" i="0" u="sng" dirty="0">
                <a:effectLst/>
                <a:latin typeface="Noto Sans" panose="020B0502040504020204" pitchFamily="34" charset="0"/>
              </a:rPr>
              <a:t>kontinuitet</a:t>
            </a:r>
            <a:r>
              <a:rPr lang="da-DK" sz="2000" b="0" i="0" dirty="0">
                <a:effectLst/>
                <a:latin typeface="Noto Sans" panose="020B0502040504020204" pitchFamily="34" charset="0"/>
              </a:rPr>
              <a:t>. </a:t>
            </a:r>
          </a:p>
          <a:p>
            <a:r>
              <a:rPr lang="da-DK" sz="2000" b="0" i="0" dirty="0">
                <a:effectLst/>
                <a:latin typeface="Noto Sans" panose="020B0502040504020204" pitchFamily="34" charset="0"/>
              </a:rPr>
              <a:t>Oplever barnet sin tilværelse som forudsigelig, opbygger det ganske enkelt en tillid til, at verden er et begribeligt sted at være.</a:t>
            </a:r>
            <a:endParaRPr lang="da-DK" sz="2000" dirty="0"/>
          </a:p>
        </p:txBody>
      </p:sp>
    </p:spTree>
    <p:extLst>
      <p:ext uri="{BB962C8B-B14F-4D97-AF65-F5344CB8AC3E}">
        <p14:creationId xmlns:p14="http://schemas.microsoft.com/office/powerpoint/2010/main" val="17653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B8E016-A546-E064-2C52-40480246EC07}"/>
              </a:ext>
            </a:extLst>
          </p:cNvPr>
          <p:cNvSpPr>
            <a:spLocks noGrp="1"/>
          </p:cNvSpPr>
          <p:nvPr>
            <p:ph type="title"/>
          </p:nvPr>
        </p:nvSpPr>
        <p:spPr>
          <a:xfrm>
            <a:off x="1171074" y="1396686"/>
            <a:ext cx="3240506" cy="4064628"/>
          </a:xfrm>
        </p:spPr>
        <p:txBody>
          <a:bodyPr>
            <a:normAutofit/>
          </a:bodyPr>
          <a:lstStyle/>
          <a:p>
            <a:r>
              <a:rPr lang="da-DK" sz="3700">
                <a:solidFill>
                  <a:srgbClr val="FFFFFF"/>
                </a:solidFill>
              </a:rPr>
              <a:t>Håndterbarhed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CE7C7EB-912A-1E55-8111-C1F8578B7683}"/>
              </a:ext>
            </a:extLst>
          </p:cNvPr>
          <p:cNvSpPr>
            <a:spLocks noGrp="1"/>
          </p:cNvSpPr>
          <p:nvPr>
            <p:ph idx="1"/>
          </p:nvPr>
        </p:nvSpPr>
        <p:spPr>
          <a:xfrm>
            <a:off x="5370153" y="1526033"/>
            <a:ext cx="5536397" cy="3935281"/>
          </a:xfrm>
        </p:spPr>
        <p:txBody>
          <a:bodyPr>
            <a:normAutofit/>
          </a:bodyPr>
          <a:lstStyle/>
          <a:p>
            <a:r>
              <a:rPr lang="da-DK" sz="1500" b="0" dirty="0">
                <a:effectLst/>
                <a:latin typeface="Noto Sans" panose="020B0502040504020204" pitchFamily="34" charset="0"/>
              </a:rPr>
              <a:t>M</a:t>
            </a:r>
            <a:r>
              <a:rPr lang="da-DK" sz="1500" b="0" i="0" dirty="0">
                <a:effectLst/>
                <a:latin typeface="Noto Sans" panose="020B0502040504020204" pitchFamily="34" charset="0"/>
              </a:rPr>
              <a:t>an oplever, at der er ressourcer til ens rådighed, der er tilstrækkelige til at klare de krav, man bliver stillet overfor. </a:t>
            </a:r>
          </a:p>
          <a:p>
            <a:r>
              <a:rPr lang="da-DK" sz="1500" b="0" i="0" dirty="0">
                <a:effectLst/>
                <a:latin typeface="Noto Sans" panose="020B0502040504020204" pitchFamily="34" charset="0"/>
              </a:rPr>
              <a:t>Ressourcerne: kan være nogle, man selv er i besiddelse af, eller det kan være ressourcer, der kontrolleres af en anden – en ægtefælle, en ven, kollega, en gud, en partileder, en læge osv. – som man har tillid til. </a:t>
            </a:r>
          </a:p>
          <a:p>
            <a:r>
              <a:rPr lang="da-DK" sz="1500" b="0" i="0" dirty="0">
                <a:effectLst/>
                <a:latin typeface="Noto Sans" panose="020B0502040504020204" pitchFamily="34" charset="0"/>
              </a:rPr>
              <a:t>Jo stærkere ens oplevelse af håndtérbarhed er, jo mere føler man ikke, at man er et offer for tilfældige omstændigheder, eller at livet hele tiden behandler én uretfærdigt. </a:t>
            </a:r>
          </a:p>
          <a:p>
            <a:r>
              <a:rPr lang="da-DK" sz="1500" b="0" i="0" dirty="0">
                <a:effectLst/>
                <a:latin typeface="Noto Sans" panose="020B0502040504020204" pitchFamily="34" charset="0"/>
              </a:rPr>
              <a:t>Opvæksten: man </a:t>
            </a:r>
            <a:r>
              <a:rPr lang="da-DK" sz="1500" b="0" i="1" dirty="0">
                <a:effectLst/>
                <a:latin typeface="Noto Sans" panose="020B0502040504020204" pitchFamily="34" charset="0"/>
              </a:rPr>
              <a:t>udsættes for passende krav, belastninger og forventninger</a:t>
            </a:r>
            <a:r>
              <a:rPr lang="da-DK" sz="1500" b="0" i="0" dirty="0">
                <a:effectLst/>
                <a:latin typeface="Noto Sans" panose="020B0502040504020204" pitchFamily="34" charset="0"/>
              </a:rPr>
              <a:t> af omgivelserne, som man erfarer, at man kan klare og er i stand til at leve op til.</a:t>
            </a:r>
            <a:br>
              <a:rPr lang="da-DK" sz="1500" dirty="0"/>
            </a:br>
            <a:endParaRPr lang="da-DK" sz="1500" dirty="0"/>
          </a:p>
        </p:txBody>
      </p:sp>
    </p:spTree>
    <p:extLst>
      <p:ext uri="{BB962C8B-B14F-4D97-AF65-F5344CB8AC3E}">
        <p14:creationId xmlns:p14="http://schemas.microsoft.com/office/powerpoint/2010/main" val="25920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F57820-7547-09A5-38F8-3D4181D84C31}"/>
              </a:ext>
            </a:extLst>
          </p:cNvPr>
          <p:cNvSpPr>
            <a:spLocks noGrp="1"/>
          </p:cNvSpPr>
          <p:nvPr>
            <p:ph type="title"/>
          </p:nvPr>
        </p:nvSpPr>
        <p:spPr>
          <a:xfrm>
            <a:off x="1171074" y="1396686"/>
            <a:ext cx="3240506" cy="4064628"/>
          </a:xfrm>
        </p:spPr>
        <p:txBody>
          <a:bodyPr>
            <a:normAutofit/>
          </a:bodyPr>
          <a:lstStyle/>
          <a:p>
            <a:r>
              <a:rPr lang="da-DK" sz="3700">
                <a:solidFill>
                  <a:srgbClr val="FFFFFF"/>
                </a:solidFill>
              </a:rPr>
              <a:t>Meningsfuldhed </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18C1677-8EC7-C329-2CC4-DDB9484D3A95}"/>
              </a:ext>
            </a:extLst>
          </p:cNvPr>
          <p:cNvSpPr>
            <a:spLocks noGrp="1"/>
          </p:cNvSpPr>
          <p:nvPr>
            <p:ph idx="1"/>
          </p:nvPr>
        </p:nvSpPr>
        <p:spPr>
          <a:xfrm>
            <a:off x="5370153" y="843255"/>
            <a:ext cx="5536397" cy="3935281"/>
          </a:xfrm>
        </p:spPr>
        <p:txBody>
          <a:bodyPr>
            <a:noAutofit/>
          </a:bodyPr>
          <a:lstStyle/>
          <a:p>
            <a:pPr marL="0" indent="0">
              <a:buNone/>
            </a:pPr>
            <a:endParaRPr lang="da-DK" sz="2000" b="0" i="0" dirty="0">
              <a:effectLst/>
              <a:latin typeface="Noto Sans" panose="020B0502040504020204" pitchFamily="34" charset="0"/>
            </a:endParaRPr>
          </a:p>
          <a:p>
            <a:r>
              <a:rPr lang="da-DK" sz="2000" b="0" i="0" dirty="0">
                <a:effectLst/>
                <a:latin typeface="Noto Sans" panose="020B0502040504020204" pitchFamily="34" charset="0"/>
              </a:rPr>
              <a:t>Man føler, at de krav, tilværelsen stiller en overfor, er værd at investere energi i, at de er udfordringer, man glæder sig over, i stedet for byrder</a:t>
            </a:r>
          </a:p>
          <a:p>
            <a:r>
              <a:rPr lang="da-DK" sz="2000" b="0" i="0" dirty="0">
                <a:effectLst/>
                <a:latin typeface="Noto Sans" panose="020B0502040504020204" pitchFamily="34" charset="0"/>
              </a:rPr>
              <a:t>Ved en krise eller en meget stressende situation er man villig til at tage udfordringen op, fordi den giver mening, eller fordi man er fast besluttet på at finde en mening </a:t>
            </a:r>
            <a:r>
              <a:rPr lang="da-DK" sz="2000" b="0" i="0">
                <a:effectLst/>
                <a:latin typeface="Noto Sans" panose="020B0502040504020204" pitchFamily="34" charset="0"/>
              </a:rPr>
              <a:t>med den. </a:t>
            </a:r>
            <a:endParaRPr lang="da-DK" sz="2000" b="0" i="0" dirty="0">
              <a:effectLst/>
              <a:latin typeface="Noto Sans" panose="020B0502040504020204" pitchFamily="34" charset="0"/>
            </a:endParaRPr>
          </a:p>
          <a:p>
            <a:r>
              <a:rPr lang="da-DK" sz="2000" b="0" i="0" dirty="0">
                <a:effectLst/>
                <a:latin typeface="Noto Sans" panose="020B0502040504020204" pitchFamily="34" charset="0"/>
              </a:rPr>
              <a:t>Antonovsky er præget af den eksistentielle psykolog Viktor </a:t>
            </a:r>
            <a:r>
              <a:rPr lang="da-DK" sz="2000" b="0" i="0" dirty="0" err="1">
                <a:effectLst/>
                <a:latin typeface="Noto Sans" panose="020B0502040504020204" pitchFamily="34" charset="0"/>
              </a:rPr>
              <a:t>Frankl</a:t>
            </a:r>
            <a:r>
              <a:rPr lang="da-DK" sz="2000" b="0" i="0" dirty="0">
                <a:effectLst/>
                <a:latin typeface="Noto Sans" panose="020B0502040504020204" pitchFamily="34" charset="0"/>
              </a:rPr>
              <a:t>, der siger, at mennesker formår at finde mening i selv vanskelige situationer. </a:t>
            </a:r>
          </a:p>
          <a:p>
            <a:r>
              <a:rPr lang="da-DK" sz="2000" b="0" i="0" dirty="0">
                <a:effectLst/>
                <a:latin typeface="Noto Sans" panose="020B0502040504020204" pitchFamily="34" charset="0"/>
              </a:rPr>
              <a:t>Barndommen: man har fået </a:t>
            </a:r>
            <a:r>
              <a:rPr lang="da-DK" sz="2000" b="0" i="1" dirty="0">
                <a:effectLst/>
                <a:latin typeface="Noto Sans" panose="020B0502040504020204" pitchFamily="34" charset="0"/>
              </a:rPr>
              <a:t>medbestemmelse</a:t>
            </a:r>
            <a:r>
              <a:rPr lang="da-DK" sz="2000" b="0" i="0" dirty="0">
                <a:effectLst/>
                <a:latin typeface="Noto Sans" panose="020B0502040504020204" pitchFamily="34" charset="0"/>
              </a:rPr>
              <a:t>, at man har oplevet at kunne påvirke og få indflydelse på sine omgivelser, og at andre har set en som betydningsfuld.</a:t>
            </a:r>
            <a:br>
              <a:rPr lang="da-DK" sz="2000" dirty="0"/>
            </a:br>
            <a:endParaRPr lang="da-DK" sz="2000" dirty="0"/>
          </a:p>
        </p:txBody>
      </p:sp>
    </p:spTree>
    <p:extLst>
      <p:ext uri="{BB962C8B-B14F-4D97-AF65-F5344CB8AC3E}">
        <p14:creationId xmlns:p14="http://schemas.microsoft.com/office/powerpoint/2010/main" val="18642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0AA8AC-028A-002F-E615-EE356508668D}"/>
              </a:ext>
            </a:extLst>
          </p:cNvPr>
          <p:cNvSpPr>
            <a:spLocks noGrp="1"/>
          </p:cNvSpPr>
          <p:nvPr>
            <p:ph type="title"/>
          </p:nvPr>
        </p:nvSpPr>
        <p:spPr>
          <a:xfrm>
            <a:off x="686834" y="1153572"/>
            <a:ext cx="3200400" cy="4461163"/>
          </a:xfrm>
        </p:spPr>
        <p:txBody>
          <a:bodyPr>
            <a:normAutofit/>
          </a:bodyPr>
          <a:lstStyle/>
          <a:p>
            <a:pPr algn="ctr"/>
            <a:r>
              <a:rPr lang="da-DK" dirty="0">
                <a:solidFill>
                  <a:srgbClr val="FFFFFF"/>
                </a:solidFill>
              </a:rPr>
              <a:t>OAS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9F0BE875-EC73-0E27-C5FA-FD80BE714EE0}"/>
              </a:ext>
            </a:extLst>
          </p:cNvPr>
          <p:cNvSpPr>
            <a:spLocks noGrp="1"/>
          </p:cNvSpPr>
          <p:nvPr>
            <p:ph idx="1"/>
          </p:nvPr>
        </p:nvSpPr>
        <p:spPr>
          <a:xfrm>
            <a:off x="4447308" y="591344"/>
            <a:ext cx="6906491" cy="5585619"/>
          </a:xfrm>
        </p:spPr>
        <p:txBody>
          <a:bodyPr anchor="ctr">
            <a:normAutofit/>
          </a:bodyPr>
          <a:lstStyle/>
          <a:p>
            <a:r>
              <a:rPr lang="da-DK" sz="2400" b="0" i="0">
                <a:effectLst/>
                <a:latin typeface="Noto Sans" panose="020B0502040504020204" pitchFamily="34" charset="0"/>
              </a:rPr>
              <a:t>De tre komponenter i OAS uløseligt forbundet, men man kan godt forestille sig situationer, hvor et menneske er placeret højt med en eller to komponenter og lavere med de andre. </a:t>
            </a:r>
          </a:p>
          <a:p>
            <a:r>
              <a:rPr lang="da-DK" sz="2400">
                <a:latin typeface="Noto Sans" panose="020B0502040504020204" pitchFamily="34" charset="0"/>
              </a:rPr>
              <a:t>O</a:t>
            </a:r>
            <a:r>
              <a:rPr lang="da-DK" sz="2400" b="0" i="0">
                <a:effectLst/>
                <a:latin typeface="Noto Sans" panose="020B0502040504020204" pitchFamily="34" charset="0"/>
              </a:rPr>
              <a:t>plevelsen af </a:t>
            </a:r>
            <a:r>
              <a:rPr lang="da-DK" sz="2400" b="1" i="0">
                <a:effectLst/>
                <a:latin typeface="Noto Sans" panose="020B0502040504020204" pitchFamily="34" charset="0"/>
              </a:rPr>
              <a:t>meningsfuldhed</a:t>
            </a:r>
            <a:r>
              <a:rPr lang="da-DK" sz="2400" b="0" i="0">
                <a:effectLst/>
                <a:latin typeface="Noto Sans" panose="020B0502040504020204" pitchFamily="34" charset="0"/>
              </a:rPr>
              <a:t> er det mest afgørende. </a:t>
            </a:r>
          </a:p>
          <a:p>
            <a:r>
              <a:rPr lang="da-DK" sz="2400" b="0" i="0">
                <a:effectLst/>
                <a:latin typeface="Noto Sans" panose="020B0502040504020204" pitchFamily="34" charset="0"/>
              </a:rPr>
              <a:t>Har man den, vil ens engagement og hele indstilling betyde, at man aktivt forsøger at begribe det, man er i færd med og finde ressourcer til at klare det. </a:t>
            </a:r>
          </a:p>
          <a:p>
            <a:r>
              <a:rPr lang="da-DK" sz="2400" b="0" i="0">
                <a:effectLst/>
                <a:latin typeface="Noto Sans" panose="020B0502040504020204" pitchFamily="34" charset="0"/>
              </a:rPr>
              <a:t>Ser man omvendt ingen mening i det, man laver, vil man hurtigt miste forståelsen for det og kontrollen over de ressourcer, man har. </a:t>
            </a:r>
            <a:endParaRPr lang="da-DK" sz="2400"/>
          </a:p>
        </p:txBody>
      </p:sp>
    </p:spTree>
    <p:extLst>
      <p:ext uri="{BB962C8B-B14F-4D97-AF65-F5344CB8AC3E}">
        <p14:creationId xmlns:p14="http://schemas.microsoft.com/office/powerpoint/2010/main" val="39712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49CFB-30CD-8C98-4A70-2DF9C674DF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E3B7C0-89C8-2EAA-14D8-DCE7BB222B0C}"/>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3C5CC996-1580-3D15-0DDD-C2D40B368874}"/>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9C798171-EF47-3F44-A7D9-DD12191B1CA8}"/>
              </a:ext>
            </a:extLst>
          </p:cNvPr>
          <p:cNvGraphicFramePr>
            <a:graphicFrameLocks noGrp="1"/>
          </p:cNvGraphicFramePr>
          <p:nvPr>
            <p:ph idx="1"/>
            <p:extLst>
              <p:ext uri="{D42A27DB-BD31-4B8C-83A1-F6EECF244321}">
                <p14:modId xmlns:p14="http://schemas.microsoft.com/office/powerpoint/2010/main" val="376177205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69896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EDE0BE-523A-AB52-AE18-11EA0BDC6781}"/>
              </a:ext>
            </a:extLst>
          </p:cNvPr>
          <p:cNvSpPr>
            <a:spLocks noGrp="1"/>
          </p:cNvSpPr>
          <p:nvPr>
            <p:ph type="title"/>
          </p:nvPr>
        </p:nvSpPr>
        <p:spPr>
          <a:xfrm>
            <a:off x="1616054" y="1070149"/>
            <a:ext cx="8959893" cy="1004836"/>
          </a:xfrm>
        </p:spPr>
        <p:txBody>
          <a:bodyPr anchor="ctr">
            <a:normAutofit/>
          </a:bodyPr>
          <a:lstStyle/>
          <a:p>
            <a:pPr algn="ctr"/>
            <a:r>
              <a:rPr lang="da-DK" sz="3200">
                <a:solidFill>
                  <a:srgbClr val="595959"/>
                </a:solidFill>
              </a:rPr>
              <a:t>OPSUMMERING</a:t>
            </a:r>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4280E7F-C661-853B-5BBF-CBBDA14224C4}"/>
              </a:ext>
            </a:extLst>
          </p:cNvPr>
          <p:cNvSpPr>
            <a:spLocks noGrp="1"/>
          </p:cNvSpPr>
          <p:nvPr>
            <p:ph idx="1"/>
          </p:nvPr>
        </p:nvSpPr>
        <p:spPr>
          <a:xfrm>
            <a:off x="1616054" y="2768321"/>
            <a:ext cx="8959892" cy="2828543"/>
          </a:xfrm>
        </p:spPr>
        <p:txBody>
          <a:bodyPr anchor="t">
            <a:normAutofit/>
          </a:bodyPr>
          <a:lstStyle/>
          <a:p>
            <a:pPr>
              <a:buFont typeface="Arial" panose="020B0604020202020204" pitchFamily="34" charset="0"/>
              <a:buChar char="•"/>
            </a:pPr>
            <a:r>
              <a:rPr lang="da-DK" sz="2000" b="0" i="0">
                <a:solidFill>
                  <a:schemeClr val="tx1">
                    <a:lumMod val="65000"/>
                    <a:lumOff val="35000"/>
                  </a:schemeClr>
                </a:solidFill>
                <a:effectLst/>
                <a:latin typeface="Noto Sans" panose="020B0502040504020204" pitchFamily="34" charset="0"/>
              </a:rPr>
              <a:t>Oplevelsen af forudsigelighed lægger grunden til begribelighed.</a:t>
            </a:r>
          </a:p>
          <a:p>
            <a:pPr>
              <a:buFont typeface="Arial" panose="020B0604020202020204" pitchFamily="34" charset="0"/>
              <a:buChar char="•"/>
            </a:pPr>
            <a:r>
              <a:rPr lang="da-DK" sz="2000" b="0" i="0">
                <a:solidFill>
                  <a:schemeClr val="tx1">
                    <a:lumMod val="65000"/>
                    <a:lumOff val="35000"/>
                  </a:schemeClr>
                </a:solidFill>
                <a:effectLst/>
                <a:latin typeface="Noto Sans" panose="020B0502040504020204" pitchFamily="34" charset="0"/>
              </a:rPr>
              <a:t>Passende krav og belastninger lægger grunden til håndtérbarhed.</a:t>
            </a:r>
          </a:p>
          <a:p>
            <a:pPr>
              <a:buFont typeface="Arial" panose="020B0604020202020204" pitchFamily="34" charset="0"/>
              <a:buChar char="•"/>
            </a:pPr>
            <a:r>
              <a:rPr lang="da-DK" sz="2000" b="0" i="0">
                <a:solidFill>
                  <a:schemeClr val="tx1">
                    <a:lumMod val="65000"/>
                    <a:lumOff val="35000"/>
                  </a:schemeClr>
                </a:solidFill>
                <a:effectLst/>
                <a:latin typeface="Noto Sans" panose="020B0502040504020204" pitchFamily="34" charset="0"/>
              </a:rPr>
              <a:t>Medbestemmelse i resultatet lægger grunden til meningsfuldhed.</a:t>
            </a:r>
          </a:p>
          <a:p>
            <a:endParaRPr lang="da-DK" sz="2000">
              <a:solidFill>
                <a:schemeClr val="tx1">
                  <a:lumMod val="65000"/>
                  <a:lumOff val="35000"/>
                </a:schemeClr>
              </a:solidFill>
            </a:endParaRPr>
          </a:p>
        </p:txBody>
      </p:sp>
    </p:spTree>
    <p:extLst>
      <p:ext uri="{BB962C8B-B14F-4D97-AF65-F5344CB8AC3E}">
        <p14:creationId xmlns:p14="http://schemas.microsoft.com/office/powerpoint/2010/main" val="4555531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0C9231-5136-8B56-8A1C-C5C21B213C8A}"/>
              </a:ext>
            </a:extLst>
          </p:cNvPr>
          <p:cNvSpPr>
            <a:spLocks noGrp="1"/>
          </p:cNvSpPr>
          <p:nvPr>
            <p:ph type="title"/>
          </p:nvPr>
        </p:nvSpPr>
        <p:spPr>
          <a:xfrm>
            <a:off x="640080" y="325369"/>
            <a:ext cx="4368602" cy="1956841"/>
          </a:xfrm>
        </p:spPr>
        <p:txBody>
          <a:bodyPr anchor="b">
            <a:normAutofit/>
          </a:bodyPr>
          <a:lstStyle/>
          <a:p>
            <a:r>
              <a:rPr lang="da-DK" sz="4600" dirty="0"/>
              <a:t>Opmærksomhed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4F1C7B1-8FB4-2DC9-AB81-65D77F31F564}"/>
              </a:ext>
            </a:extLst>
          </p:cNvPr>
          <p:cNvSpPr>
            <a:spLocks noGrp="1"/>
          </p:cNvSpPr>
          <p:nvPr>
            <p:ph idx="1"/>
          </p:nvPr>
        </p:nvSpPr>
        <p:spPr>
          <a:xfrm>
            <a:off x="640080" y="2872899"/>
            <a:ext cx="4243589" cy="3320668"/>
          </a:xfrm>
        </p:spPr>
        <p:txBody>
          <a:bodyPr>
            <a:normAutofit/>
          </a:bodyPr>
          <a:lstStyle/>
          <a:p>
            <a:pPr marL="0" indent="0">
              <a:buNone/>
            </a:pPr>
            <a:endParaRPr lang="da-DK" sz="1900" dirty="0"/>
          </a:p>
          <a:p>
            <a:pPr marL="0" indent="0">
              <a:buNone/>
            </a:pPr>
            <a:endParaRPr lang="da-DK" sz="1900" dirty="0"/>
          </a:p>
          <a:p>
            <a:pPr marL="0" indent="0">
              <a:buNone/>
            </a:pPr>
            <a:r>
              <a:rPr lang="da-DK" sz="1900" b="1" dirty="0"/>
              <a:t>Selektiv opmærksomhed: </a:t>
            </a:r>
          </a:p>
          <a:p>
            <a:pPr marL="0" indent="0">
              <a:buNone/>
            </a:pPr>
            <a:r>
              <a:rPr lang="da-DK" sz="1900" dirty="0"/>
              <a:t>vi modtager et hav af indtryk hele tiden, men ‘selektiv opmærksomhed’  refererer til at flytte sin opmærksomhed bevidst  </a:t>
            </a:r>
          </a:p>
        </p:txBody>
      </p:sp>
      <p:pic>
        <p:nvPicPr>
          <p:cNvPr id="5" name="Billede 4" descr="Et billede, der indeholder silhuet, kunst&#10;&#10;Automatisk genereret beskrivelse">
            <a:extLst>
              <a:ext uri="{FF2B5EF4-FFF2-40B4-BE49-F238E27FC236}">
                <a16:creationId xmlns:a16="http://schemas.microsoft.com/office/drawing/2014/main" id="{3735EF39-BEDF-B9E5-174C-45EA56C1098B}"/>
              </a:ext>
            </a:extLst>
          </p:cNvPr>
          <p:cNvPicPr>
            <a:picLocks noChangeAspect="1"/>
          </p:cNvPicPr>
          <p:nvPr/>
        </p:nvPicPr>
        <p:blipFill>
          <a:blip r:embed="rId2">
            <a:extLst>
              <a:ext uri="{28A0092B-C50C-407E-A947-70E740481C1C}">
                <a14:useLocalDpi xmlns:a14="http://schemas.microsoft.com/office/drawing/2010/main" val="0"/>
              </a:ext>
            </a:extLst>
          </a:blip>
          <a:srcRect l="866" r="92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449605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Ansigt, person, indendørs, tøj&#10;&#10;Automatisk genereret beskrivelse">
            <a:extLst>
              <a:ext uri="{FF2B5EF4-FFF2-40B4-BE49-F238E27FC236}">
                <a16:creationId xmlns:a16="http://schemas.microsoft.com/office/drawing/2014/main" id="{CB27855F-23E2-8120-10F0-41E1134C2FB2}"/>
              </a:ext>
            </a:extLst>
          </p:cNvPr>
          <p:cNvPicPr>
            <a:picLocks noChangeAspect="1"/>
          </p:cNvPicPr>
          <p:nvPr/>
        </p:nvPicPr>
        <p:blipFill>
          <a:blip r:embed="rId3">
            <a:extLst>
              <a:ext uri="{28A0092B-C50C-407E-A947-70E740481C1C}">
                <a14:useLocalDpi xmlns:a14="http://schemas.microsoft.com/office/drawing/2010/main" val="0"/>
              </a:ext>
            </a:extLst>
          </a:blip>
          <a:srcRect l="1705" r="6296"/>
          <a:stretch/>
        </p:blipFill>
        <p:spPr>
          <a:xfrm>
            <a:off x="3632886" y="10"/>
            <a:ext cx="8559116"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BF589D9-E6D5-2D9B-1536-A88C9CF9873F}"/>
              </a:ext>
            </a:extLst>
          </p:cNvPr>
          <p:cNvSpPr>
            <a:spLocks noGrp="1"/>
          </p:cNvSpPr>
          <p:nvPr>
            <p:ph type="title"/>
          </p:nvPr>
        </p:nvSpPr>
        <p:spPr>
          <a:xfrm>
            <a:off x="371094" y="1161288"/>
            <a:ext cx="3438144" cy="1125728"/>
          </a:xfrm>
        </p:spPr>
        <p:txBody>
          <a:bodyPr anchor="b">
            <a:normAutofit/>
          </a:bodyPr>
          <a:lstStyle/>
          <a:p>
            <a:r>
              <a:rPr lang="da-DK" sz="2800" dirty="0"/>
              <a:t>Ufrivillig og frivillig opmærksomhed </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092EEB6A-B8EA-C6DB-A6CD-3875B4865A20}"/>
              </a:ext>
            </a:extLst>
          </p:cNvPr>
          <p:cNvSpPr>
            <a:spLocks noGrp="1"/>
          </p:cNvSpPr>
          <p:nvPr>
            <p:ph idx="1"/>
          </p:nvPr>
        </p:nvSpPr>
        <p:spPr>
          <a:xfrm>
            <a:off x="371094" y="2718054"/>
            <a:ext cx="3438906" cy="3207258"/>
          </a:xfrm>
        </p:spPr>
        <p:txBody>
          <a:bodyPr anchor="t">
            <a:normAutofit fontScale="92500"/>
          </a:bodyPr>
          <a:lstStyle/>
          <a:p>
            <a:pPr marL="0" indent="0">
              <a:buNone/>
            </a:pPr>
            <a:r>
              <a:rPr lang="da-DK" sz="1100" i="1" dirty="0"/>
              <a:t>Hvad styrer vores opmærksomhed?</a:t>
            </a:r>
          </a:p>
          <a:p>
            <a:pPr marL="0" indent="0">
              <a:buNone/>
            </a:pPr>
            <a:endParaRPr lang="da-DK" sz="1100" dirty="0"/>
          </a:p>
          <a:p>
            <a:pPr marL="0" indent="0">
              <a:buNone/>
            </a:pPr>
            <a:r>
              <a:rPr lang="da-DK" sz="1100" dirty="0"/>
              <a:t>Ydre faktorer:</a:t>
            </a:r>
          </a:p>
          <a:p>
            <a:pPr marL="0" indent="0">
              <a:buNone/>
            </a:pPr>
            <a:r>
              <a:rPr lang="da-DK" sz="1100" dirty="0"/>
              <a:t>Forandringer</a:t>
            </a:r>
          </a:p>
          <a:p>
            <a:pPr marL="0" indent="0">
              <a:buNone/>
            </a:pPr>
            <a:r>
              <a:rPr lang="da-DK" sz="1100" dirty="0"/>
              <a:t>Ting der afviger fra omgivelserne</a:t>
            </a:r>
          </a:p>
          <a:p>
            <a:pPr marL="0" indent="0">
              <a:buNone/>
            </a:pPr>
            <a:r>
              <a:rPr lang="da-DK" sz="1100" dirty="0"/>
              <a:t>Noget pludseligt </a:t>
            </a:r>
          </a:p>
          <a:p>
            <a:pPr marL="0" indent="0">
              <a:buNone/>
            </a:pPr>
            <a:r>
              <a:rPr lang="da-DK" sz="1100" dirty="0"/>
              <a:t>Eks: Reklamer </a:t>
            </a:r>
          </a:p>
          <a:p>
            <a:pPr marL="0" indent="0">
              <a:buNone/>
            </a:pPr>
            <a:endParaRPr lang="da-DK" sz="1100" dirty="0"/>
          </a:p>
          <a:p>
            <a:pPr marL="0" indent="0">
              <a:buNone/>
            </a:pPr>
            <a:r>
              <a:rPr lang="da-DK" sz="1100" dirty="0"/>
              <a:t>Indre faktorer:</a:t>
            </a:r>
          </a:p>
          <a:p>
            <a:pPr marL="0" indent="0">
              <a:buNone/>
            </a:pPr>
            <a:r>
              <a:rPr lang="da-DK" sz="1100" dirty="0"/>
              <a:t>Vores øjeblikkelige behov kan overdøve </a:t>
            </a:r>
            <a:r>
              <a:rPr lang="da-DK" sz="1100" dirty="0" err="1"/>
              <a:t>f.eks</a:t>
            </a:r>
            <a:r>
              <a:rPr lang="da-DK" sz="1100" dirty="0"/>
              <a:t> en ydre høj lyd </a:t>
            </a:r>
          </a:p>
          <a:p>
            <a:pPr marL="0" indent="0">
              <a:buNone/>
            </a:pPr>
            <a:r>
              <a:rPr lang="da-DK" sz="1100" dirty="0"/>
              <a:t>f.eks. Sult </a:t>
            </a:r>
          </a:p>
          <a:p>
            <a:pPr marL="0" indent="0">
              <a:buNone/>
            </a:pPr>
            <a:r>
              <a:rPr lang="da-DK" sz="1100" dirty="0"/>
              <a:t>Kun at høre de negative ting </a:t>
            </a:r>
          </a:p>
        </p:txBody>
      </p:sp>
    </p:spTree>
    <p:extLst>
      <p:ext uri="{BB962C8B-B14F-4D97-AF65-F5344CB8AC3E}">
        <p14:creationId xmlns:p14="http://schemas.microsoft.com/office/powerpoint/2010/main" val="24644111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9EA95B6-474F-45AC-818B-C16DDA5A4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84BD8C85-3E1B-430D-B450-1C103B9E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751605"/>
            <a:ext cx="2705100" cy="33547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FFD529-0B76-D64C-14FA-E8BCD00D7462}"/>
              </a:ext>
            </a:extLst>
          </p:cNvPr>
          <p:cNvSpPr>
            <a:spLocks noGrp="1"/>
          </p:cNvSpPr>
          <p:nvPr>
            <p:ph type="title"/>
          </p:nvPr>
        </p:nvSpPr>
        <p:spPr>
          <a:xfrm>
            <a:off x="1713206" y="2097290"/>
            <a:ext cx="2032863" cy="2663420"/>
          </a:xfrm>
        </p:spPr>
        <p:txBody>
          <a:bodyPr>
            <a:normAutofit/>
          </a:bodyPr>
          <a:lstStyle/>
          <a:p>
            <a:pPr algn="ctr"/>
            <a:r>
              <a:rPr lang="da-DK" sz="2200">
                <a:solidFill>
                  <a:srgbClr val="595959"/>
                </a:solidFill>
              </a:rPr>
              <a:t>Automatiserede og kontrollerede processer </a:t>
            </a:r>
          </a:p>
        </p:txBody>
      </p:sp>
      <p:sp>
        <p:nvSpPr>
          <p:cNvPr id="12" name="Rectangle 11">
            <a:extLst>
              <a:ext uri="{FF2B5EF4-FFF2-40B4-BE49-F238E27FC236}">
                <a16:creationId xmlns:a16="http://schemas.microsoft.com/office/drawing/2014/main" id="{CFE22830-D1DB-4DDE-9CC9-1F1A16F5C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31DFBE8-18B6-8331-23B6-8BDA750BBDB0}"/>
              </a:ext>
            </a:extLst>
          </p:cNvPr>
          <p:cNvSpPr>
            <a:spLocks noGrp="1"/>
          </p:cNvSpPr>
          <p:nvPr>
            <p:ph idx="1"/>
          </p:nvPr>
        </p:nvSpPr>
        <p:spPr>
          <a:xfrm>
            <a:off x="6302610" y="839224"/>
            <a:ext cx="5019994" cy="5179553"/>
          </a:xfrm>
        </p:spPr>
        <p:txBody>
          <a:bodyPr anchor="ctr">
            <a:normAutofit/>
          </a:bodyPr>
          <a:lstStyle/>
          <a:p>
            <a:pPr marL="0" indent="0">
              <a:buNone/>
            </a:pPr>
            <a:r>
              <a:rPr lang="da-DK" sz="2000" dirty="0">
                <a:solidFill>
                  <a:srgbClr val="595959"/>
                </a:solidFill>
                <a:latin typeface="Noto Sans" panose="020B0502040504020204" pitchFamily="34" charset="0"/>
              </a:rPr>
              <a:t>M</a:t>
            </a:r>
            <a:r>
              <a:rPr lang="da-DK" sz="2000" b="0" i="0" dirty="0">
                <a:solidFill>
                  <a:srgbClr val="595959"/>
                </a:solidFill>
                <a:effectLst/>
                <a:latin typeface="Noto Sans" panose="020B0502040504020204" pitchFamily="34" charset="0"/>
              </a:rPr>
              <a:t>enneskets </a:t>
            </a:r>
            <a:r>
              <a:rPr lang="da-DK" sz="2000" b="0" i="0" u="sng" dirty="0">
                <a:solidFill>
                  <a:srgbClr val="595959"/>
                </a:solidFill>
                <a:effectLst/>
                <a:latin typeface="Noto Sans" panose="020B0502040504020204" pitchFamily="34" charset="0"/>
              </a:rPr>
              <a:t>kognitive</a:t>
            </a:r>
            <a:r>
              <a:rPr lang="da-DK" sz="2000" b="0" i="0" dirty="0">
                <a:solidFill>
                  <a:srgbClr val="595959"/>
                </a:solidFill>
                <a:effectLst/>
                <a:latin typeface="Noto Sans" panose="020B0502040504020204" pitchFamily="34" charset="0"/>
              </a:rPr>
              <a:t> processer kan forstås som informationsprocesser. </a:t>
            </a:r>
          </a:p>
          <a:p>
            <a:pPr marL="0" indent="0">
              <a:buNone/>
            </a:pPr>
            <a:endParaRPr lang="da-DK" sz="2000" dirty="0">
              <a:solidFill>
                <a:srgbClr val="595959"/>
              </a:solidFill>
              <a:latin typeface="Noto Sans" panose="020B0502040504020204" pitchFamily="34" charset="0"/>
            </a:endParaRPr>
          </a:p>
          <a:p>
            <a:pPr marL="0" indent="0">
              <a:buNone/>
            </a:pPr>
            <a:r>
              <a:rPr lang="da-DK" sz="2000" dirty="0">
                <a:solidFill>
                  <a:srgbClr val="595959"/>
                </a:solidFill>
                <a:latin typeface="Noto Sans" panose="020B0502040504020204" pitchFamily="34" charset="0"/>
              </a:rPr>
              <a:t>- Vi skelner </a:t>
            </a:r>
            <a:r>
              <a:rPr lang="da-DK" sz="2000" b="0" i="0" dirty="0">
                <a:solidFill>
                  <a:srgbClr val="595959"/>
                </a:solidFill>
                <a:effectLst/>
                <a:latin typeface="Noto Sans" panose="020B0502040504020204" pitchFamily="34" charset="0"/>
              </a:rPr>
              <a:t>mellem </a:t>
            </a:r>
            <a:r>
              <a:rPr lang="da-DK" sz="2000" b="0" i="1" dirty="0">
                <a:solidFill>
                  <a:srgbClr val="595959"/>
                </a:solidFill>
                <a:effectLst/>
                <a:latin typeface="Noto Sans" panose="020B0502040504020204" pitchFamily="34" charset="0"/>
              </a:rPr>
              <a:t>automatiserede processer</a:t>
            </a:r>
            <a:r>
              <a:rPr lang="da-DK" sz="2000" b="0" i="0" dirty="0">
                <a:solidFill>
                  <a:srgbClr val="595959"/>
                </a:solidFill>
                <a:effectLst/>
                <a:latin typeface="Noto Sans" panose="020B0502040504020204" pitchFamily="34" charset="0"/>
              </a:rPr>
              <a:t>, vi ikke er særlig bevidste om f.eks. At børste tænder </a:t>
            </a:r>
          </a:p>
          <a:p>
            <a:pPr marL="0" indent="0">
              <a:buNone/>
            </a:pPr>
            <a:r>
              <a:rPr lang="da-DK" sz="2000" b="0" i="0" dirty="0">
                <a:solidFill>
                  <a:srgbClr val="595959"/>
                </a:solidFill>
                <a:effectLst/>
                <a:latin typeface="Noto Sans" panose="020B0502040504020204" pitchFamily="34" charset="0"/>
              </a:rPr>
              <a:t>- </a:t>
            </a:r>
            <a:r>
              <a:rPr lang="da-DK" sz="2000" b="0" i="1" dirty="0">
                <a:solidFill>
                  <a:srgbClr val="595959"/>
                </a:solidFill>
                <a:effectLst/>
                <a:latin typeface="Noto Sans" panose="020B0502040504020204" pitchFamily="34" charset="0"/>
              </a:rPr>
              <a:t>Kontrollerede processer</a:t>
            </a:r>
            <a:r>
              <a:rPr lang="da-DK" sz="2000" b="0" i="0" dirty="0">
                <a:solidFill>
                  <a:srgbClr val="595959"/>
                </a:solidFill>
                <a:effectLst/>
                <a:latin typeface="Noto Sans" panose="020B0502040504020204" pitchFamily="34" charset="0"/>
              </a:rPr>
              <a:t>, vi er meget bevidste om, og som kræver al vores frivillige og bevidst fokuserede opmærksomhed f.eks. At lære at cykle </a:t>
            </a:r>
            <a:endParaRPr lang="da-DK" sz="2000" dirty="0">
              <a:solidFill>
                <a:srgbClr val="595959"/>
              </a:solidFill>
            </a:endParaRPr>
          </a:p>
        </p:txBody>
      </p:sp>
    </p:spTree>
    <p:extLst>
      <p:ext uri="{BB962C8B-B14F-4D97-AF65-F5344CB8AC3E}">
        <p14:creationId xmlns:p14="http://schemas.microsoft.com/office/powerpoint/2010/main" val="5436748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D06136-A547-A5F8-32D6-535302C17DAE}"/>
              </a:ext>
            </a:extLst>
          </p:cNvPr>
          <p:cNvSpPr>
            <a:spLocks noGrp="1"/>
          </p:cNvSpPr>
          <p:nvPr>
            <p:ph type="title"/>
          </p:nvPr>
        </p:nvSpPr>
        <p:spPr>
          <a:xfrm>
            <a:off x="1171074" y="1396686"/>
            <a:ext cx="3240506" cy="4064628"/>
          </a:xfrm>
        </p:spPr>
        <p:txBody>
          <a:bodyPr>
            <a:normAutofit/>
          </a:bodyPr>
          <a:lstStyle/>
          <a:p>
            <a:r>
              <a:rPr lang="da-DK" sz="3400">
                <a:solidFill>
                  <a:srgbClr val="FFFFFF"/>
                </a:solidFill>
              </a:rPr>
              <a:t>Delt opmærksomhed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1D8C8D3B-2A94-4154-2C34-47D0D0469741}"/>
              </a:ext>
            </a:extLst>
          </p:cNvPr>
          <p:cNvSpPr>
            <a:spLocks noGrp="1"/>
          </p:cNvSpPr>
          <p:nvPr>
            <p:ph idx="1"/>
          </p:nvPr>
        </p:nvSpPr>
        <p:spPr>
          <a:xfrm>
            <a:off x="5370153" y="1526033"/>
            <a:ext cx="5536397" cy="3935281"/>
          </a:xfrm>
        </p:spPr>
        <p:txBody>
          <a:bodyPr>
            <a:normAutofit/>
          </a:bodyPr>
          <a:lstStyle/>
          <a:p>
            <a:pPr marL="0" indent="0">
              <a:buNone/>
            </a:pPr>
            <a:r>
              <a:rPr lang="da-DK" sz="2000" b="0" i="0" dirty="0">
                <a:effectLst/>
                <a:latin typeface="Noto Sans" panose="020B0502040504020204" pitchFamily="34" charset="0"/>
              </a:rPr>
              <a:t>Det er ikke svært at gøre to (eller flere) ting samtidig, hvis de ting, vi gør, vel at mærke består af simple og automatiserede processer, eller hvis vi kun behøver at være bevidst fokuseret på den ene af tingene. </a:t>
            </a:r>
          </a:p>
          <a:p>
            <a:pPr marL="0" indent="0">
              <a:buNone/>
            </a:pPr>
            <a:endParaRPr lang="da-DK" sz="2000" dirty="0">
              <a:latin typeface="Noto Sans" panose="020B0502040504020204" pitchFamily="34" charset="0"/>
            </a:endParaRPr>
          </a:p>
          <a:p>
            <a:pPr marL="0" indent="0">
              <a:buNone/>
            </a:pPr>
            <a:r>
              <a:rPr lang="da-DK" sz="2000" b="0" i="0" dirty="0">
                <a:effectLst/>
                <a:latin typeface="Noto Sans" panose="020B0502040504020204" pitchFamily="34" charset="0"/>
              </a:rPr>
              <a:t>Når det drejer sig om to (eller flere) ting, der begge kræver koncentration eller involverer de samme områder i hjernen, er vi lige præcis indrettet på det modsatte, nemlig at være selektivt opmærksomme på en af delene.</a:t>
            </a:r>
          </a:p>
        </p:txBody>
      </p:sp>
    </p:spTree>
    <p:extLst>
      <p:ext uri="{BB962C8B-B14F-4D97-AF65-F5344CB8AC3E}">
        <p14:creationId xmlns:p14="http://schemas.microsoft.com/office/powerpoint/2010/main" val="17958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C13C52-97DF-2CAC-68AC-DC981FE09286}"/>
              </a:ext>
            </a:extLst>
          </p:cNvPr>
          <p:cNvSpPr>
            <a:spLocks noGrp="1"/>
          </p:cNvSpPr>
          <p:nvPr>
            <p:ph type="title"/>
          </p:nvPr>
        </p:nvSpPr>
        <p:spPr>
          <a:xfrm>
            <a:off x="1171074" y="1396686"/>
            <a:ext cx="3240506" cy="4064628"/>
          </a:xfrm>
        </p:spPr>
        <p:txBody>
          <a:bodyPr>
            <a:normAutofit/>
          </a:bodyPr>
          <a:lstStyle/>
          <a:p>
            <a:r>
              <a:rPr lang="da-DK" sz="4100">
                <a:solidFill>
                  <a:srgbClr val="FFFFFF"/>
                </a:solidFill>
              </a:rPr>
              <a:t>Uopmærksom blindhed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CA76E85A-335E-3DAF-36D1-15311F139FE4}"/>
              </a:ext>
            </a:extLst>
          </p:cNvPr>
          <p:cNvSpPr>
            <a:spLocks noGrp="1"/>
          </p:cNvSpPr>
          <p:nvPr>
            <p:ph idx="1"/>
          </p:nvPr>
        </p:nvSpPr>
        <p:spPr>
          <a:xfrm>
            <a:off x="5370153" y="1526033"/>
            <a:ext cx="5536397" cy="3935281"/>
          </a:xfrm>
        </p:spPr>
        <p:txBody>
          <a:bodyPr>
            <a:normAutofit/>
          </a:bodyPr>
          <a:lstStyle/>
          <a:p>
            <a:r>
              <a:rPr lang="da-DK" sz="1300" b="0" i="0" dirty="0">
                <a:effectLst/>
                <a:latin typeface="Noto Sans" panose="020B0502040504020204" pitchFamily="34" charset="0"/>
              </a:rPr>
              <a:t>At vi er indrettet til at være selektivt opmærksomme på nogle stimuli og dermed gøre andre til baggrund, kan resultere i det, psykologerne Irvin Rock og Arien Mack har kaldt </a:t>
            </a:r>
            <a:r>
              <a:rPr lang="da-DK" sz="1300" b="0" i="1" dirty="0">
                <a:effectLst/>
                <a:latin typeface="Noto Sans" panose="020B0502040504020204" pitchFamily="34" charset="0"/>
              </a:rPr>
              <a:t>uopmærksom blindhed</a:t>
            </a:r>
            <a:r>
              <a:rPr lang="da-DK" sz="1300" b="0" i="0" dirty="0">
                <a:effectLst/>
                <a:latin typeface="Noto Sans" panose="020B0502040504020204" pitchFamily="34" charset="0"/>
              </a:rPr>
              <a:t>. </a:t>
            </a:r>
          </a:p>
          <a:p>
            <a:endParaRPr lang="da-DK" sz="1300" b="0" i="0" dirty="0">
              <a:effectLst/>
              <a:latin typeface="Noto Sans" panose="020B0502040504020204" pitchFamily="34" charset="0"/>
            </a:endParaRPr>
          </a:p>
          <a:p>
            <a:r>
              <a:rPr lang="da-DK" sz="1300" b="0" i="0" dirty="0">
                <a:effectLst/>
                <a:latin typeface="Noto Sans" panose="020B0502040504020204" pitchFamily="34" charset="0"/>
              </a:rPr>
              <a:t>Vi kan i visse tilfælde være så optaget af bestemte ting i en situation, at vi ikke lægger mærke til andre ting i situationen, selvom de endda er meget iøjnefaldende, og selvom vi uden videre kan registrere dem, hvis vi bliver gjort opmærksomme på dem.</a:t>
            </a:r>
          </a:p>
          <a:p>
            <a:endParaRPr lang="da-DK" sz="1300" b="0" i="0" dirty="0">
              <a:effectLst/>
              <a:latin typeface="Noto Sans" panose="020B0502040504020204" pitchFamily="34" charset="0"/>
            </a:endParaRPr>
          </a:p>
          <a:p>
            <a:r>
              <a:rPr lang="da-DK" sz="1300" b="0" i="0" dirty="0">
                <a:effectLst/>
                <a:latin typeface="Noto Sans" panose="020B0502040504020204" pitchFamily="34" charset="0"/>
              </a:rPr>
              <a:t>Observationsundersøgelse af psykologerne Simon og </a:t>
            </a:r>
            <a:r>
              <a:rPr lang="da-DK" sz="1300" b="0" i="0" dirty="0" err="1">
                <a:effectLst/>
                <a:latin typeface="Noto Sans" panose="020B0502040504020204" pitchFamily="34" charset="0"/>
              </a:rPr>
              <a:t>Chabris</a:t>
            </a:r>
            <a:r>
              <a:rPr lang="da-DK" sz="1300" b="0" i="0" dirty="0">
                <a:effectLst/>
                <a:latin typeface="Noto Sans" panose="020B0502040504020204" pitchFamily="34" charset="0"/>
              </a:rPr>
              <a:t> fra sidst i 1990'erne, der demonstrerer fænomenet</a:t>
            </a:r>
          </a:p>
          <a:p>
            <a:pPr marL="0" indent="0">
              <a:buNone/>
            </a:pPr>
            <a:endParaRPr lang="da-DK" sz="1300" dirty="0"/>
          </a:p>
          <a:p>
            <a:pPr marL="0" indent="0">
              <a:buNone/>
            </a:pPr>
            <a:r>
              <a:rPr lang="da-DK" sz="1300" dirty="0">
                <a:hlinkClick r:id="rId2"/>
              </a:rPr>
              <a:t>The </a:t>
            </a:r>
            <a:r>
              <a:rPr lang="da-DK" sz="1300" dirty="0" err="1">
                <a:hlinkClick r:id="rId2"/>
              </a:rPr>
              <a:t>Monkey</a:t>
            </a:r>
            <a:r>
              <a:rPr lang="da-DK" sz="1300" dirty="0">
                <a:hlinkClick r:id="rId2"/>
              </a:rPr>
              <a:t> Business Illusion</a:t>
            </a:r>
            <a:r>
              <a:rPr lang="da-DK" sz="1300" dirty="0"/>
              <a:t> </a:t>
            </a:r>
          </a:p>
        </p:txBody>
      </p:sp>
    </p:spTree>
    <p:extLst>
      <p:ext uri="{BB962C8B-B14F-4D97-AF65-F5344CB8AC3E}">
        <p14:creationId xmlns:p14="http://schemas.microsoft.com/office/powerpoint/2010/main" val="9050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C3BAC5B2-6464-0D8E-877C-B40F6BD3549F}"/>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261D9B48-BF4C-6F1A-0D40-39FC4F29C3F4}"/>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Pladsholder til indhold 2">
            <a:extLst>
              <a:ext uri="{FF2B5EF4-FFF2-40B4-BE49-F238E27FC236}">
                <a16:creationId xmlns:a16="http://schemas.microsoft.com/office/drawing/2014/main" id="{7F100F32-6633-9AB8-632D-6C1668D9A056}"/>
              </a:ext>
            </a:extLst>
          </p:cNvPr>
          <p:cNvGraphicFramePr>
            <a:graphicFrameLocks noGrp="1"/>
          </p:cNvGraphicFramePr>
          <p:nvPr>
            <p:ph idx="1"/>
            <p:extLst>
              <p:ext uri="{D42A27DB-BD31-4B8C-83A1-F6EECF244321}">
                <p14:modId xmlns:p14="http://schemas.microsoft.com/office/powerpoint/2010/main" val="394155932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702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2267-FAA2-89D9-7891-EC8A679D7A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3820F0-B702-ADCA-BCF6-24D56D383795}"/>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3E4600A7-C63F-A5F5-D6D0-1481E09336C3}"/>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75B7E12A-B009-7C93-57B3-03A7DE356EE8}"/>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047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FD454C-E5FC-6FBD-8E8B-44892896A68A}"/>
              </a:ext>
            </a:extLst>
          </p:cNvPr>
          <p:cNvSpPr>
            <a:spLocks noGrp="1"/>
          </p:cNvSpPr>
          <p:nvPr>
            <p:ph type="title"/>
          </p:nvPr>
        </p:nvSpPr>
        <p:spPr>
          <a:xfrm>
            <a:off x="1043631" y="809898"/>
            <a:ext cx="10173010" cy="1554480"/>
          </a:xfrm>
        </p:spPr>
        <p:txBody>
          <a:bodyPr anchor="ctr">
            <a:normAutofit/>
          </a:bodyPr>
          <a:lstStyle/>
          <a:p>
            <a:r>
              <a:rPr lang="da-DK" sz="4800"/>
              <a:t>Hvad er social identitet?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C008D5F8-06AF-0CD5-682D-CF2FCCA6F9A8}"/>
              </a:ext>
            </a:extLst>
          </p:cNvPr>
          <p:cNvGraphicFramePr>
            <a:graphicFrameLocks noGrp="1"/>
          </p:cNvGraphicFramePr>
          <p:nvPr>
            <p:ph idx="1"/>
            <p:extLst>
              <p:ext uri="{D42A27DB-BD31-4B8C-83A1-F6EECF244321}">
                <p14:modId xmlns:p14="http://schemas.microsoft.com/office/powerpoint/2010/main" val="378264187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89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1EC391-F697-5B56-BCC5-6445771EAFA1}"/>
              </a:ext>
            </a:extLst>
          </p:cNvPr>
          <p:cNvSpPr>
            <a:spLocks noGrp="1"/>
          </p:cNvSpPr>
          <p:nvPr>
            <p:ph type="title"/>
          </p:nvPr>
        </p:nvSpPr>
        <p:spPr>
          <a:xfrm>
            <a:off x="808638" y="386930"/>
            <a:ext cx="9236700" cy="1188950"/>
          </a:xfrm>
        </p:spPr>
        <p:txBody>
          <a:bodyPr anchor="b">
            <a:normAutofit/>
          </a:bodyPr>
          <a:lstStyle/>
          <a:p>
            <a:r>
              <a:rPr lang="da-DK" sz="5400"/>
              <a:t>Normer og roller </a:t>
            </a: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FD656E0-1113-DCE2-4ED4-974775AB5547}"/>
              </a:ext>
            </a:extLst>
          </p:cNvPr>
          <p:cNvSpPr>
            <a:spLocks noGrp="1"/>
          </p:cNvSpPr>
          <p:nvPr>
            <p:ph idx="1"/>
          </p:nvPr>
        </p:nvSpPr>
        <p:spPr>
          <a:xfrm>
            <a:off x="793660" y="2599509"/>
            <a:ext cx="10143668" cy="3435531"/>
          </a:xfrm>
        </p:spPr>
        <p:txBody>
          <a:bodyPr anchor="ctr">
            <a:normAutofit/>
          </a:bodyPr>
          <a:lstStyle/>
          <a:p>
            <a:r>
              <a:rPr lang="da-DK" sz="2400" dirty="0"/>
              <a:t>Medlemmerne af en gruppe kan nemt få tildelt eller indtræde i en bestemt rolle</a:t>
            </a:r>
          </a:p>
          <a:p>
            <a:r>
              <a:rPr lang="da-DK" sz="2400" dirty="0"/>
              <a:t>Rollerne kan være med til at fastlægge de interne magtforhold i gruppen</a:t>
            </a:r>
          </a:p>
          <a:p>
            <a:r>
              <a:rPr lang="da-DK" sz="2400" dirty="0"/>
              <a:t>F.eks. de innovative, </a:t>
            </a:r>
            <a:r>
              <a:rPr lang="da-DK" sz="2400" dirty="0" err="1"/>
              <a:t>first</a:t>
            </a:r>
            <a:r>
              <a:rPr lang="da-DK" sz="2400" dirty="0"/>
              <a:t> </a:t>
            </a:r>
            <a:r>
              <a:rPr lang="da-DK" sz="2400" dirty="0" err="1"/>
              <a:t>movers</a:t>
            </a:r>
            <a:r>
              <a:rPr lang="da-DK" sz="2400" dirty="0"/>
              <a:t>, de kollektivistiske og fællesskabsorienterede </a:t>
            </a:r>
          </a:p>
          <a:p>
            <a:r>
              <a:rPr lang="da-DK" sz="2400" dirty="0"/>
              <a:t>De aktive (ledere), de passive (medløbere), bødler, syndebukke osv. </a:t>
            </a:r>
          </a:p>
        </p:txBody>
      </p:sp>
    </p:spTree>
    <p:extLst>
      <p:ext uri="{BB962C8B-B14F-4D97-AF65-F5344CB8AC3E}">
        <p14:creationId xmlns:p14="http://schemas.microsoft.com/office/powerpoint/2010/main" val="22560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638DF3-3DA4-E7AD-53C2-2C585B7F98A7}"/>
              </a:ext>
            </a:extLst>
          </p:cNvPr>
          <p:cNvSpPr>
            <a:spLocks noGrp="1"/>
          </p:cNvSpPr>
          <p:nvPr>
            <p:ph type="title"/>
          </p:nvPr>
        </p:nvSpPr>
        <p:spPr>
          <a:xfrm>
            <a:off x="808638" y="386930"/>
            <a:ext cx="9236700" cy="1188950"/>
          </a:xfrm>
        </p:spPr>
        <p:txBody>
          <a:bodyPr anchor="b">
            <a:normAutofit/>
          </a:bodyPr>
          <a:lstStyle/>
          <a:p>
            <a:r>
              <a:rPr lang="da-DK" sz="5400"/>
              <a:t>Definition ”Roller”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E7F7064-2AE7-2ED6-AA26-D367828E6CF7}"/>
              </a:ext>
            </a:extLst>
          </p:cNvPr>
          <p:cNvSpPr>
            <a:spLocks noGrp="1"/>
          </p:cNvSpPr>
          <p:nvPr>
            <p:ph idx="1"/>
          </p:nvPr>
        </p:nvSpPr>
        <p:spPr>
          <a:xfrm>
            <a:off x="793660" y="2599509"/>
            <a:ext cx="10143668" cy="3435531"/>
          </a:xfrm>
        </p:spPr>
        <p:txBody>
          <a:bodyPr anchor="ctr">
            <a:normAutofit/>
          </a:bodyPr>
          <a:lstStyle/>
          <a:p>
            <a:r>
              <a:rPr lang="da-DK" sz="2400" dirty="0"/>
              <a:t>En rolle er en funktion, du har i en bestemt sammenhæng </a:t>
            </a:r>
          </a:p>
          <a:p>
            <a:r>
              <a:rPr lang="da-DK" sz="2400" dirty="0"/>
              <a:t>Til enhver rolle knytter sig forventninger (fra en selv og andre)</a:t>
            </a:r>
          </a:p>
          <a:p>
            <a:r>
              <a:rPr lang="da-DK" sz="2400" dirty="0"/>
              <a:t>Hvis ikke man identificerer sig med sin rolle, kan der opstå rollekonflikt </a:t>
            </a:r>
          </a:p>
        </p:txBody>
      </p:sp>
    </p:spTree>
    <p:extLst>
      <p:ext uri="{BB962C8B-B14F-4D97-AF65-F5344CB8AC3E}">
        <p14:creationId xmlns:p14="http://schemas.microsoft.com/office/powerpoint/2010/main" val="21803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379D89-0B73-058F-70D8-E4D29098C771}"/>
              </a:ext>
            </a:extLst>
          </p:cNvPr>
          <p:cNvSpPr>
            <a:spLocks noGrp="1"/>
          </p:cNvSpPr>
          <p:nvPr>
            <p:ph type="title"/>
          </p:nvPr>
        </p:nvSpPr>
        <p:spPr>
          <a:xfrm>
            <a:off x="1282963" y="1238080"/>
            <a:ext cx="9849751" cy="1349671"/>
          </a:xfrm>
        </p:spPr>
        <p:txBody>
          <a:bodyPr anchor="b">
            <a:normAutofit/>
          </a:bodyPr>
          <a:lstStyle/>
          <a:p>
            <a:r>
              <a:rPr lang="da-DK" sz="5400"/>
              <a:t>The Robber’s Cave eksperiment</a:t>
            </a:r>
          </a:p>
        </p:txBody>
      </p:sp>
      <p:sp>
        <p:nvSpPr>
          <p:cNvPr id="3" name="Pladsholder til indhold 2">
            <a:extLst>
              <a:ext uri="{FF2B5EF4-FFF2-40B4-BE49-F238E27FC236}">
                <a16:creationId xmlns:a16="http://schemas.microsoft.com/office/drawing/2014/main" id="{9AAD17A0-2B80-0DC0-B94B-B5880EE3E371}"/>
              </a:ext>
            </a:extLst>
          </p:cNvPr>
          <p:cNvSpPr>
            <a:spLocks noGrp="1"/>
          </p:cNvSpPr>
          <p:nvPr>
            <p:ph idx="1"/>
          </p:nvPr>
        </p:nvSpPr>
        <p:spPr>
          <a:xfrm>
            <a:off x="1289304" y="2902913"/>
            <a:ext cx="9849751" cy="3032168"/>
          </a:xfrm>
        </p:spPr>
        <p:txBody>
          <a:bodyPr anchor="ctr">
            <a:normAutofit/>
          </a:bodyPr>
          <a:lstStyle/>
          <a:p>
            <a:r>
              <a:rPr lang="da-DK" sz="1700" dirty="0" err="1"/>
              <a:t>Muzafer</a:t>
            </a:r>
            <a:r>
              <a:rPr lang="da-DK" sz="1700" dirty="0"/>
              <a:t> Sherif i 1950’erne</a:t>
            </a:r>
          </a:p>
          <a:p>
            <a:r>
              <a:rPr lang="da-DK" sz="1700" dirty="0"/>
              <a:t>11-12 årige drenge med samme baggrund</a:t>
            </a:r>
          </a:p>
          <a:p>
            <a:r>
              <a:rPr lang="da-DK" sz="1700" dirty="0"/>
              <a:t>Drengene var hvide, begavede over gennemsnittet og tilhørte protestantiske familier med to forældre</a:t>
            </a:r>
          </a:p>
          <a:p>
            <a:r>
              <a:rPr lang="da-DK" sz="1700" dirty="0"/>
              <a:t>Feltforsøget foregik i en sommerlejr </a:t>
            </a:r>
          </a:p>
          <a:p>
            <a:r>
              <a:rPr lang="da-DK" sz="1700" dirty="0"/>
              <a:t>Formål: at studere konflikter og fordommes sande natur </a:t>
            </a:r>
          </a:p>
          <a:p>
            <a:r>
              <a:rPr lang="da-DK" sz="1700" dirty="0"/>
              <a:t>Sherifs konfliktteori: der opstår konflikter mellem grupper på baggrund af interessekonflikter eller konkurrence, idet der opstår fjendskab, når begge grupper ønsker det samme, men ikke begge kan få det</a:t>
            </a:r>
          </a:p>
        </p:txBody>
      </p:sp>
    </p:spTree>
    <p:extLst>
      <p:ext uri="{BB962C8B-B14F-4D97-AF65-F5344CB8AC3E}">
        <p14:creationId xmlns:p14="http://schemas.microsoft.com/office/powerpoint/2010/main" val="17620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2062C0-7AE4-0086-FACC-0F6898854E69}"/>
              </a:ext>
            </a:extLst>
          </p:cNvPr>
          <p:cNvSpPr>
            <a:spLocks noGrp="1"/>
          </p:cNvSpPr>
          <p:nvPr>
            <p:ph type="title"/>
          </p:nvPr>
        </p:nvSpPr>
        <p:spPr>
          <a:xfrm>
            <a:off x="1282963" y="1238080"/>
            <a:ext cx="9849751" cy="1349671"/>
          </a:xfrm>
        </p:spPr>
        <p:txBody>
          <a:bodyPr anchor="b">
            <a:normAutofit/>
          </a:bodyPr>
          <a:lstStyle/>
          <a:p>
            <a:r>
              <a:rPr lang="da-DK" sz="5400"/>
              <a:t>Fase 1</a:t>
            </a:r>
          </a:p>
        </p:txBody>
      </p:sp>
      <p:sp>
        <p:nvSpPr>
          <p:cNvPr id="3" name="Pladsholder til indhold 2">
            <a:extLst>
              <a:ext uri="{FF2B5EF4-FFF2-40B4-BE49-F238E27FC236}">
                <a16:creationId xmlns:a16="http://schemas.microsoft.com/office/drawing/2014/main" id="{EDA624F7-64D7-37A9-08E8-AF189416E352}"/>
              </a:ext>
            </a:extLst>
          </p:cNvPr>
          <p:cNvSpPr>
            <a:spLocks noGrp="1"/>
          </p:cNvSpPr>
          <p:nvPr>
            <p:ph idx="1"/>
          </p:nvPr>
        </p:nvSpPr>
        <p:spPr>
          <a:xfrm>
            <a:off x="1289304" y="2902913"/>
            <a:ext cx="9849751" cy="3032168"/>
          </a:xfrm>
        </p:spPr>
        <p:txBody>
          <a:bodyPr anchor="ctr">
            <a:normAutofit/>
          </a:bodyPr>
          <a:lstStyle/>
          <a:p>
            <a:r>
              <a:rPr lang="da-DK" sz="2000"/>
              <a:t>Ingen af drengene kendte hinanden før eksperimentet</a:t>
            </a:r>
          </a:p>
          <a:p>
            <a:r>
              <a:rPr lang="da-DK" sz="2000"/>
              <a:t>De blev delt i to grupper med 11 i hver placeret i to forskellige hytter</a:t>
            </a:r>
          </a:p>
          <a:p>
            <a:r>
              <a:rPr lang="da-DK" sz="2000"/>
              <a:t>Under fase 1 kendte grupperne ikke til hinanden </a:t>
            </a:r>
          </a:p>
          <a:p>
            <a:r>
              <a:rPr lang="da-DK" sz="2000"/>
              <a:t>I den første uge udviklede drengene et tilhørsforhold til gruppen gennem aktiviteter </a:t>
            </a:r>
          </a:p>
          <a:p>
            <a:r>
              <a:rPr lang="da-DK" sz="2000"/>
              <a:t>De valgte navn til gruppen (trykt på trøjer og bannere)</a:t>
            </a:r>
          </a:p>
          <a:p>
            <a:r>
              <a:rPr lang="da-DK" sz="2000"/>
              <a:t>Det styrkede gruppesammenholdet </a:t>
            </a:r>
          </a:p>
          <a:p>
            <a:r>
              <a:rPr lang="da-DK" sz="2000"/>
              <a:t>Der blev dannet normer, som var med til at fastholde gruppeidentiteten </a:t>
            </a:r>
          </a:p>
        </p:txBody>
      </p:sp>
    </p:spTree>
    <p:extLst>
      <p:ext uri="{BB962C8B-B14F-4D97-AF65-F5344CB8AC3E}">
        <p14:creationId xmlns:p14="http://schemas.microsoft.com/office/powerpoint/2010/main" val="14527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2CCD98-2196-9880-19F9-DFAC94F14619}"/>
              </a:ext>
            </a:extLst>
          </p:cNvPr>
          <p:cNvSpPr>
            <a:spLocks noGrp="1"/>
          </p:cNvSpPr>
          <p:nvPr>
            <p:ph type="title"/>
          </p:nvPr>
        </p:nvSpPr>
        <p:spPr>
          <a:xfrm>
            <a:off x="1282963" y="1238080"/>
            <a:ext cx="9849751" cy="1349671"/>
          </a:xfrm>
        </p:spPr>
        <p:txBody>
          <a:bodyPr anchor="b">
            <a:normAutofit/>
          </a:bodyPr>
          <a:lstStyle/>
          <a:p>
            <a:r>
              <a:rPr lang="da-DK" sz="5400"/>
              <a:t>Fase 2</a:t>
            </a:r>
          </a:p>
        </p:txBody>
      </p:sp>
      <p:sp>
        <p:nvSpPr>
          <p:cNvPr id="3" name="Pladsholder til indhold 2">
            <a:extLst>
              <a:ext uri="{FF2B5EF4-FFF2-40B4-BE49-F238E27FC236}">
                <a16:creationId xmlns:a16="http://schemas.microsoft.com/office/drawing/2014/main" id="{B014DD6F-6D33-E7E4-598A-56EC5FE453DA}"/>
              </a:ext>
            </a:extLst>
          </p:cNvPr>
          <p:cNvSpPr>
            <a:spLocks noGrp="1"/>
          </p:cNvSpPr>
          <p:nvPr>
            <p:ph idx="1"/>
          </p:nvPr>
        </p:nvSpPr>
        <p:spPr>
          <a:xfrm>
            <a:off x="1289304" y="2902913"/>
            <a:ext cx="9849751" cy="3032168"/>
          </a:xfrm>
        </p:spPr>
        <p:txBody>
          <a:bodyPr anchor="ctr">
            <a:normAutofit/>
          </a:bodyPr>
          <a:lstStyle/>
          <a:p>
            <a:r>
              <a:rPr lang="da-DK" sz="1700" dirty="0"/>
              <a:t>I anden fase arrangerede forskerne sportsdyster mellem de to grupper over fire dage</a:t>
            </a:r>
          </a:p>
          <a:p>
            <a:r>
              <a:rPr lang="da-DK" sz="1700" dirty="0"/>
              <a:t>I løbet af konkurrencen sås fordomme over for modstanderne </a:t>
            </a:r>
          </a:p>
          <a:p>
            <a:r>
              <a:rPr lang="da-DK" sz="1700" dirty="0"/>
              <a:t>Det udviklede sig fra verbale drillerier over forhånelse til korporligheder som afbrænding af bannere, hærværk og tyverier</a:t>
            </a:r>
          </a:p>
          <a:p>
            <a:r>
              <a:rPr lang="da-DK" sz="1700" dirty="0"/>
              <a:t>Der opstod en dramatisk gruppepolarisering mellem </a:t>
            </a:r>
            <a:r>
              <a:rPr lang="da-DK" sz="1700" dirty="0" err="1"/>
              <a:t>egengruppe</a:t>
            </a:r>
            <a:r>
              <a:rPr lang="da-DK" sz="1700" dirty="0"/>
              <a:t> og fremmedgruppe, idet begge grupper udviste præference for deres egen gruppe og fjendtlighed mod den anden </a:t>
            </a:r>
          </a:p>
          <a:p>
            <a:r>
              <a:rPr lang="da-DK" sz="1700" dirty="0"/>
              <a:t>Efterfølgende beskrev drengene deres egen gruppe i positive vendinger, medens modstanderne blev beskrevet meget negativt </a:t>
            </a:r>
          </a:p>
          <a:p>
            <a:r>
              <a:rPr lang="da-DK" sz="1700" dirty="0"/>
              <a:t>Gruppepolariseringen indebar dikotomitænkning ”dem” og ”os”   </a:t>
            </a:r>
          </a:p>
        </p:txBody>
      </p:sp>
    </p:spTree>
    <p:extLst>
      <p:ext uri="{BB962C8B-B14F-4D97-AF65-F5344CB8AC3E}">
        <p14:creationId xmlns:p14="http://schemas.microsoft.com/office/powerpoint/2010/main" val="17074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6DF20B-FB08-ADF7-3277-920650D21C75}"/>
              </a:ext>
            </a:extLst>
          </p:cNvPr>
          <p:cNvSpPr>
            <a:spLocks noGrp="1"/>
          </p:cNvSpPr>
          <p:nvPr>
            <p:ph type="title"/>
          </p:nvPr>
        </p:nvSpPr>
        <p:spPr>
          <a:xfrm>
            <a:off x="686834" y="1153572"/>
            <a:ext cx="3200400" cy="4461163"/>
          </a:xfrm>
        </p:spPr>
        <p:txBody>
          <a:bodyPr>
            <a:normAutofit/>
          </a:bodyPr>
          <a:lstStyle/>
          <a:p>
            <a:r>
              <a:rPr lang="da-DK">
                <a:solidFill>
                  <a:srgbClr val="FFFFFF"/>
                </a:solidFill>
              </a:rPr>
              <a:t>At være ung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EE61927A-3B68-B6EB-536F-CC857176E378}"/>
              </a:ext>
            </a:extLst>
          </p:cNvPr>
          <p:cNvSpPr>
            <a:spLocks noGrp="1"/>
          </p:cNvSpPr>
          <p:nvPr>
            <p:ph idx="1"/>
          </p:nvPr>
        </p:nvSpPr>
        <p:spPr>
          <a:xfrm>
            <a:off x="4447308" y="591344"/>
            <a:ext cx="6906491" cy="5585619"/>
          </a:xfrm>
        </p:spPr>
        <p:txBody>
          <a:bodyPr anchor="ctr">
            <a:normAutofit/>
          </a:bodyPr>
          <a:lstStyle/>
          <a:p>
            <a:endParaRPr lang="da-DK" dirty="0"/>
          </a:p>
          <a:p>
            <a:r>
              <a:rPr lang="da-DK" dirty="0"/>
              <a:t>… Beskriv med så mange ord som muligt, hvad det vil sige at være ung (fremfor barn, voksen eller ældre)</a:t>
            </a:r>
          </a:p>
        </p:txBody>
      </p:sp>
    </p:spTree>
    <p:extLst>
      <p:ext uri="{BB962C8B-B14F-4D97-AF65-F5344CB8AC3E}">
        <p14:creationId xmlns:p14="http://schemas.microsoft.com/office/powerpoint/2010/main" val="145705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A07E37-3566-49FF-74DD-7372F21C2DB4}"/>
              </a:ext>
            </a:extLst>
          </p:cNvPr>
          <p:cNvSpPr>
            <a:spLocks noGrp="1"/>
          </p:cNvSpPr>
          <p:nvPr>
            <p:ph type="title"/>
          </p:nvPr>
        </p:nvSpPr>
        <p:spPr>
          <a:xfrm>
            <a:off x="1282963" y="1238080"/>
            <a:ext cx="9849751" cy="1349671"/>
          </a:xfrm>
        </p:spPr>
        <p:txBody>
          <a:bodyPr anchor="b">
            <a:normAutofit/>
          </a:bodyPr>
          <a:lstStyle/>
          <a:p>
            <a:r>
              <a:rPr lang="da-DK" sz="5400"/>
              <a:t>Fase 3</a:t>
            </a:r>
          </a:p>
        </p:txBody>
      </p:sp>
      <p:sp>
        <p:nvSpPr>
          <p:cNvPr id="3" name="Pladsholder til indhold 2">
            <a:extLst>
              <a:ext uri="{FF2B5EF4-FFF2-40B4-BE49-F238E27FC236}">
                <a16:creationId xmlns:a16="http://schemas.microsoft.com/office/drawing/2014/main" id="{8F158668-0CE4-F058-BD99-EBD80DD4F082}"/>
              </a:ext>
            </a:extLst>
          </p:cNvPr>
          <p:cNvSpPr>
            <a:spLocks noGrp="1"/>
          </p:cNvSpPr>
          <p:nvPr>
            <p:ph idx="1"/>
          </p:nvPr>
        </p:nvSpPr>
        <p:spPr>
          <a:xfrm>
            <a:off x="1289304" y="2902913"/>
            <a:ext cx="9849751" cy="3032168"/>
          </a:xfrm>
        </p:spPr>
        <p:txBody>
          <a:bodyPr anchor="ctr">
            <a:normAutofit/>
          </a:bodyPr>
          <a:lstStyle/>
          <a:p>
            <a:r>
              <a:rPr lang="da-DK" sz="2000" dirty="0"/>
              <a:t>Her forsøgte man at mildne spændingerne ved at øge samværet, men problemerne blev større</a:t>
            </a:r>
          </a:p>
          <a:p>
            <a:r>
              <a:rPr lang="da-DK" sz="2000" dirty="0"/>
              <a:t>Løsningen blev at tvinge grupperne til at samarbejde om fælles mål, altså det modsatte af at konkurrere </a:t>
            </a:r>
          </a:p>
          <a:p>
            <a:r>
              <a:rPr lang="da-DK" sz="2000" dirty="0"/>
              <a:t>Derved gik spændingerne gradvist over </a:t>
            </a:r>
          </a:p>
          <a:p>
            <a:r>
              <a:rPr lang="da-DK" sz="2000" dirty="0">
                <a:hlinkClick r:id="rId2"/>
              </a:rPr>
              <a:t>https://youtu.be/8PRuxMprSDQ</a:t>
            </a:r>
            <a:r>
              <a:rPr lang="da-DK" sz="2000" dirty="0"/>
              <a:t> </a:t>
            </a:r>
          </a:p>
        </p:txBody>
      </p:sp>
    </p:spTree>
    <p:extLst>
      <p:ext uri="{BB962C8B-B14F-4D97-AF65-F5344CB8AC3E}">
        <p14:creationId xmlns:p14="http://schemas.microsoft.com/office/powerpoint/2010/main" val="4133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t billede, der indeholder Farverigt, blå/nedtrykt, vektorgrafik, vand/blågrøn&#10;&#10;AI-genereret indhold kan være ukorrekt.">
            <a:extLst>
              <a:ext uri="{FF2B5EF4-FFF2-40B4-BE49-F238E27FC236}">
                <a16:creationId xmlns:a16="http://schemas.microsoft.com/office/drawing/2014/main" id="{7698C973-D990-58C9-FDFE-1D9438CE2BD4}"/>
              </a:ext>
            </a:extLst>
          </p:cNvPr>
          <p:cNvPicPr>
            <a:picLocks noChangeAspect="1"/>
          </p:cNvPicPr>
          <p:nvPr/>
        </p:nvPicPr>
        <p:blipFill>
          <a:blip r:embed="rId2">
            <a:duotone>
              <a:schemeClr val="bg2">
                <a:shade val="45000"/>
                <a:satMod val="135000"/>
              </a:schemeClr>
              <a:prstClr val="white"/>
            </a:duotone>
          </a:blip>
          <a:srcRect t="6010" b="678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244F33-CCDD-8E2C-19FB-3B71483515F0}"/>
              </a:ext>
            </a:extLst>
          </p:cNvPr>
          <p:cNvSpPr>
            <a:spLocks noGrp="1"/>
          </p:cNvSpPr>
          <p:nvPr>
            <p:ph type="title"/>
          </p:nvPr>
        </p:nvSpPr>
        <p:spPr>
          <a:xfrm>
            <a:off x="838200" y="365125"/>
            <a:ext cx="10515600" cy="1325563"/>
          </a:xfrm>
        </p:spPr>
        <p:txBody>
          <a:bodyPr>
            <a:normAutofit/>
          </a:bodyPr>
          <a:lstStyle/>
          <a:p>
            <a:r>
              <a:rPr lang="da-DK" dirty="0" err="1"/>
              <a:t>Tajfel</a:t>
            </a:r>
            <a:r>
              <a:rPr lang="da-DK" dirty="0"/>
              <a:t> og </a:t>
            </a:r>
            <a:r>
              <a:rPr lang="da-DK" dirty="0" err="1"/>
              <a:t>Turners</a:t>
            </a:r>
            <a:r>
              <a:rPr lang="da-DK" dirty="0"/>
              <a:t> identitetsteori</a:t>
            </a:r>
          </a:p>
        </p:txBody>
      </p:sp>
      <p:graphicFrame>
        <p:nvGraphicFramePr>
          <p:cNvPr id="5" name="Pladsholder til indhold 2">
            <a:extLst>
              <a:ext uri="{FF2B5EF4-FFF2-40B4-BE49-F238E27FC236}">
                <a16:creationId xmlns:a16="http://schemas.microsoft.com/office/drawing/2014/main" id="{7F767193-0BC9-633D-A04E-BA527C48C0DD}"/>
              </a:ext>
            </a:extLst>
          </p:cNvPr>
          <p:cNvGraphicFramePr>
            <a:graphicFrameLocks noGrp="1"/>
          </p:cNvGraphicFramePr>
          <p:nvPr>
            <p:ph idx="1"/>
            <p:extLst>
              <p:ext uri="{D42A27DB-BD31-4B8C-83A1-F6EECF244321}">
                <p14:modId xmlns:p14="http://schemas.microsoft.com/office/powerpoint/2010/main" val="798096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5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496223-7E72-2CEE-9005-A19C57F358F4}"/>
              </a:ext>
            </a:extLst>
          </p:cNvPr>
          <p:cNvSpPr>
            <a:spLocks noGrp="1"/>
          </p:cNvSpPr>
          <p:nvPr>
            <p:ph type="title"/>
          </p:nvPr>
        </p:nvSpPr>
        <p:spPr>
          <a:xfrm>
            <a:off x="761803" y="350196"/>
            <a:ext cx="4646904" cy="1624520"/>
          </a:xfrm>
        </p:spPr>
        <p:txBody>
          <a:bodyPr anchor="ctr">
            <a:normAutofit/>
          </a:bodyPr>
          <a:lstStyle/>
          <a:p>
            <a:r>
              <a:rPr lang="da-DK" sz="4000" dirty="0" err="1"/>
              <a:t>Tajfel</a:t>
            </a:r>
            <a:r>
              <a:rPr lang="da-DK" sz="4000" dirty="0"/>
              <a:t> og Turner</a:t>
            </a:r>
          </a:p>
        </p:txBody>
      </p:sp>
      <p:sp>
        <p:nvSpPr>
          <p:cNvPr id="3" name="Pladsholder til indhold 2">
            <a:extLst>
              <a:ext uri="{FF2B5EF4-FFF2-40B4-BE49-F238E27FC236}">
                <a16:creationId xmlns:a16="http://schemas.microsoft.com/office/drawing/2014/main" id="{2FB4000E-CF02-B606-7346-F1057B177096}"/>
              </a:ext>
            </a:extLst>
          </p:cNvPr>
          <p:cNvSpPr>
            <a:spLocks noGrp="1"/>
          </p:cNvSpPr>
          <p:nvPr>
            <p:ph idx="1"/>
          </p:nvPr>
        </p:nvSpPr>
        <p:spPr>
          <a:xfrm>
            <a:off x="761802" y="2743200"/>
            <a:ext cx="4646905" cy="3613149"/>
          </a:xfrm>
        </p:spPr>
        <p:txBody>
          <a:bodyPr anchor="ctr">
            <a:normAutofit lnSpcReduction="10000"/>
          </a:bodyPr>
          <a:lstStyle/>
          <a:p>
            <a:r>
              <a:rPr lang="da-DK" sz="1600" dirty="0"/>
              <a:t>Mange vil gå langt for at blive i gruppen, fordi social accept er et menneskeligt behov</a:t>
            </a:r>
          </a:p>
          <a:p>
            <a:r>
              <a:rPr lang="da-DK" sz="1600" dirty="0"/>
              <a:t>Gruppedynamikker vil ofte føre til systematisk social sammenligning og differentiering fra andre grupper, idet gruppeidentiteten har tendens til at blive defineret ved at være en </a:t>
            </a:r>
            <a:r>
              <a:rPr lang="da-DK" sz="1600" b="1" dirty="0"/>
              <a:t>modsætning</a:t>
            </a:r>
            <a:r>
              <a:rPr lang="da-DK" sz="1600" dirty="0"/>
              <a:t> til andre grupper</a:t>
            </a:r>
          </a:p>
          <a:p>
            <a:r>
              <a:rPr lang="da-DK" sz="1600" dirty="0"/>
              <a:t>Differentieringen betyder, at man distancerer sig fra fremmedgrupper </a:t>
            </a:r>
          </a:p>
          <a:p>
            <a:r>
              <a:rPr lang="da-DK" sz="1600" dirty="0"/>
              <a:t>Loyalitet og sammenhold styrker </a:t>
            </a:r>
            <a:r>
              <a:rPr lang="da-DK" sz="1600" dirty="0" err="1"/>
              <a:t>egengruppen</a:t>
            </a:r>
            <a:endParaRPr lang="da-DK" sz="1600" dirty="0"/>
          </a:p>
          <a:p>
            <a:r>
              <a:rPr lang="da-DK" sz="1600" dirty="0"/>
              <a:t>Gruppepolarisering skaber distance, ved at gruppen nedtoner ligheder og i stedet fremhæver forskelle mellem fremmed- og </a:t>
            </a:r>
            <a:r>
              <a:rPr lang="da-DK" sz="1600" dirty="0" err="1"/>
              <a:t>egengruppe</a:t>
            </a:r>
            <a:r>
              <a:rPr lang="da-DK" sz="1600" dirty="0"/>
              <a:t> </a:t>
            </a:r>
          </a:p>
        </p:txBody>
      </p:sp>
      <p:pic>
        <p:nvPicPr>
          <p:cNvPr id="5" name="Picture 4" descr="Farverige Carved antal mennesker">
            <a:extLst>
              <a:ext uri="{FF2B5EF4-FFF2-40B4-BE49-F238E27FC236}">
                <a16:creationId xmlns:a16="http://schemas.microsoft.com/office/drawing/2014/main" id="{F025DE33-3998-89E4-8DFC-2D15168EE4E4}"/>
              </a:ext>
            </a:extLst>
          </p:cNvPr>
          <p:cNvPicPr>
            <a:picLocks noChangeAspect="1"/>
          </p:cNvPicPr>
          <p:nvPr/>
        </p:nvPicPr>
        <p:blipFill>
          <a:blip r:embed="rId2"/>
          <a:srcRect l="18414" r="18181" b="-1"/>
          <a:stretch>
            <a:fillRect/>
          </a:stretch>
        </p:blipFill>
        <p:spPr>
          <a:xfrm>
            <a:off x="6096000" y="1"/>
            <a:ext cx="6102825" cy="6858000"/>
          </a:xfrm>
          <a:prstGeom prst="rect">
            <a:avLst/>
          </a:prstGeom>
        </p:spPr>
      </p:pic>
    </p:spTree>
    <p:extLst>
      <p:ext uri="{BB962C8B-B14F-4D97-AF65-F5344CB8AC3E}">
        <p14:creationId xmlns:p14="http://schemas.microsoft.com/office/powerpoint/2010/main" val="127364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631B46-B304-14FC-38F4-9F81EEB79530}"/>
              </a:ext>
            </a:extLst>
          </p:cNvPr>
          <p:cNvSpPr>
            <a:spLocks noGrp="1"/>
          </p:cNvSpPr>
          <p:nvPr>
            <p:ph type="title"/>
          </p:nvPr>
        </p:nvSpPr>
        <p:spPr>
          <a:xfrm>
            <a:off x="793662" y="386930"/>
            <a:ext cx="10066122" cy="1298448"/>
          </a:xfrm>
        </p:spPr>
        <p:txBody>
          <a:bodyPr anchor="b">
            <a:normAutofit/>
          </a:bodyPr>
          <a:lstStyle/>
          <a:p>
            <a:r>
              <a:rPr lang="da-DK" sz="4800"/>
              <a:t>Holdninger </a:t>
            </a:r>
          </a:p>
        </p:txBody>
      </p:sp>
      <p:sp>
        <p:nvSpPr>
          <p:cNvPr id="30"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0A5D80D-FD16-13A1-6949-D45A894FF06C}"/>
              </a:ext>
            </a:extLst>
          </p:cNvPr>
          <p:cNvSpPr>
            <a:spLocks noGrp="1"/>
          </p:cNvSpPr>
          <p:nvPr>
            <p:ph idx="1"/>
          </p:nvPr>
        </p:nvSpPr>
        <p:spPr>
          <a:xfrm>
            <a:off x="793661" y="2599509"/>
            <a:ext cx="4530898" cy="3639450"/>
          </a:xfrm>
        </p:spPr>
        <p:txBody>
          <a:bodyPr anchor="ctr">
            <a:normAutofit fontScale="77500" lnSpcReduction="20000"/>
          </a:bodyPr>
          <a:lstStyle/>
          <a:p>
            <a:r>
              <a:rPr lang="da-DK" b="1" dirty="0"/>
              <a:t>Den affektive komponent</a:t>
            </a:r>
            <a:r>
              <a:rPr lang="da-DK" dirty="0"/>
              <a:t>, der har at gøre med personens følelsesmæssige (affektive) indstilling til en ting eller situation, om man f.eks. synes om den eller ej.</a:t>
            </a:r>
          </a:p>
          <a:p>
            <a:r>
              <a:rPr lang="da-DK" b="1" dirty="0"/>
              <a:t>Den kognitive komponent</a:t>
            </a:r>
            <a:r>
              <a:rPr lang="da-DK" dirty="0"/>
              <a:t>, der har at gøre med personens viden og tanker om en ting eller situation.</a:t>
            </a:r>
          </a:p>
          <a:p>
            <a:r>
              <a:rPr lang="da-DK" b="1" dirty="0"/>
              <a:t>Adfærdskomponenten</a:t>
            </a:r>
            <a:r>
              <a:rPr lang="da-DK" dirty="0"/>
              <a:t>, der har at gøre med, hvordan personen handler i forhold til en ting eller situation.</a:t>
            </a:r>
          </a:p>
          <a:p>
            <a:endParaRPr lang="da-DK" sz="2000" dirty="0"/>
          </a:p>
        </p:txBody>
      </p:sp>
      <p:pic>
        <p:nvPicPr>
          <p:cNvPr id="5" name="Billede 4" descr="Et billede, der indeholder trekant, tekst, skærmbillede, Font/skrifttype&#10;&#10;AI-genereret indhold kan være ukorrekt.">
            <a:extLst>
              <a:ext uri="{FF2B5EF4-FFF2-40B4-BE49-F238E27FC236}">
                <a16:creationId xmlns:a16="http://schemas.microsoft.com/office/drawing/2014/main" id="{0F9A23FD-955E-2112-FF57-C293393C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532" y="3053808"/>
            <a:ext cx="5150277" cy="2575138"/>
          </a:xfrm>
          <a:prstGeom prst="rect">
            <a:avLst/>
          </a:prstGeom>
        </p:spPr>
      </p:pic>
      <p:sp>
        <p:nvSpPr>
          <p:cNvPr id="32"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47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EFC455-F9DE-0DD0-DF63-FDC073452618}"/>
              </a:ext>
            </a:extLst>
          </p:cNvPr>
          <p:cNvSpPr>
            <a:spLocks noGrp="1"/>
          </p:cNvSpPr>
          <p:nvPr>
            <p:ph type="title"/>
          </p:nvPr>
        </p:nvSpPr>
        <p:spPr>
          <a:xfrm>
            <a:off x="793662" y="386930"/>
            <a:ext cx="10066122" cy="1298448"/>
          </a:xfrm>
        </p:spPr>
        <p:txBody>
          <a:bodyPr anchor="b">
            <a:normAutofit/>
          </a:bodyPr>
          <a:lstStyle/>
          <a:p>
            <a:r>
              <a:rPr lang="da-DK" sz="4800"/>
              <a:t>Kognitiv dissonans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F7FE09A-EA11-9A0E-022E-A9D79FC48594}"/>
              </a:ext>
            </a:extLst>
          </p:cNvPr>
          <p:cNvSpPr>
            <a:spLocks noGrp="1"/>
          </p:cNvSpPr>
          <p:nvPr>
            <p:ph idx="1"/>
          </p:nvPr>
        </p:nvSpPr>
        <p:spPr>
          <a:xfrm>
            <a:off x="793661" y="2599509"/>
            <a:ext cx="4530898" cy="3639450"/>
          </a:xfrm>
        </p:spPr>
        <p:txBody>
          <a:bodyPr anchor="ctr">
            <a:normAutofit/>
          </a:bodyPr>
          <a:lstStyle/>
          <a:p>
            <a:r>
              <a:rPr lang="da-DK" sz="2000" dirty="0"/>
              <a:t>En </a:t>
            </a:r>
            <a:r>
              <a:rPr lang="da-DK" sz="2000" u="sng" dirty="0"/>
              <a:t>socialpsykologisk</a:t>
            </a:r>
            <a:r>
              <a:rPr lang="da-DK" sz="2000" dirty="0"/>
              <a:t> </a:t>
            </a:r>
            <a:r>
              <a:rPr lang="da-DK" sz="2000" u="sng" dirty="0"/>
              <a:t>teori</a:t>
            </a:r>
            <a:r>
              <a:rPr lang="da-DK" sz="2000" dirty="0"/>
              <a:t>, der beskæftiger sig med, hvad der sker, når vores tanker (holdninger og viden) ikke er i overensstemmelse med vores handlinger, er den amerikanske </a:t>
            </a:r>
            <a:r>
              <a:rPr lang="da-DK" sz="2000" dirty="0" err="1"/>
              <a:t>socialpsykolog</a:t>
            </a:r>
            <a:r>
              <a:rPr lang="da-DK" sz="2000" dirty="0"/>
              <a:t> Leon </a:t>
            </a:r>
            <a:r>
              <a:rPr lang="da-DK" sz="2000" dirty="0" err="1"/>
              <a:t>Festingers</a:t>
            </a:r>
            <a:r>
              <a:rPr lang="da-DK" sz="2000" dirty="0"/>
              <a:t> teori om </a:t>
            </a:r>
            <a:r>
              <a:rPr lang="da-DK" sz="2000" i="1" dirty="0"/>
              <a:t>kognitiv dissonans</a:t>
            </a:r>
            <a:r>
              <a:rPr lang="da-DK" sz="2000" dirty="0"/>
              <a:t> fra 1950'erne.</a:t>
            </a:r>
          </a:p>
          <a:p>
            <a:r>
              <a:rPr lang="da-DK" sz="2000" dirty="0"/>
              <a:t>Vi stræber efter </a:t>
            </a:r>
            <a:r>
              <a:rPr lang="da-DK" sz="2000" i="1" dirty="0"/>
              <a:t>konsonans </a:t>
            </a:r>
            <a:endParaRPr lang="da-DK" sz="2000" dirty="0"/>
          </a:p>
        </p:txBody>
      </p:sp>
      <p:pic>
        <p:nvPicPr>
          <p:cNvPr id="7" name="Graphic 6" descr="Light Bulb and Gear">
            <a:extLst>
              <a:ext uri="{FF2B5EF4-FFF2-40B4-BE49-F238E27FC236}">
                <a16:creationId xmlns:a16="http://schemas.microsoft.com/office/drawing/2014/main" id="{16AB36D1-E615-955F-C1CC-37AA78983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54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697061-A9E9-6DF2-A913-CD0ECB99EB01}"/>
              </a:ext>
            </a:extLst>
          </p:cNvPr>
          <p:cNvSpPr>
            <a:spLocks noGrp="1"/>
          </p:cNvSpPr>
          <p:nvPr>
            <p:ph type="title"/>
          </p:nvPr>
        </p:nvSpPr>
        <p:spPr>
          <a:xfrm>
            <a:off x="793662" y="386930"/>
            <a:ext cx="10066122" cy="1298448"/>
          </a:xfrm>
        </p:spPr>
        <p:txBody>
          <a:bodyPr anchor="b">
            <a:normAutofit/>
          </a:bodyPr>
          <a:lstStyle/>
          <a:p>
            <a:r>
              <a:rPr lang="da-DK" sz="4800" dirty="0"/>
              <a:t>Reducering af kognitiv dissonans</a:t>
            </a:r>
          </a:p>
        </p:txBody>
      </p:sp>
      <p:sp>
        <p:nvSpPr>
          <p:cNvPr id="19"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604EBC8-E357-163D-89FD-E213B2354414}"/>
              </a:ext>
            </a:extLst>
          </p:cNvPr>
          <p:cNvSpPr>
            <a:spLocks noGrp="1"/>
          </p:cNvSpPr>
          <p:nvPr>
            <p:ph idx="1"/>
          </p:nvPr>
        </p:nvSpPr>
        <p:spPr>
          <a:xfrm>
            <a:off x="793661" y="2599509"/>
            <a:ext cx="4530898" cy="3639450"/>
          </a:xfrm>
        </p:spPr>
        <p:txBody>
          <a:bodyPr anchor="ctr">
            <a:normAutofit/>
          </a:bodyPr>
          <a:lstStyle/>
          <a:p>
            <a:r>
              <a:rPr lang="da-DK" sz="1000" dirty="0"/>
              <a:t>…ved at ændre på vores handlinger/ytringer, så de kommer mere i overensstemmelse med vores tanker (Jeg er holdt op med at ryge, fordi det er usundt for mig og andre).</a:t>
            </a:r>
          </a:p>
          <a:p>
            <a:r>
              <a:rPr lang="da-DK" sz="1000" dirty="0"/>
              <a:t>…ved at ændre vores måde at tænke på, så den stemmer mere overens med vores handlinger/ytringer (Det gør ikke noget at ruske sit barn lidt en gang imellem).</a:t>
            </a:r>
          </a:p>
          <a:p>
            <a:r>
              <a:rPr lang="da-DK" sz="1000" dirty="0"/>
              <a:t>…ved at tilføje ny viden, der kan bestyrke vores måde at tænke på, så den igen kan være i overensstemmelse med vores handlinger/ytringer (Jeg har læst, at det kan være farligt at holde op med at ryge, hvis man har røget i lang tid).</a:t>
            </a:r>
          </a:p>
          <a:p>
            <a:r>
              <a:rPr lang="da-DK" sz="1000" dirty="0"/>
              <a:t>Vi kan sikre kognitiv konsonans ved at undgå informationer, der strider mod den viden, vi har i forvejen (Jeg læser aldrig andre aviser end Jyllands-Posten. Det er den avis, jeg føler mig mest på bølgelængde med).</a:t>
            </a:r>
          </a:p>
          <a:p>
            <a:r>
              <a:rPr lang="da-DK" sz="1000" dirty="0"/>
              <a:t>Vi kan sikre kognitiv konsonans ved at undgå situationer, hvor vi risikerer at handle/ytre os i modstrid med vores holdninger og tænkemåde (Jeg går ikke sammen med dem mere, fordi jeg hele tiden følte mig presset til at gøre noget dumt).</a:t>
            </a:r>
          </a:p>
          <a:p>
            <a:endParaRPr lang="da-DK" sz="1000" dirty="0"/>
          </a:p>
        </p:txBody>
      </p:sp>
      <p:pic>
        <p:nvPicPr>
          <p:cNvPr id="21" name="Graphic 6" descr="Robotkontur">
            <a:extLst>
              <a:ext uri="{FF2B5EF4-FFF2-40B4-BE49-F238E27FC236}">
                <a16:creationId xmlns:a16="http://schemas.microsoft.com/office/drawing/2014/main" id="{4E3D0232-A8F4-D3D7-3FFF-33358FAB2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22"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5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B4D963-661A-3761-B2FC-F3FA88B947BA}"/>
              </a:ext>
            </a:extLst>
          </p:cNvPr>
          <p:cNvSpPr>
            <a:spLocks noGrp="1"/>
          </p:cNvSpPr>
          <p:nvPr>
            <p:ph type="title"/>
          </p:nvPr>
        </p:nvSpPr>
        <p:spPr>
          <a:xfrm>
            <a:off x="6726578" y="685680"/>
            <a:ext cx="4203323" cy="3596201"/>
          </a:xfrm>
        </p:spPr>
        <p:txBody>
          <a:bodyPr vert="horz" lIns="91440" tIns="45720" rIns="91440" bIns="45720" rtlCol="0" anchor="b">
            <a:normAutofit/>
          </a:bodyPr>
          <a:lstStyle/>
          <a:p>
            <a:pPr algn="r"/>
            <a:r>
              <a:rPr lang="en-US" sz="5400" kern="1200">
                <a:solidFill>
                  <a:schemeClr val="bg1"/>
                </a:solidFill>
                <a:latin typeface="+mj-lt"/>
                <a:ea typeface="+mj-ea"/>
                <a:cs typeface="+mj-cs"/>
              </a:rPr>
              <a:t>Perception </a:t>
            </a:r>
          </a:p>
        </p:txBody>
      </p:sp>
      <p:grpSp>
        <p:nvGrpSpPr>
          <p:cNvPr id="22" name="Group 21">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23" name="Rectangle 22">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Shape 25">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0" name="Rectangle 29">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descr="En Labyrinth øverst">
            <a:extLst>
              <a:ext uri="{FF2B5EF4-FFF2-40B4-BE49-F238E27FC236}">
                <a16:creationId xmlns:a16="http://schemas.microsoft.com/office/drawing/2014/main" id="{1A22056F-A35D-4718-242F-C830A165A67B}"/>
              </a:ext>
            </a:extLst>
          </p:cNvPr>
          <p:cNvPicPr>
            <a:picLocks noChangeAspect="1"/>
          </p:cNvPicPr>
          <p:nvPr/>
        </p:nvPicPr>
        <p:blipFill>
          <a:blip r:embed="rId2"/>
          <a:srcRect t="8802" b="6567"/>
          <a:stretch>
            <a:fillRect/>
          </a:stretch>
        </p:blipFill>
        <p:spPr>
          <a:xfrm>
            <a:off x="1700022" y="2171184"/>
            <a:ext cx="4172845" cy="2357289"/>
          </a:xfrm>
          <a:prstGeom prst="rect">
            <a:avLst/>
          </a:prstGeom>
          <a:ln w="28575">
            <a:noFill/>
          </a:ln>
        </p:spPr>
      </p:pic>
      <p:sp>
        <p:nvSpPr>
          <p:cNvPr id="38"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F5A7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F5A76">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42"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3" name="Freeform: Shape 42">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6980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91F3C8-A174-921B-DAFD-A2858AEC543F}"/>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Stereotyper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D62ADA8A-8B8D-E508-DF14-E09C33D9B397}"/>
              </a:ext>
            </a:extLst>
          </p:cNvPr>
          <p:cNvSpPr>
            <a:spLocks noGrp="1"/>
          </p:cNvSpPr>
          <p:nvPr>
            <p:ph idx="1"/>
          </p:nvPr>
        </p:nvSpPr>
        <p:spPr>
          <a:xfrm>
            <a:off x="4447308" y="591344"/>
            <a:ext cx="6906491" cy="5585619"/>
          </a:xfrm>
        </p:spPr>
        <p:txBody>
          <a:bodyPr anchor="ctr">
            <a:normAutofit/>
          </a:bodyPr>
          <a:lstStyle/>
          <a:p>
            <a:r>
              <a:rPr lang="da-DK" sz="2200" dirty="0"/>
              <a:t>I forbindelse med social perception benytter vi os af </a:t>
            </a:r>
            <a:r>
              <a:rPr lang="da-DK" sz="2200" i="1" dirty="0"/>
              <a:t>stereotyper</a:t>
            </a:r>
            <a:r>
              <a:rPr lang="da-DK" sz="2200" dirty="0"/>
              <a:t>. </a:t>
            </a:r>
          </a:p>
          <a:p>
            <a:r>
              <a:rPr lang="da-DK" sz="2200" dirty="0"/>
              <a:t>Stereotyper er forestillinger, vi har, om hvordan mennesker, der tilhører forskellige grupper eller kategorier, typisk er eller opfører sig. </a:t>
            </a:r>
          </a:p>
          <a:p>
            <a:r>
              <a:rPr lang="da-DK" sz="2200" dirty="0"/>
              <a:t>Man kan f.eks. tale om bestemte </a:t>
            </a:r>
            <a:r>
              <a:rPr lang="da-DK" sz="2200" b="1" dirty="0"/>
              <a:t>kønsstereotyper</a:t>
            </a:r>
          </a:p>
          <a:p>
            <a:r>
              <a:rPr lang="da-DK" sz="2200" b="1" dirty="0"/>
              <a:t>aldersstereotyper</a:t>
            </a:r>
            <a:endParaRPr lang="da-DK" sz="2200" dirty="0"/>
          </a:p>
          <a:p>
            <a:r>
              <a:rPr lang="da-DK" sz="2200" dirty="0"/>
              <a:t>Stereotyper kan vi forstå som </a:t>
            </a:r>
            <a:r>
              <a:rPr lang="da-DK" sz="2200" b="1" dirty="0"/>
              <a:t>kognitive skemaer</a:t>
            </a:r>
            <a:r>
              <a:rPr lang="da-DK" sz="2200" dirty="0"/>
              <a:t>, vi benytter til social perception. </a:t>
            </a:r>
          </a:p>
          <a:p>
            <a:r>
              <a:rPr lang="da-DK" sz="2200" dirty="0"/>
              <a:t>Det er top </a:t>
            </a:r>
            <a:r>
              <a:rPr lang="da-DK" sz="2200" dirty="0" err="1"/>
              <a:t>down</a:t>
            </a:r>
            <a:r>
              <a:rPr lang="da-DK" sz="2200" dirty="0"/>
              <a:t>-processer, vi bruger i vores sociale liv</a:t>
            </a:r>
          </a:p>
          <a:p>
            <a:r>
              <a:rPr lang="da-DK" sz="2200" dirty="0"/>
              <a:t>De fortæller os noget om, </a:t>
            </a:r>
            <a:r>
              <a:rPr lang="da-DK" sz="2200" u="sng" dirty="0"/>
              <a:t>hvad vi kan forvente af andre</a:t>
            </a:r>
            <a:r>
              <a:rPr lang="da-DK" sz="2200" dirty="0"/>
              <a:t>.</a:t>
            </a:r>
          </a:p>
          <a:p>
            <a:endParaRPr lang="da-DK" sz="2200" dirty="0"/>
          </a:p>
        </p:txBody>
      </p:sp>
    </p:spTree>
    <p:extLst>
      <p:ext uri="{BB962C8B-B14F-4D97-AF65-F5344CB8AC3E}">
        <p14:creationId xmlns:p14="http://schemas.microsoft.com/office/powerpoint/2010/main" val="373314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81165C-26BA-54A1-4E01-3842F779F6CD}"/>
              </a:ext>
            </a:extLst>
          </p:cNvPr>
          <p:cNvPicPr>
            <a:picLocks noChangeAspect="1"/>
          </p:cNvPicPr>
          <p:nvPr/>
        </p:nvPicPr>
        <p:blipFill>
          <a:blip r:embed="rId2">
            <a:duotone>
              <a:schemeClr val="bg2">
                <a:shade val="45000"/>
                <a:satMod val="135000"/>
              </a:schemeClr>
              <a:prstClr val="white"/>
            </a:duotone>
          </a:blip>
          <a:srcRect t="15279" b="45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2DCC39-06C3-06B2-E8AD-D8B9A324E8C3}"/>
              </a:ext>
            </a:extLst>
          </p:cNvPr>
          <p:cNvSpPr>
            <a:spLocks noGrp="1"/>
          </p:cNvSpPr>
          <p:nvPr>
            <p:ph type="title"/>
          </p:nvPr>
        </p:nvSpPr>
        <p:spPr>
          <a:xfrm>
            <a:off x="838200" y="365125"/>
            <a:ext cx="10515600" cy="1325563"/>
          </a:xfrm>
        </p:spPr>
        <p:txBody>
          <a:bodyPr>
            <a:normAutofit/>
          </a:bodyPr>
          <a:lstStyle/>
          <a:p>
            <a:r>
              <a:rPr lang="da-DK" dirty="0"/>
              <a:t>Førstehåndsindtryk </a:t>
            </a:r>
          </a:p>
        </p:txBody>
      </p:sp>
      <p:graphicFrame>
        <p:nvGraphicFramePr>
          <p:cNvPr id="5" name="Pladsholder til indhold 2">
            <a:extLst>
              <a:ext uri="{FF2B5EF4-FFF2-40B4-BE49-F238E27FC236}">
                <a16:creationId xmlns:a16="http://schemas.microsoft.com/office/drawing/2014/main" id="{14920D4A-3E51-E7FD-BD03-8D3E21CFEDBC}"/>
              </a:ext>
            </a:extLst>
          </p:cNvPr>
          <p:cNvGraphicFramePr>
            <a:graphicFrameLocks noGrp="1"/>
          </p:cNvGraphicFramePr>
          <p:nvPr>
            <p:ph idx="1"/>
            <p:extLst>
              <p:ext uri="{D42A27DB-BD31-4B8C-83A1-F6EECF244321}">
                <p14:modId xmlns:p14="http://schemas.microsoft.com/office/powerpoint/2010/main" val="39050438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717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CAB4736A-2970-19A3-4410-353F84D1D4A1}"/>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Førstehåndsindtryk</a:t>
            </a:r>
          </a:p>
        </p:txBody>
      </p:sp>
      <p:sp>
        <p:nvSpPr>
          <p:cNvPr id="3" name="Pladsholder til indhold 2">
            <a:extLst>
              <a:ext uri="{FF2B5EF4-FFF2-40B4-BE49-F238E27FC236}">
                <a16:creationId xmlns:a16="http://schemas.microsoft.com/office/drawing/2014/main" id="{0BF46538-13C7-9925-27DF-CB874C109FA7}"/>
              </a:ext>
            </a:extLst>
          </p:cNvPr>
          <p:cNvSpPr>
            <a:spLocks noGrp="1"/>
          </p:cNvSpPr>
          <p:nvPr>
            <p:ph idx="1"/>
          </p:nvPr>
        </p:nvSpPr>
        <p:spPr>
          <a:xfrm>
            <a:off x="6172200" y="804672"/>
            <a:ext cx="5221224" cy="5230368"/>
          </a:xfrm>
        </p:spPr>
        <p:txBody>
          <a:bodyPr anchor="ctr">
            <a:normAutofit/>
          </a:bodyPr>
          <a:lstStyle/>
          <a:p>
            <a:r>
              <a:rPr lang="da-DK" sz="1500">
                <a:solidFill>
                  <a:schemeClr val="tx2"/>
                </a:solidFill>
              </a:rPr>
              <a:t>Dog kan førstehåndsindtryk af personer være usikre, fordi de så at sige sætter rammerne for, hvordan vi senere fortolker disse personers adfærd. </a:t>
            </a:r>
          </a:p>
          <a:p>
            <a:r>
              <a:rPr lang="da-DK" sz="1500">
                <a:solidFill>
                  <a:schemeClr val="tx2"/>
                </a:solidFill>
              </a:rPr>
              <a:t>Har vi først bedømt en person til at være på en bestemt måde, er vi efterfølgende særligt opmærksomme på ting, der bekræfter, at vores bedømmelse er korrekt. </a:t>
            </a:r>
          </a:p>
          <a:p>
            <a:r>
              <a:rPr lang="da-DK" sz="1500">
                <a:solidFill>
                  <a:schemeClr val="tx2"/>
                </a:solidFill>
              </a:rPr>
              <a:t>Omvendt har vi en tilbøjelighed til at ignorere eller overse ting, der strider mod den. </a:t>
            </a:r>
          </a:p>
          <a:p>
            <a:r>
              <a:rPr lang="da-DK" sz="1500">
                <a:solidFill>
                  <a:schemeClr val="tx2"/>
                </a:solidFill>
              </a:rPr>
              <a:t>Førstehåndsindtryk kan især blive usikre, hvis vi benytter bestemte gruppetilhørsforhold til at vurdere en person (køn, alder, etnicitet, kultur m.v.). </a:t>
            </a:r>
          </a:p>
          <a:p>
            <a:r>
              <a:rPr lang="da-DK" sz="1500">
                <a:solidFill>
                  <a:schemeClr val="tx2"/>
                </a:solidFill>
              </a:rPr>
              <a:t>Vi kan desuden selv have bestemte personlige erfaringer, der gør, at vi kommer til at aflæse en særlig type mennesker eller nogle særlige adfærdstræk meget skævt. </a:t>
            </a:r>
          </a:p>
          <a:p>
            <a:r>
              <a:rPr lang="da-DK" sz="1500">
                <a:solidFill>
                  <a:schemeClr val="tx2"/>
                </a:solidFill>
              </a:rPr>
              <a:t>Endelig har de fleste mennesker oplevet, at de har været nødt til at revidere deres førstehåndsindtryk af en person efter at have lært vedkommende at kende.</a:t>
            </a:r>
          </a:p>
        </p:txBody>
      </p:sp>
    </p:spTree>
    <p:extLst>
      <p:ext uri="{BB962C8B-B14F-4D97-AF65-F5344CB8AC3E}">
        <p14:creationId xmlns:p14="http://schemas.microsoft.com/office/powerpoint/2010/main" val="16974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7EB360-80F3-6EA6-F7B0-93AD3956DCA6}"/>
              </a:ext>
            </a:extLst>
          </p:cNvPr>
          <p:cNvSpPr>
            <a:spLocks noGrp="1"/>
          </p:cNvSpPr>
          <p:nvPr>
            <p:ph type="title"/>
          </p:nvPr>
        </p:nvSpPr>
        <p:spPr>
          <a:xfrm>
            <a:off x="793662" y="386930"/>
            <a:ext cx="10066122" cy="1298448"/>
          </a:xfrm>
        </p:spPr>
        <p:txBody>
          <a:bodyPr anchor="b">
            <a:normAutofit/>
          </a:bodyPr>
          <a:lstStyle/>
          <a:p>
            <a:r>
              <a:rPr lang="da-DK" sz="4800"/>
              <a:t>Ungdom</a:t>
            </a:r>
          </a:p>
        </p:txBody>
      </p:sp>
      <p:sp>
        <p:nvSpPr>
          <p:cNvPr id="19"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805BE5B-D658-DDF6-F0D3-50C7FB8F0C3D}"/>
              </a:ext>
            </a:extLst>
          </p:cNvPr>
          <p:cNvSpPr>
            <a:spLocks noGrp="1"/>
          </p:cNvSpPr>
          <p:nvPr>
            <p:ph idx="1"/>
          </p:nvPr>
        </p:nvSpPr>
        <p:spPr>
          <a:xfrm>
            <a:off x="793661" y="2599509"/>
            <a:ext cx="4530898" cy="3639450"/>
          </a:xfrm>
        </p:spPr>
        <p:txBody>
          <a:bodyPr anchor="ctr">
            <a:normAutofit/>
          </a:bodyPr>
          <a:lstStyle/>
          <a:p>
            <a:r>
              <a:rPr lang="da-DK" sz="2000" dirty="0"/>
              <a:t>Mellem barndom og voksenalder</a:t>
            </a:r>
          </a:p>
          <a:p>
            <a:r>
              <a:rPr lang="da-DK" sz="2000" dirty="0"/>
              <a:t>En biologisk forandring </a:t>
            </a:r>
          </a:p>
          <a:p>
            <a:r>
              <a:rPr lang="da-DK" sz="2000" dirty="0"/>
              <a:t>En psykologisk forandring </a:t>
            </a:r>
          </a:p>
          <a:p>
            <a:r>
              <a:rPr lang="da-DK" sz="2000" dirty="0"/>
              <a:t>Identitetsdannelse </a:t>
            </a:r>
          </a:p>
          <a:p>
            <a:r>
              <a:rPr lang="da-DK" sz="2000"/>
              <a:t>Løsrivelse</a:t>
            </a:r>
          </a:p>
        </p:txBody>
      </p:sp>
      <p:pic>
        <p:nvPicPr>
          <p:cNvPr id="21" name="Graphic 6" descr="Sundhed">
            <a:extLst>
              <a:ext uri="{FF2B5EF4-FFF2-40B4-BE49-F238E27FC236}">
                <a16:creationId xmlns:a16="http://schemas.microsoft.com/office/drawing/2014/main" id="{A64C98A5-2DA8-2039-DCAD-A575DB74B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22"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46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CDB578-2F24-A7B7-8A41-802CDADF2C3B}"/>
              </a:ext>
            </a:extLst>
          </p:cNvPr>
          <p:cNvSpPr>
            <a:spLocks noGrp="1"/>
          </p:cNvSpPr>
          <p:nvPr>
            <p:ph type="title"/>
          </p:nvPr>
        </p:nvSpPr>
        <p:spPr>
          <a:xfrm>
            <a:off x="890338" y="640080"/>
            <a:ext cx="3734014" cy="3566160"/>
          </a:xfrm>
          <a:prstGeom prst="rect">
            <a:avLst/>
          </a:prstGeom>
        </p:spPr>
        <p:txBody>
          <a:bodyPr vert="horz" lIns="91440" tIns="45720" rIns="91440" bIns="45720" rtlCol="0" anchor="b">
            <a:normAutofit/>
          </a:bodyPr>
          <a:lstStyle/>
          <a:p>
            <a:r>
              <a:rPr lang="en-US" sz="2200" b="1" dirty="0"/>
              <a:t>Halo-</a:t>
            </a:r>
            <a:r>
              <a:rPr lang="en-US" sz="2200" b="1" dirty="0" err="1"/>
              <a:t>effekten</a:t>
            </a:r>
            <a:br>
              <a:rPr lang="en-US" sz="2200" b="1" dirty="0"/>
            </a:br>
            <a:r>
              <a:rPr lang="en-US" sz="2200" dirty="0"/>
              <a:t>Er en person </a:t>
            </a:r>
            <a:r>
              <a:rPr lang="en-US" sz="2200" dirty="0" err="1"/>
              <a:t>først</a:t>
            </a:r>
            <a:r>
              <a:rPr lang="en-US" sz="2200" dirty="0"/>
              <a:t> </a:t>
            </a:r>
            <a:r>
              <a:rPr lang="en-US" sz="2200" dirty="0" err="1"/>
              <a:t>blevet</a:t>
            </a:r>
            <a:r>
              <a:rPr lang="en-US" sz="2200" dirty="0"/>
              <a:t> </a:t>
            </a:r>
            <a:r>
              <a:rPr lang="en-US" sz="2200" dirty="0" err="1"/>
              <a:t>bedømt</a:t>
            </a:r>
            <a:r>
              <a:rPr lang="en-US" sz="2200" dirty="0"/>
              <a:t> </a:t>
            </a:r>
            <a:r>
              <a:rPr lang="en-US" sz="2200" dirty="0" err="1"/>
              <a:t>til</a:t>
            </a:r>
            <a:r>
              <a:rPr lang="en-US" sz="2200" dirty="0"/>
              <a:t> at </a:t>
            </a:r>
            <a:r>
              <a:rPr lang="en-US" sz="2200" dirty="0" err="1"/>
              <a:t>være</a:t>
            </a:r>
            <a:r>
              <a:rPr lang="en-US" sz="2200" dirty="0"/>
              <a:t> </a:t>
            </a:r>
            <a:r>
              <a:rPr lang="en-US" sz="2200" dirty="0" err="1"/>
              <a:t>meget</a:t>
            </a:r>
            <a:r>
              <a:rPr lang="en-US" sz="2200" dirty="0"/>
              <a:t> </a:t>
            </a:r>
            <a:r>
              <a:rPr lang="en-US" sz="2200" dirty="0" err="1"/>
              <a:t>attraktiv</a:t>
            </a:r>
            <a:r>
              <a:rPr lang="en-US" sz="2200" dirty="0"/>
              <a:t> </a:t>
            </a:r>
            <a:r>
              <a:rPr lang="en-US" sz="2200" dirty="0" err="1"/>
              <a:t>eller</a:t>
            </a:r>
            <a:r>
              <a:rPr lang="en-US" sz="2200" dirty="0"/>
              <a:t> </a:t>
            </a:r>
            <a:r>
              <a:rPr lang="en-US" sz="2200" dirty="0" err="1"/>
              <a:t>venlig</a:t>
            </a:r>
            <a:r>
              <a:rPr lang="en-US" sz="2200" dirty="0"/>
              <a:t>, er man </a:t>
            </a:r>
            <a:r>
              <a:rPr lang="en-US" sz="2200" dirty="0" err="1"/>
              <a:t>tilbøjelig</a:t>
            </a:r>
            <a:r>
              <a:rPr lang="en-US" sz="2200" dirty="0"/>
              <a:t> </a:t>
            </a:r>
            <a:r>
              <a:rPr lang="en-US" sz="2200" dirty="0" err="1"/>
              <a:t>til</a:t>
            </a:r>
            <a:r>
              <a:rPr lang="en-US" sz="2200" dirty="0"/>
              <a:t> </a:t>
            </a:r>
            <a:r>
              <a:rPr lang="en-US" sz="2200" dirty="0" err="1"/>
              <a:t>automatisk</a:t>
            </a:r>
            <a:r>
              <a:rPr lang="en-US" sz="2200" dirty="0"/>
              <a:t> at </a:t>
            </a:r>
            <a:r>
              <a:rPr lang="en-US" sz="2200" u="sng" dirty="0" err="1"/>
              <a:t>associere</a:t>
            </a:r>
            <a:r>
              <a:rPr lang="en-US" sz="2200" dirty="0"/>
              <a:t> </a:t>
            </a:r>
            <a:r>
              <a:rPr lang="en-US" sz="2200" dirty="0" err="1"/>
              <a:t>vedkommende</a:t>
            </a:r>
            <a:r>
              <a:rPr lang="en-US" sz="2200" dirty="0"/>
              <a:t> med mange </a:t>
            </a:r>
            <a:r>
              <a:rPr lang="en-US" sz="2200" dirty="0" err="1"/>
              <a:t>andre</a:t>
            </a:r>
            <a:r>
              <a:rPr lang="en-US" sz="2200" dirty="0"/>
              <a:t> positive </a:t>
            </a:r>
            <a:r>
              <a:rPr lang="en-US" sz="2200" dirty="0" err="1"/>
              <a:t>eller</a:t>
            </a:r>
            <a:r>
              <a:rPr lang="en-US" sz="2200" dirty="0"/>
              <a:t> </a:t>
            </a:r>
            <a:r>
              <a:rPr lang="en-US" sz="2200" dirty="0" err="1"/>
              <a:t>attraktive</a:t>
            </a:r>
            <a:r>
              <a:rPr lang="en-US" sz="2200" dirty="0"/>
              <a:t> </a:t>
            </a:r>
            <a:r>
              <a:rPr lang="en-US" sz="2200" dirty="0" err="1"/>
              <a:t>kvaliteter</a:t>
            </a:r>
            <a:r>
              <a:rPr lang="en-US" sz="2200" dirty="0"/>
              <a:t>.</a:t>
            </a:r>
            <a:br>
              <a:rPr lang="en-US" sz="2200" dirty="0"/>
            </a:br>
            <a:endParaRPr lang="en-US" sz="2200" dirty="0"/>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und regnbue">
            <a:extLst>
              <a:ext uri="{FF2B5EF4-FFF2-40B4-BE49-F238E27FC236}">
                <a16:creationId xmlns:a16="http://schemas.microsoft.com/office/drawing/2014/main" id="{93928602-2BE0-776D-DBB3-8B1635B9A5D0}"/>
              </a:ext>
            </a:extLst>
          </p:cNvPr>
          <p:cNvPicPr>
            <a:picLocks noChangeAspect="1"/>
          </p:cNvPicPr>
          <p:nvPr/>
        </p:nvPicPr>
        <p:blipFill>
          <a:blip r:embed="rId3"/>
          <a:srcRect l="10603" r="2244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76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5F7A54-B25A-C683-A080-21D7467EB194}"/>
              </a:ext>
            </a:extLst>
          </p:cNvPr>
          <p:cNvSpPr>
            <a:spLocks noGrp="1"/>
          </p:cNvSpPr>
          <p:nvPr>
            <p:ph type="title"/>
          </p:nvPr>
        </p:nvSpPr>
        <p:spPr>
          <a:xfrm>
            <a:off x="645065" y="1463040"/>
            <a:ext cx="3796306" cy="2690949"/>
          </a:xfrm>
        </p:spPr>
        <p:txBody>
          <a:bodyPr anchor="t">
            <a:normAutofit/>
          </a:bodyPr>
          <a:lstStyle/>
          <a:p>
            <a:r>
              <a:rPr lang="da-DK" sz="4800"/>
              <a:t>HALO-effekten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D49470CE-09EE-8582-4D6A-EE770723E67E}"/>
              </a:ext>
            </a:extLst>
          </p:cNvPr>
          <p:cNvSpPr>
            <a:spLocks noGrp="1"/>
          </p:cNvSpPr>
          <p:nvPr>
            <p:ph idx="1"/>
          </p:nvPr>
        </p:nvSpPr>
        <p:spPr>
          <a:xfrm>
            <a:off x="5656218" y="1463039"/>
            <a:ext cx="5542387" cy="4300447"/>
          </a:xfrm>
        </p:spPr>
        <p:txBody>
          <a:bodyPr anchor="t">
            <a:normAutofit/>
          </a:bodyPr>
          <a:lstStyle/>
          <a:p>
            <a:pPr marL="0" indent="0">
              <a:buNone/>
            </a:pPr>
            <a:r>
              <a:rPr lang="da-DK" sz="1500"/>
              <a:t>I 1915 foretog Edward Lee Thorndike en undersøgelse, hvor en række ledere i en virksomhed skulle vurdere deres ansatte, i forhold til hvor højt de hver især scorede med hensyn til forskellige egenskaber (intelligens, pålidelighed, udholdenhed, venlighed, tekniske færdigheder m.m.). </a:t>
            </a:r>
          </a:p>
          <a:p>
            <a:pPr marL="0" indent="0">
              <a:buNone/>
            </a:pPr>
            <a:r>
              <a:rPr lang="da-DK" sz="1500"/>
              <a:t>Det viste sig, at lederne havde svært ved at vurdere de forskellige egenskaber hos deres ansatte uafhængigt af hinanden. </a:t>
            </a:r>
          </a:p>
          <a:p>
            <a:pPr marL="0" indent="0">
              <a:buNone/>
            </a:pPr>
            <a:r>
              <a:rPr lang="da-DK" sz="1500"/>
              <a:t>Havde en leder først givet en ansat en høj score på én egenskab, var det påfaldende, hvor tit det </a:t>
            </a:r>
            <a:r>
              <a:rPr lang="da-DK" sz="1500" u="sng"/>
              <a:t>korrelerede</a:t>
            </a:r>
            <a:r>
              <a:rPr lang="da-DK" sz="1500"/>
              <a:t> med, at lederen også gav den ansatte høje scorer på de andre egenskaber i undersøgelsen. </a:t>
            </a:r>
          </a:p>
          <a:p>
            <a:pPr marL="0" indent="0">
              <a:buNone/>
            </a:pPr>
            <a:r>
              <a:rPr lang="da-DK" sz="1500"/>
              <a:t>Thorndike konkluderede, at </a:t>
            </a:r>
            <a:r>
              <a:rPr lang="da-DK" sz="1500" b="1"/>
              <a:t>lederne var tilbøjelige til at lade en positiv vurdering af en enkelt egenskab hos en ansat farve vurderingen af de øvrige egenskaber hos den ansatte i tilsvarende positiv retning, og omvendt lade en negativ vurdering af en egenskab farve vurderingen af de øvrige træk i negativ retning</a:t>
            </a:r>
            <a:r>
              <a:rPr lang="da-DK" sz="1500"/>
              <a:t>. </a:t>
            </a:r>
          </a:p>
        </p:txBody>
      </p:sp>
    </p:spTree>
    <p:extLst>
      <p:ext uri="{BB962C8B-B14F-4D97-AF65-F5344CB8AC3E}">
        <p14:creationId xmlns:p14="http://schemas.microsoft.com/office/powerpoint/2010/main" val="34570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DF8763-1C34-A026-F9FE-3329E003580B}"/>
              </a:ext>
            </a:extLst>
          </p:cNvPr>
          <p:cNvSpPr>
            <a:spLocks noGrp="1"/>
          </p:cNvSpPr>
          <p:nvPr>
            <p:ph type="title"/>
          </p:nvPr>
        </p:nvSpPr>
        <p:spPr>
          <a:xfrm>
            <a:off x="686834" y="1153572"/>
            <a:ext cx="3200400" cy="4461163"/>
          </a:xfrm>
        </p:spPr>
        <p:txBody>
          <a:bodyPr>
            <a:normAutofit/>
          </a:bodyPr>
          <a:lstStyle/>
          <a:p>
            <a:r>
              <a:rPr lang="da-DK">
                <a:solidFill>
                  <a:srgbClr val="FFFFFF"/>
                </a:solidFill>
              </a:rPr>
              <a:t>HALO-effekten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78F30F99-B103-FD84-36DE-32CB36F7954F}"/>
              </a:ext>
            </a:extLst>
          </p:cNvPr>
          <p:cNvSpPr>
            <a:spLocks noGrp="1"/>
          </p:cNvSpPr>
          <p:nvPr>
            <p:ph idx="1"/>
          </p:nvPr>
        </p:nvSpPr>
        <p:spPr>
          <a:xfrm>
            <a:off x="4447308" y="591344"/>
            <a:ext cx="6906491" cy="5585619"/>
          </a:xfrm>
        </p:spPr>
        <p:txBody>
          <a:bodyPr anchor="ctr">
            <a:normAutofit/>
          </a:bodyPr>
          <a:lstStyle/>
          <a:p>
            <a:pPr marL="0" indent="0">
              <a:buNone/>
            </a:pPr>
            <a:r>
              <a:rPr lang="da-DK" sz="2400" dirty="0"/>
              <a:t>Thorndike kaldte denne tendens til at generalisere fra en enkelt egenskab til andre egenskaber for </a:t>
            </a:r>
            <a:r>
              <a:rPr lang="da-DK" sz="2400" i="1" dirty="0"/>
              <a:t>halo-effekten</a:t>
            </a:r>
            <a:r>
              <a:rPr lang="da-DK" sz="2400" dirty="0"/>
              <a:t>. </a:t>
            </a:r>
          </a:p>
          <a:p>
            <a:pPr marL="0" indent="0">
              <a:buNone/>
            </a:pPr>
            <a:r>
              <a:rPr lang="da-DK" sz="2400" dirty="0"/>
              <a:t>Ordet halo er engelsk og betyder stråleglans eller glorie. </a:t>
            </a:r>
          </a:p>
          <a:p>
            <a:pPr marL="0" indent="0">
              <a:buNone/>
            </a:pPr>
            <a:r>
              <a:rPr lang="da-DK" sz="2400" dirty="0"/>
              <a:t>Det er, som om en positiv vurdering af en enkelt egenskab hos en person stråler ud over og farver oplevelsen af personens øvrige egenskaber i lige så positiv retning. </a:t>
            </a:r>
          </a:p>
          <a:p>
            <a:pPr marL="0" indent="0">
              <a:buNone/>
            </a:pPr>
            <a:r>
              <a:rPr lang="da-DK" sz="2400" dirty="0"/>
              <a:t>Halo-effekten er også blevet påvist i forbindelse med personers udseende: Er en person således først blevet bedømt til at være meget attraktiv eller smuk, er man tilbøjelig til automatisk at </a:t>
            </a:r>
            <a:r>
              <a:rPr lang="da-DK" sz="2400" u="sng" dirty="0"/>
              <a:t>associere</a:t>
            </a:r>
            <a:r>
              <a:rPr lang="da-DK" sz="2400" dirty="0"/>
              <a:t> vedkommende med mange andre positive eller attraktive kvaliteter.</a:t>
            </a:r>
          </a:p>
        </p:txBody>
      </p:sp>
    </p:spTree>
    <p:extLst>
      <p:ext uri="{BB962C8B-B14F-4D97-AF65-F5344CB8AC3E}">
        <p14:creationId xmlns:p14="http://schemas.microsoft.com/office/powerpoint/2010/main" val="2447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9EDAAD-29F7-113E-9F21-70A152E72360}"/>
              </a:ext>
            </a:extLst>
          </p:cNvPr>
          <p:cNvSpPr>
            <a:spLocks noGrp="1"/>
          </p:cNvSpPr>
          <p:nvPr>
            <p:ph type="title"/>
          </p:nvPr>
        </p:nvSpPr>
        <p:spPr>
          <a:xfrm>
            <a:off x="686834" y="1153572"/>
            <a:ext cx="3200400" cy="4461163"/>
          </a:xfrm>
        </p:spPr>
        <p:txBody>
          <a:bodyPr>
            <a:normAutofit/>
          </a:bodyPr>
          <a:lstStyle/>
          <a:p>
            <a:r>
              <a:rPr lang="da-DK">
                <a:solidFill>
                  <a:srgbClr val="FFFFFF"/>
                </a:solidFill>
              </a:rPr>
              <a:t>Rosenthal-effekten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2FBAC567-3CF8-03A7-3D7C-0C07D0E59D5B}"/>
              </a:ext>
            </a:extLst>
          </p:cNvPr>
          <p:cNvSpPr>
            <a:spLocks noGrp="1"/>
          </p:cNvSpPr>
          <p:nvPr>
            <p:ph idx="1"/>
          </p:nvPr>
        </p:nvSpPr>
        <p:spPr>
          <a:xfrm>
            <a:off x="4447308" y="591344"/>
            <a:ext cx="6906491" cy="5585619"/>
          </a:xfrm>
        </p:spPr>
        <p:txBody>
          <a:bodyPr anchor="ctr">
            <a:normAutofit/>
          </a:bodyPr>
          <a:lstStyle/>
          <a:p>
            <a:r>
              <a:rPr lang="da-DK" sz="2200" dirty="0"/>
              <a:t>I 1960'erne foretog den amerikanske psykolog Robert Rosenthal et eksperiment, der skulle undersøge forholdet mellem læreres </a:t>
            </a:r>
            <a:r>
              <a:rPr lang="da-DK" sz="2200" b="1" dirty="0"/>
              <a:t>forventninger</a:t>
            </a:r>
            <a:r>
              <a:rPr lang="da-DK" sz="2200" dirty="0"/>
              <a:t> og deres elevers </a:t>
            </a:r>
            <a:r>
              <a:rPr lang="da-DK" sz="2200" b="1" dirty="0"/>
              <a:t>præstationer</a:t>
            </a:r>
            <a:r>
              <a:rPr lang="da-DK" sz="2200" dirty="0"/>
              <a:t>. </a:t>
            </a:r>
          </a:p>
          <a:p>
            <a:r>
              <a:rPr lang="da-DK" sz="2200" dirty="0"/>
              <a:t>Eksperimentet blev gennemført i en californisk skole, hvor Rosenthal på baggrund af en IQ-test af eleverne fra 1. til 6. klasse lod deres lærere tro, at nogle af eleverne havde klaret sig særlig godt på den måde, at man kunne forvente, at deres IQ ville forbedre sig i løbet af skoleåret. Lærerne fik navnene på disse elever, men i virkeligheden var de udvalgt helt tilfældigt. </a:t>
            </a:r>
          </a:p>
          <a:p>
            <a:r>
              <a:rPr lang="da-DK" sz="2200" dirty="0"/>
              <a:t>Resultatet ved skoleårets afslutning var imidlertid, at de elever, som lærerne havde fået navnene på og måtte have forventninger til ville forbedre deres IQ-score, også viste sig at opnå de største forbedringer i en IQ-test ved skoleårets afslutning.  </a:t>
            </a:r>
          </a:p>
        </p:txBody>
      </p:sp>
    </p:spTree>
    <p:extLst>
      <p:ext uri="{BB962C8B-B14F-4D97-AF65-F5344CB8AC3E}">
        <p14:creationId xmlns:p14="http://schemas.microsoft.com/office/powerpoint/2010/main" val="34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019267-F6E9-E7A2-6C97-8CE7B56B37F0}"/>
              </a:ext>
            </a:extLst>
          </p:cNvPr>
          <p:cNvSpPr>
            <a:spLocks noGrp="1"/>
          </p:cNvSpPr>
          <p:nvPr>
            <p:ph type="title"/>
          </p:nvPr>
        </p:nvSpPr>
        <p:spPr>
          <a:xfrm>
            <a:off x="6094105" y="802955"/>
            <a:ext cx="4977976" cy="1454051"/>
          </a:xfrm>
        </p:spPr>
        <p:txBody>
          <a:bodyPr>
            <a:normAutofit/>
          </a:bodyPr>
          <a:lstStyle/>
          <a:p>
            <a:r>
              <a:rPr lang="da-DK" sz="3600">
                <a:solidFill>
                  <a:schemeClr val="tx2"/>
                </a:solidFill>
              </a:rPr>
              <a:t>Rosenthal-effekten</a:t>
            </a:r>
          </a:p>
        </p:txBody>
      </p:sp>
      <p:pic>
        <p:nvPicPr>
          <p:cNvPr id="7" name="Graphic 6" descr="Klasseværelse">
            <a:extLst>
              <a:ext uri="{FF2B5EF4-FFF2-40B4-BE49-F238E27FC236}">
                <a16:creationId xmlns:a16="http://schemas.microsoft.com/office/drawing/2014/main" id="{C6F80C19-8406-DB77-7AA4-B152507D3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Pladsholder til indhold 2">
            <a:extLst>
              <a:ext uri="{FF2B5EF4-FFF2-40B4-BE49-F238E27FC236}">
                <a16:creationId xmlns:a16="http://schemas.microsoft.com/office/drawing/2014/main" id="{67FFD5A5-3125-5D11-70D7-C17A64972357}"/>
              </a:ext>
            </a:extLst>
          </p:cNvPr>
          <p:cNvSpPr>
            <a:spLocks noGrp="1"/>
          </p:cNvSpPr>
          <p:nvPr>
            <p:ph idx="1"/>
          </p:nvPr>
        </p:nvSpPr>
        <p:spPr>
          <a:xfrm>
            <a:off x="6090574" y="2421682"/>
            <a:ext cx="4977578" cy="3639289"/>
          </a:xfrm>
        </p:spPr>
        <p:txBody>
          <a:bodyPr anchor="ctr">
            <a:normAutofit/>
          </a:bodyPr>
          <a:lstStyle/>
          <a:p>
            <a:r>
              <a:rPr lang="da-DK" sz="1700">
                <a:solidFill>
                  <a:schemeClr val="tx2"/>
                </a:solidFill>
              </a:rPr>
              <a:t>FORKLARING lærerne vil uden at vide det projicere deres forventninger over på eleverne. </a:t>
            </a:r>
          </a:p>
          <a:p>
            <a:r>
              <a:rPr lang="da-DK" sz="1700">
                <a:solidFill>
                  <a:schemeClr val="tx2"/>
                </a:solidFill>
              </a:rPr>
              <a:t>Det skete bl.a. gennem forskellige former for non-verbale tegn såsom blikke, nik og gestik af forskellig art. På den måde fik lærernes forventninger til eleverne karakter af </a:t>
            </a:r>
            <a:r>
              <a:rPr lang="da-DK" sz="1700" u="sng">
                <a:solidFill>
                  <a:schemeClr val="tx2"/>
                </a:solidFill>
              </a:rPr>
              <a:t>selvopfyldende profetier</a:t>
            </a:r>
            <a:r>
              <a:rPr lang="da-DK" sz="1700">
                <a:solidFill>
                  <a:schemeClr val="tx2"/>
                </a:solidFill>
              </a:rPr>
              <a:t>. </a:t>
            </a:r>
          </a:p>
          <a:p>
            <a:r>
              <a:rPr lang="da-DK" sz="1700">
                <a:solidFill>
                  <a:schemeClr val="tx2"/>
                </a:solidFill>
              </a:rPr>
              <a:t>Fænomenet kaldes i dag </a:t>
            </a:r>
            <a:r>
              <a:rPr lang="da-DK" sz="1700" i="1">
                <a:solidFill>
                  <a:schemeClr val="tx2"/>
                </a:solidFill>
              </a:rPr>
              <a:t>Rosenthal-effekten</a:t>
            </a:r>
            <a:r>
              <a:rPr lang="da-DK" sz="1700">
                <a:solidFill>
                  <a:schemeClr val="tx2"/>
                </a:solidFill>
              </a:rPr>
              <a:t>. Forskere, der siden har evalueret Rosenthals og tilsvarende </a:t>
            </a:r>
            <a:r>
              <a:rPr lang="da-DK" sz="1700" u="sng">
                <a:solidFill>
                  <a:schemeClr val="tx2"/>
                </a:solidFill>
              </a:rPr>
              <a:t>eksperimenter</a:t>
            </a:r>
            <a:r>
              <a:rPr lang="da-DK" sz="1700">
                <a:solidFill>
                  <a:schemeClr val="tx2"/>
                </a:solidFill>
              </a:rPr>
              <a:t>, peger dog på, at lærernes forventninger til eleverne ikke blot overføres til dem på et nonverbalt niveau, men også har en tendens til at præge den måde, de behandler dem på.</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79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984C552E-5953-3A78-BBD8-2F400FC00A59}"/>
              </a:ext>
            </a:extLst>
          </p:cNvPr>
          <p:cNvPicPr>
            <a:picLocks noGrp="1" noChangeAspect="1"/>
          </p:cNvPicPr>
          <p:nvPr>
            <p:ph idx="1"/>
          </p:nvPr>
        </p:nvPicPr>
        <p:blipFill>
          <a:blip r:embed="rId3"/>
          <a:stretch>
            <a:fillRect/>
          </a:stretch>
        </p:blipFill>
        <p:spPr>
          <a:xfrm>
            <a:off x="1691994" y="643467"/>
            <a:ext cx="8808011" cy="5571066"/>
          </a:xfrm>
          <a:prstGeom prst="rect">
            <a:avLst/>
          </a:prstGeom>
        </p:spPr>
      </p:pic>
    </p:spTree>
    <p:extLst>
      <p:ext uri="{BB962C8B-B14F-4D97-AF65-F5344CB8AC3E}">
        <p14:creationId xmlns:p14="http://schemas.microsoft.com/office/powerpoint/2010/main" val="498417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D0FCAC-FC04-BB72-79F0-3F4B44F65EC0}"/>
              </a:ext>
            </a:extLst>
          </p:cNvPr>
          <p:cNvSpPr>
            <a:spLocks noGrp="1"/>
          </p:cNvSpPr>
          <p:nvPr>
            <p:ph type="title"/>
          </p:nvPr>
        </p:nvSpPr>
        <p:spPr>
          <a:xfrm>
            <a:off x="5596501" y="489508"/>
            <a:ext cx="5754896" cy="1667569"/>
          </a:xfrm>
        </p:spPr>
        <p:txBody>
          <a:bodyPr anchor="b">
            <a:normAutofit/>
          </a:bodyPr>
          <a:lstStyle/>
          <a:p>
            <a:r>
              <a:rPr lang="da-DK" sz="4000"/>
              <a:t>Gestaltpsykologi </a:t>
            </a:r>
          </a:p>
        </p:txBody>
      </p:sp>
      <p:pic>
        <p:nvPicPr>
          <p:cNvPr id="4" name="Billede 3" descr="The Dress, Rubin's Vase, Young Lady and Old Lady and other famous ...">
            <a:extLst>
              <a:ext uri="{FF2B5EF4-FFF2-40B4-BE49-F238E27FC236}">
                <a16:creationId xmlns:a16="http://schemas.microsoft.com/office/drawing/2014/main" id="{FEF6B462-652B-BD36-FAB4-61731CCF4991}"/>
              </a:ext>
            </a:extLst>
          </p:cNvPr>
          <p:cNvPicPr>
            <a:picLocks noChangeAspect="1"/>
          </p:cNvPicPr>
          <p:nvPr/>
        </p:nvPicPr>
        <p:blipFill>
          <a:blip r:embed="rId3"/>
          <a:stretch>
            <a:fillRect/>
          </a:stretch>
        </p:blipFill>
        <p:spPr>
          <a:xfrm>
            <a:off x="1068130" y="1376819"/>
            <a:ext cx="3876165" cy="3672666"/>
          </a:xfrm>
          <a:prstGeom prst="rect">
            <a:avLst/>
          </a:prstGeom>
        </p:spPr>
      </p:pic>
      <p:sp>
        <p:nvSpPr>
          <p:cNvPr id="3" name="Pladsholder til indhold 2">
            <a:extLst>
              <a:ext uri="{FF2B5EF4-FFF2-40B4-BE49-F238E27FC236}">
                <a16:creationId xmlns:a16="http://schemas.microsoft.com/office/drawing/2014/main" id="{48022233-A30F-462D-1656-4AD0C6C49316}"/>
              </a:ext>
            </a:extLst>
          </p:cNvPr>
          <p:cNvSpPr>
            <a:spLocks noGrp="1"/>
          </p:cNvSpPr>
          <p:nvPr>
            <p:ph idx="1"/>
          </p:nvPr>
        </p:nvSpPr>
        <p:spPr>
          <a:xfrm>
            <a:off x="5596502" y="2405894"/>
            <a:ext cx="5754896" cy="3197464"/>
          </a:xfrm>
        </p:spPr>
        <p:txBody>
          <a:bodyPr anchor="t">
            <a:normAutofit/>
          </a:bodyPr>
          <a:lstStyle/>
          <a:p>
            <a:r>
              <a:rPr lang="da-DK" sz="2000"/>
              <a:t>F.eks. Rubins vase</a:t>
            </a:r>
          </a:p>
          <a:p>
            <a:r>
              <a:rPr lang="da-DK" sz="2000"/>
              <a:t>Eksempel på optisk illusion </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874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5DD02-27D0-DB30-361A-9C083D8B1134}"/>
              </a:ext>
            </a:extLst>
          </p:cNvPr>
          <p:cNvSpPr>
            <a:spLocks noGrp="1"/>
          </p:cNvSpPr>
          <p:nvPr>
            <p:ph type="title"/>
          </p:nvPr>
        </p:nvSpPr>
        <p:spPr/>
        <p:txBody>
          <a:bodyPr/>
          <a:lstStyle/>
          <a:p>
            <a:r>
              <a:rPr lang="da-DK" dirty="0"/>
              <a:t>Solomon </a:t>
            </a:r>
            <a:r>
              <a:rPr lang="da-DK" dirty="0" err="1"/>
              <a:t>Asch</a:t>
            </a:r>
            <a:endParaRPr lang="da-DK" dirty="0"/>
          </a:p>
        </p:txBody>
      </p:sp>
      <p:sp>
        <p:nvSpPr>
          <p:cNvPr id="3" name="Pladsholder til indhold 2">
            <a:extLst>
              <a:ext uri="{FF2B5EF4-FFF2-40B4-BE49-F238E27FC236}">
                <a16:creationId xmlns:a16="http://schemas.microsoft.com/office/drawing/2014/main" id="{F5C87C70-5073-3077-9EE6-7CC5EC6229CC}"/>
              </a:ext>
            </a:extLst>
          </p:cNvPr>
          <p:cNvSpPr>
            <a:spLocks noGrp="1"/>
          </p:cNvSpPr>
          <p:nvPr>
            <p:ph idx="1"/>
          </p:nvPr>
        </p:nvSpPr>
        <p:spPr/>
        <p:txBody>
          <a:bodyPr/>
          <a:lstStyle/>
          <a:p>
            <a:r>
              <a:rPr lang="da-DK" dirty="0"/>
              <a:t>Konformitet og tilpasning</a:t>
            </a:r>
          </a:p>
          <a:p>
            <a:r>
              <a:rPr lang="da-DK" dirty="0"/>
              <a:t>Eksempel på forsøg, der viser menneskets evne til at opgive egne overbevisninger og ideer for at bevare sin plads og anerkendelse i gruppen  </a:t>
            </a:r>
          </a:p>
        </p:txBody>
      </p:sp>
    </p:spTree>
    <p:extLst>
      <p:ext uri="{BB962C8B-B14F-4D97-AF65-F5344CB8AC3E}">
        <p14:creationId xmlns:p14="http://schemas.microsoft.com/office/powerpoint/2010/main" val="4020194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A6BEC3-1D70-C3D9-A8F4-938285AA852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Opdragelsesstile</a:t>
            </a:r>
            <a:r>
              <a:rPr lang="en-US" sz="3200" kern="1200" dirty="0">
                <a:solidFill>
                  <a:schemeClr val="bg1"/>
                </a:solidFill>
                <a:latin typeface="+mj-lt"/>
                <a:ea typeface="+mj-ea"/>
                <a:cs typeface="+mj-cs"/>
              </a:rPr>
              <a:t> Diana Baumrind </a:t>
            </a:r>
          </a:p>
        </p:txBody>
      </p:sp>
      <p:pic>
        <p:nvPicPr>
          <p:cNvPr id="5" name="Pladsholder til indhold 4">
            <a:extLst>
              <a:ext uri="{FF2B5EF4-FFF2-40B4-BE49-F238E27FC236}">
                <a16:creationId xmlns:a16="http://schemas.microsoft.com/office/drawing/2014/main" id="{08967F02-5ED7-5354-28CA-170C8C17D98E}"/>
              </a:ext>
            </a:extLst>
          </p:cNvPr>
          <p:cNvPicPr>
            <a:picLocks noGrp="1" noChangeAspect="1"/>
          </p:cNvPicPr>
          <p:nvPr>
            <p:ph idx="1"/>
          </p:nvPr>
        </p:nvPicPr>
        <p:blipFill>
          <a:blip r:embed="rId2"/>
          <a:stretch>
            <a:fillRect/>
          </a:stretch>
        </p:blipFill>
        <p:spPr>
          <a:xfrm>
            <a:off x="643467" y="1704945"/>
            <a:ext cx="10905066" cy="4334762"/>
          </a:xfrm>
          <a:prstGeom prst="rect">
            <a:avLst/>
          </a:prstGeom>
        </p:spPr>
      </p:pic>
    </p:spTree>
    <p:extLst>
      <p:ext uri="{BB962C8B-B14F-4D97-AF65-F5344CB8AC3E}">
        <p14:creationId xmlns:p14="http://schemas.microsoft.com/office/powerpoint/2010/main" val="3278986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8">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388EF4-8C7E-86DE-68AD-B56DF9299DA1}"/>
              </a:ext>
            </a:extLst>
          </p:cNvPr>
          <p:cNvSpPr>
            <a:spLocks noGrp="1"/>
          </p:cNvSpPr>
          <p:nvPr>
            <p:ph type="title"/>
          </p:nvPr>
        </p:nvSpPr>
        <p:spPr>
          <a:xfrm>
            <a:off x="8026203" y="1443390"/>
            <a:ext cx="3268216" cy="3405880"/>
          </a:xfrm>
        </p:spPr>
        <p:txBody>
          <a:bodyPr vert="horz" lIns="91440" tIns="45720" rIns="91440" bIns="45720" rtlCol="0">
            <a:normAutofit/>
          </a:bodyPr>
          <a:lstStyle/>
          <a:p>
            <a:r>
              <a:rPr lang="en-US" sz="6000" kern="1200">
                <a:latin typeface="+mj-lt"/>
                <a:ea typeface="+mj-ea"/>
                <a:cs typeface="+mj-cs"/>
              </a:rPr>
              <a:t>Identitet</a:t>
            </a:r>
          </a:p>
        </p:txBody>
      </p:sp>
      <p:sp>
        <p:nvSpPr>
          <p:cNvPr id="3" name="Pladsholder til indhold 2">
            <a:extLst>
              <a:ext uri="{FF2B5EF4-FFF2-40B4-BE49-F238E27FC236}">
                <a16:creationId xmlns:a16="http://schemas.microsoft.com/office/drawing/2014/main" id="{2AA17394-5ABB-FB09-2320-6B40BCCED6B0}"/>
              </a:ext>
            </a:extLst>
          </p:cNvPr>
          <p:cNvSpPr>
            <a:spLocks noGrp="1"/>
          </p:cNvSpPr>
          <p:nvPr>
            <p:ph idx="1"/>
          </p:nvPr>
        </p:nvSpPr>
        <p:spPr>
          <a:xfrm>
            <a:off x="1289304" y="1266614"/>
            <a:ext cx="5769224" cy="3759434"/>
          </a:xfrm>
        </p:spPr>
        <p:txBody>
          <a:bodyPr vert="horz" lIns="91440" tIns="45720" rIns="91440" bIns="45720" rtlCol="0" anchor="ctr">
            <a:normAutofit/>
          </a:bodyPr>
          <a:lstStyle/>
          <a:p>
            <a:pPr marL="0" indent="0">
              <a:buNone/>
            </a:pPr>
            <a:r>
              <a:rPr lang="en-US" sz="2400" kern="1200">
                <a:latin typeface="+mn-lt"/>
                <a:ea typeface="+mn-ea"/>
                <a:cs typeface="+mn-cs"/>
              </a:rPr>
              <a:t>Et spørgsmål om ‘Hvem er jeg?’</a:t>
            </a:r>
          </a:p>
          <a:p>
            <a:pPr marL="0" indent="0">
              <a:buNone/>
            </a:pPr>
            <a:r>
              <a:rPr lang="en-US" sz="2400" kern="1200">
                <a:latin typeface="+mn-lt"/>
                <a:ea typeface="+mn-ea"/>
                <a:cs typeface="+mn-cs"/>
              </a:rPr>
              <a:t>Fire centrale sociologer i forhold til at forstå ungdommens udfordringer, er Hartmut Rosa, Anthony Giddens, Kenneth Gergen og Erving Goffman</a:t>
            </a:r>
          </a:p>
        </p:txBody>
      </p:sp>
    </p:spTree>
    <p:extLst>
      <p:ext uri="{BB962C8B-B14F-4D97-AF65-F5344CB8AC3E}">
        <p14:creationId xmlns:p14="http://schemas.microsoft.com/office/powerpoint/2010/main" val="27526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F136FA-03D6-6718-A071-A3525E2AF10E}"/>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DEFINITION</a:t>
            </a:r>
            <a:br>
              <a:rPr lang="da-DK" dirty="0">
                <a:solidFill>
                  <a:srgbClr val="FFFFFF"/>
                </a:solidFill>
              </a:rPr>
            </a:br>
            <a:r>
              <a:rPr lang="da-DK" dirty="0">
                <a:solidFill>
                  <a:srgbClr val="FFFFFF"/>
                </a:solidFill>
              </a:rPr>
              <a:t>Fra Gads Psykologi-leksikon </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Pladsholder til indhold 6">
            <a:extLst>
              <a:ext uri="{FF2B5EF4-FFF2-40B4-BE49-F238E27FC236}">
                <a16:creationId xmlns:a16="http://schemas.microsoft.com/office/drawing/2014/main" id="{7F67B140-8AA8-8E39-2FC5-DFF1CE55A50E}"/>
              </a:ext>
            </a:extLst>
          </p:cNvPr>
          <p:cNvSpPr>
            <a:spLocks noGrp="1"/>
          </p:cNvSpPr>
          <p:nvPr>
            <p:ph idx="1"/>
          </p:nvPr>
        </p:nvSpPr>
        <p:spPr>
          <a:xfrm>
            <a:off x="4447308" y="591344"/>
            <a:ext cx="6906491" cy="5585619"/>
          </a:xfrm>
        </p:spPr>
        <p:txBody>
          <a:bodyPr anchor="ctr">
            <a:normAutofit/>
          </a:bodyPr>
          <a:lstStyle/>
          <a:p>
            <a:r>
              <a:rPr lang="da-DK" dirty="0"/>
              <a:t>Identitetsspredning</a:t>
            </a:r>
          </a:p>
          <a:p>
            <a:r>
              <a:rPr lang="da-DK" dirty="0"/>
              <a:t>Identitetsmoratorium (den refleksive periode)</a:t>
            </a:r>
          </a:p>
          <a:p>
            <a:r>
              <a:rPr lang="da-DK" dirty="0"/>
              <a:t>Identitetslukning (hvis refleksionen springes over)</a:t>
            </a:r>
          </a:p>
          <a:p>
            <a:r>
              <a:rPr lang="da-DK" dirty="0"/>
              <a:t>Identitetsopnåelse</a:t>
            </a:r>
          </a:p>
          <a:p>
            <a:endParaRPr lang="da-DK" dirty="0"/>
          </a:p>
          <a:p>
            <a:r>
              <a:rPr lang="da-DK" dirty="0"/>
              <a:t>Vil du mene, at denne opfattelse kan gælde ALLE unges identitetsudvikling? </a:t>
            </a:r>
          </a:p>
        </p:txBody>
      </p:sp>
    </p:spTree>
    <p:extLst>
      <p:ext uri="{BB962C8B-B14F-4D97-AF65-F5344CB8AC3E}">
        <p14:creationId xmlns:p14="http://schemas.microsoft.com/office/powerpoint/2010/main" val="4184468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4">
            <a:extLst>
              <a:ext uri="{FF2B5EF4-FFF2-40B4-BE49-F238E27FC236}">
                <a16:creationId xmlns:a16="http://schemas.microsoft.com/office/drawing/2014/main" id="{17CC25DF-282C-4394-BE8B-65AF27CBE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E196C5A7-37D2-97D4-39C3-8171EF657284}"/>
              </a:ext>
            </a:extLst>
          </p:cNvPr>
          <p:cNvPicPr>
            <a:picLocks noChangeAspect="1"/>
          </p:cNvPicPr>
          <p:nvPr/>
        </p:nvPicPr>
        <p:blipFill>
          <a:blip r:embed="rId3"/>
          <a:srcRect l="24139" r="13946" b="-2"/>
          <a:stretch>
            <a:fillRect/>
          </a:stretch>
        </p:blipFill>
        <p:spPr>
          <a:xfrm>
            <a:off x="6104300" y="321733"/>
            <a:ext cx="5764260" cy="6214534"/>
          </a:xfrm>
          <a:custGeom>
            <a:avLst/>
            <a:gdLst/>
            <a:ahLst/>
            <a:cxnLst/>
            <a:rect l="l" t="t" r="r" b="b"/>
            <a:pathLst>
              <a:path w="5764260" h="6214534">
                <a:moveTo>
                  <a:pt x="0" y="0"/>
                </a:moveTo>
                <a:lnTo>
                  <a:pt x="5764260" y="0"/>
                </a:lnTo>
                <a:lnTo>
                  <a:pt x="5764260" y="2866740"/>
                </a:lnTo>
                <a:lnTo>
                  <a:pt x="2320815" y="6214534"/>
                </a:lnTo>
                <a:lnTo>
                  <a:pt x="0" y="6214534"/>
                </a:lnTo>
                <a:close/>
              </a:path>
            </a:pathLst>
          </a:custGeom>
        </p:spPr>
      </p:pic>
      <p:sp>
        <p:nvSpPr>
          <p:cNvPr id="64" name="Right Triangle 56">
            <a:extLst>
              <a:ext uri="{FF2B5EF4-FFF2-40B4-BE49-F238E27FC236}">
                <a16:creationId xmlns:a16="http://schemas.microsoft.com/office/drawing/2014/main" id="{40B9085C-79A1-4FE2-B2FB-C046881B2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5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EBEADE-5639-092A-B446-ADA395B71087}"/>
              </a:ext>
            </a:extLst>
          </p:cNvPr>
          <p:cNvSpPr>
            <a:spLocks noGrp="1"/>
          </p:cNvSpPr>
          <p:nvPr>
            <p:ph type="title"/>
          </p:nvPr>
        </p:nvSpPr>
        <p:spPr>
          <a:xfrm>
            <a:off x="965200" y="962529"/>
            <a:ext cx="4497337" cy="3588509"/>
          </a:xfrm>
        </p:spPr>
        <p:txBody>
          <a:bodyPr vert="horz" lIns="91440" tIns="45720" rIns="91440" bIns="45720" rtlCol="0" anchor="b">
            <a:normAutofit/>
          </a:bodyPr>
          <a:lstStyle/>
          <a:p>
            <a:pPr algn="r"/>
            <a:r>
              <a:rPr lang="en-US" sz="4000" u="sng"/>
              <a:t>Hartmut Rosa (1965-), tysk sociolog</a:t>
            </a:r>
            <a:br>
              <a:rPr lang="en-US" sz="4000"/>
            </a:br>
            <a:br>
              <a:rPr lang="en-US" sz="4000"/>
            </a:br>
            <a:r>
              <a:rPr lang="en-US" sz="4000"/>
              <a:t>“Fremmedgørelse og acceleration”</a:t>
            </a:r>
          </a:p>
        </p:txBody>
      </p:sp>
    </p:spTree>
    <p:extLst>
      <p:ext uri="{BB962C8B-B14F-4D97-AF65-F5344CB8AC3E}">
        <p14:creationId xmlns:p14="http://schemas.microsoft.com/office/powerpoint/2010/main" val="26980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stighedsmåler">
            <a:extLst>
              <a:ext uri="{FF2B5EF4-FFF2-40B4-BE49-F238E27FC236}">
                <a16:creationId xmlns:a16="http://schemas.microsoft.com/office/drawing/2014/main" id="{A87A655C-AB98-CF23-00EE-B0132C8220D0}"/>
              </a:ext>
            </a:extLst>
          </p:cNvPr>
          <p:cNvPicPr>
            <a:picLocks noChangeAspect="1"/>
          </p:cNvPicPr>
          <p:nvPr/>
        </p:nvPicPr>
        <p:blipFill>
          <a:blip r:embed="rId2"/>
          <a:srcRect t="2576" b="924"/>
          <a:stretch>
            <a:fillRect/>
          </a:stretch>
        </p:blipFill>
        <p:spPr>
          <a:xfrm>
            <a:off x="-1" y="-2"/>
            <a:ext cx="11416413" cy="6858001"/>
          </a:xfrm>
          <a:prstGeom prst="rect">
            <a:avLst/>
          </a:prstGeom>
          <a:effectLst>
            <a:outerShdw blurRad="596900" dist="330200" dir="8820000" sx="87000" sy="87000" algn="ctr" rotWithShape="0">
              <a:srgbClr val="000000">
                <a:alpha val="29000"/>
              </a:srgbClr>
            </a:outerShdw>
          </a:effectLst>
        </p:spPr>
      </p:pic>
      <p:sp>
        <p:nvSpPr>
          <p:cNvPr id="13"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432D91-0193-AFA6-05CD-AA7F454FF72F}"/>
              </a:ext>
            </a:extLst>
          </p:cNvPr>
          <p:cNvSpPr>
            <a:spLocks noGrp="1"/>
          </p:cNvSpPr>
          <p:nvPr>
            <p:ph type="title"/>
          </p:nvPr>
        </p:nvSpPr>
        <p:spPr>
          <a:xfrm>
            <a:off x="2797049" y="3352098"/>
            <a:ext cx="4501057" cy="2661313"/>
          </a:xfrm>
        </p:spPr>
        <p:txBody>
          <a:bodyPr vert="horz" lIns="91440" tIns="45720" rIns="91440" bIns="45720" rtlCol="0" anchor="b">
            <a:normAutofit/>
          </a:bodyPr>
          <a:lstStyle/>
          <a:p>
            <a:r>
              <a:rPr lang="en-US" sz="4800" dirty="0">
                <a:solidFill>
                  <a:srgbClr val="FFFFFF"/>
                </a:solidFill>
              </a:rPr>
              <a:t>Tre typer acceleration</a:t>
            </a:r>
          </a:p>
        </p:txBody>
      </p:sp>
    </p:spTree>
    <p:extLst>
      <p:ext uri="{BB962C8B-B14F-4D97-AF65-F5344CB8AC3E}">
        <p14:creationId xmlns:p14="http://schemas.microsoft.com/office/powerpoint/2010/main" val="1159324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908774-B4EF-D08B-D291-03013242AE42}"/>
              </a:ext>
            </a:extLst>
          </p:cNvPr>
          <p:cNvSpPr>
            <a:spLocks noGrp="1"/>
          </p:cNvSpPr>
          <p:nvPr>
            <p:ph type="title"/>
          </p:nvPr>
        </p:nvSpPr>
        <p:spPr>
          <a:xfrm>
            <a:off x="761803" y="350196"/>
            <a:ext cx="4646904" cy="1624520"/>
          </a:xfrm>
        </p:spPr>
        <p:txBody>
          <a:bodyPr anchor="ctr">
            <a:normAutofit/>
          </a:bodyPr>
          <a:lstStyle/>
          <a:p>
            <a:r>
              <a:rPr lang="da-DK" sz="4000"/>
              <a:t>Teknologisk acceleration</a:t>
            </a:r>
          </a:p>
        </p:txBody>
      </p:sp>
      <p:sp>
        <p:nvSpPr>
          <p:cNvPr id="3" name="Pladsholder til indhold 2">
            <a:extLst>
              <a:ext uri="{FF2B5EF4-FFF2-40B4-BE49-F238E27FC236}">
                <a16:creationId xmlns:a16="http://schemas.microsoft.com/office/drawing/2014/main" id="{894F8BD0-E79B-85A6-93FD-12B750D84987}"/>
              </a:ext>
            </a:extLst>
          </p:cNvPr>
          <p:cNvSpPr>
            <a:spLocks noGrp="1"/>
          </p:cNvSpPr>
          <p:nvPr>
            <p:ph idx="1"/>
          </p:nvPr>
        </p:nvSpPr>
        <p:spPr>
          <a:xfrm>
            <a:off x="761802" y="2743200"/>
            <a:ext cx="4646905" cy="3613149"/>
          </a:xfrm>
        </p:spPr>
        <p:txBody>
          <a:bodyPr anchor="ctr">
            <a:normAutofit/>
          </a:bodyPr>
          <a:lstStyle/>
          <a:p>
            <a:r>
              <a:rPr lang="da-DK" sz="1900" dirty="0"/>
              <a:t>Teknologiske forandringer, der sker med stigende hastighed, og som gør os i stand til at nå mere på kortere tid. </a:t>
            </a:r>
          </a:p>
          <a:p>
            <a:r>
              <a:rPr lang="da-DK" sz="1900" dirty="0"/>
              <a:t>Engang tog det tre uger at sejle fra London til New York. I dag tager det ca. 8 timer</a:t>
            </a:r>
          </a:p>
          <a:p>
            <a:r>
              <a:rPr lang="da-DK" sz="1900" dirty="0"/>
              <a:t>Engang sendte man breve, i dag kan man sende mails og få svar med det samme </a:t>
            </a:r>
          </a:p>
          <a:p>
            <a:r>
              <a:rPr lang="da-DK" sz="1900" dirty="0"/>
              <a:t>Engang kunne et stykke værktøj gå i arv hen over generationer. I dag forventes en telefon at skulle udskiftes i løbet af få år.</a:t>
            </a:r>
          </a:p>
        </p:txBody>
      </p:sp>
      <p:pic>
        <p:nvPicPr>
          <p:cNvPr id="5" name="Picture 4" descr="Billede af bevægelsessløret metro">
            <a:extLst>
              <a:ext uri="{FF2B5EF4-FFF2-40B4-BE49-F238E27FC236}">
                <a16:creationId xmlns:a16="http://schemas.microsoft.com/office/drawing/2014/main" id="{6F8C7B66-3C19-E774-5719-AC9A815D18E4}"/>
              </a:ext>
            </a:extLst>
          </p:cNvPr>
          <p:cNvPicPr>
            <a:picLocks noChangeAspect="1"/>
          </p:cNvPicPr>
          <p:nvPr/>
        </p:nvPicPr>
        <p:blipFill>
          <a:blip r:embed="rId2"/>
          <a:srcRect l="36464" r="4136" b="-2"/>
          <a:stretch>
            <a:fillRect/>
          </a:stretch>
        </p:blipFill>
        <p:spPr>
          <a:xfrm>
            <a:off x="6096000" y="1"/>
            <a:ext cx="6102825" cy="6858000"/>
          </a:xfrm>
          <a:prstGeom prst="rect">
            <a:avLst/>
          </a:prstGeom>
        </p:spPr>
      </p:pic>
    </p:spTree>
    <p:extLst>
      <p:ext uri="{BB962C8B-B14F-4D97-AF65-F5344CB8AC3E}">
        <p14:creationId xmlns:p14="http://schemas.microsoft.com/office/powerpoint/2010/main" val="319190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kt sløret baggrund fra stormagasin">
            <a:extLst>
              <a:ext uri="{FF2B5EF4-FFF2-40B4-BE49-F238E27FC236}">
                <a16:creationId xmlns:a16="http://schemas.microsoft.com/office/drawing/2014/main" id="{42A2B5D2-EE9C-1BBE-A033-AF057038204D}"/>
              </a:ext>
            </a:extLst>
          </p:cNvPr>
          <p:cNvPicPr>
            <a:picLocks noChangeAspect="1"/>
          </p:cNvPicPr>
          <p:nvPr/>
        </p:nvPicPr>
        <p:blipFill>
          <a:blip r:embed="rId2"/>
          <a:srcRect l="17715" r="29626" b="-2"/>
          <a:stretch>
            <a:fillRect/>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05979C-4C1F-AA9A-D5E3-DDEF79680DBE}"/>
              </a:ext>
            </a:extLst>
          </p:cNvPr>
          <p:cNvSpPr>
            <a:spLocks noGrp="1"/>
          </p:cNvSpPr>
          <p:nvPr>
            <p:ph type="title"/>
          </p:nvPr>
        </p:nvSpPr>
        <p:spPr>
          <a:xfrm>
            <a:off x="6115317" y="405685"/>
            <a:ext cx="5464968" cy="1559301"/>
          </a:xfrm>
        </p:spPr>
        <p:txBody>
          <a:bodyPr>
            <a:normAutofit/>
          </a:bodyPr>
          <a:lstStyle/>
          <a:p>
            <a:r>
              <a:rPr lang="da-DK" sz="4000"/>
              <a:t>Sociale forandringer </a:t>
            </a:r>
          </a:p>
        </p:txBody>
      </p:sp>
      <p:sp>
        <p:nvSpPr>
          <p:cNvPr id="3" name="Pladsholder til indhold 2">
            <a:extLst>
              <a:ext uri="{FF2B5EF4-FFF2-40B4-BE49-F238E27FC236}">
                <a16:creationId xmlns:a16="http://schemas.microsoft.com/office/drawing/2014/main" id="{61688E6F-C09A-C39A-2374-D1603ECF5A97}"/>
              </a:ext>
            </a:extLst>
          </p:cNvPr>
          <p:cNvSpPr>
            <a:spLocks noGrp="1"/>
          </p:cNvSpPr>
          <p:nvPr>
            <p:ph idx="1"/>
          </p:nvPr>
        </p:nvSpPr>
        <p:spPr>
          <a:xfrm>
            <a:off x="6115317" y="2743200"/>
            <a:ext cx="5247340" cy="3496878"/>
          </a:xfrm>
        </p:spPr>
        <p:txBody>
          <a:bodyPr anchor="ctr">
            <a:normAutofit/>
          </a:bodyPr>
          <a:lstStyle/>
          <a:p>
            <a:pPr>
              <a:buFontTx/>
              <a:buChar char="-"/>
            </a:pPr>
            <a:r>
              <a:rPr lang="da-DK" sz="1400" dirty="0"/>
              <a:t>Acceleration af sociale forandringer er fx forandringer af normer og værdier, mode, livsstil, sprog, vaner og sociale relationer. </a:t>
            </a:r>
          </a:p>
          <a:p>
            <a:pPr>
              <a:buFontTx/>
              <a:buChar char="-"/>
            </a:pPr>
            <a:r>
              <a:rPr lang="da-DK" sz="1400" dirty="0"/>
              <a:t>Tidligere kunne et erhverv blive i en familie i </a:t>
            </a:r>
            <a:r>
              <a:rPr lang="da-DK" sz="1400" i="1" dirty="0"/>
              <a:t>generationer</a:t>
            </a:r>
            <a:r>
              <a:rPr lang="da-DK" sz="1400" dirty="0"/>
              <a:t>. I dag er det almindeligt, at det enkelte individ skifter job flere gange i løbet af sit arbejdsliv. </a:t>
            </a:r>
          </a:p>
          <a:p>
            <a:pPr>
              <a:buFontTx/>
              <a:buChar char="-"/>
            </a:pPr>
            <a:r>
              <a:rPr lang="da-DK" sz="1400" dirty="0"/>
              <a:t>Tidligere var en slægts ældste personer familiens </a:t>
            </a:r>
            <a:r>
              <a:rPr lang="da-DK" sz="1400" b="1" dirty="0"/>
              <a:t>autoriteter</a:t>
            </a:r>
            <a:r>
              <a:rPr lang="da-DK" sz="1400" dirty="0"/>
              <a:t>, dem, der havde værdifuld erfaring, og som man spurgte til råds. </a:t>
            </a:r>
          </a:p>
          <a:p>
            <a:pPr>
              <a:buFontTx/>
              <a:buChar char="-"/>
            </a:pPr>
            <a:r>
              <a:rPr lang="da-DK" sz="1400" dirty="0"/>
              <a:t>I dag er familie, parforhold og venskaber blevet mere </a:t>
            </a:r>
            <a:r>
              <a:rPr lang="da-DK" sz="1400" u="sng" dirty="0"/>
              <a:t>ustabile</a:t>
            </a:r>
            <a:r>
              <a:rPr lang="da-DK" sz="1400" dirty="0"/>
              <a:t> og </a:t>
            </a:r>
            <a:r>
              <a:rPr lang="da-DK" sz="1400" u="sng" dirty="0"/>
              <a:t>foranderlige</a:t>
            </a:r>
            <a:r>
              <a:rPr lang="da-DK" sz="1400" dirty="0"/>
              <a:t>. </a:t>
            </a:r>
          </a:p>
          <a:p>
            <a:pPr>
              <a:buFontTx/>
              <a:buChar char="-"/>
            </a:pPr>
            <a:r>
              <a:rPr lang="da-DK" sz="1400" b="1" dirty="0"/>
              <a:t>Det kan være svært at bruge erfaringer fra tidligere.</a:t>
            </a:r>
          </a:p>
          <a:p>
            <a:endParaRPr lang="da-DK" sz="1400" dirty="0"/>
          </a:p>
        </p:txBody>
      </p:sp>
    </p:spTree>
    <p:extLst>
      <p:ext uri="{BB962C8B-B14F-4D97-AF65-F5344CB8AC3E}">
        <p14:creationId xmlns:p14="http://schemas.microsoft.com/office/powerpoint/2010/main" val="31948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05725F-7152-C27B-E140-5B677F1566DA}"/>
              </a:ext>
            </a:extLst>
          </p:cNvPr>
          <p:cNvSpPr>
            <a:spLocks noGrp="1"/>
          </p:cNvSpPr>
          <p:nvPr>
            <p:ph type="title"/>
          </p:nvPr>
        </p:nvSpPr>
        <p:spPr>
          <a:xfrm>
            <a:off x="1285240" y="1050595"/>
            <a:ext cx="8074815" cy="1618489"/>
          </a:xfrm>
        </p:spPr>
        <p:txBody>
          <a:bodyPr anchor="ctr">
            <a:normAutofit/>
          </a:bodyPr>
          <a:lstStyle/>
          <a:p>
            <a:r>
              <a:rPr lang="da-DK" sz="7200"/>
              <a:t>Refleksion</a:t>
            </a:r>
          </a:p>
        </p:txBody>
      </p:sp>
      <p:sp>
        <p:nvSpPr>
          <p:cNvPr id="3" name="Pladsholder til indhold 2">
            <a:extLst>
              <a:ext uri="{FF2B5EF4-FFF2-40B4-BE49-F238E27FC236}">
                <a16:creationId xmlns:a16="http://schemas.microsoft.com/office/drawing/2014/main" id="{E46F1332-355D-CAFF-7946-F01640E71E92}"/>
              </a:ext>
            </a:extLst>
          </p:cNvPr>
          <p:cNvSpPr>
            <a:spLocks noGrp="1"/>
          </p:cNvSpPr>
          <p:nvPr>
            <p:ph idx="1"/>
          </p:nvPr>
        </p:nvSpPr>
        <p:spPr>
          <a:xfrm>
            <a:off x="1285240" y="2969469"/>
            <a:ext cx="8074815" cy="2800395"/>
          </a:xfrm>
        </p:spPr>
        <p:txBody>
          <a:bodyPr anchor="t">
            <a:normAutofit/>
          </a:bodyPr>
          <a:lstStyle/>
          <a:p>
            <a:r>
              <a:rPr lang="da-DK" sz="2400"/>
              <a:t>Overvej selv, hvilke forandringer der er sket i parforhold, boligsituation, job og uddannelse hos dem, du kender, de sidste fem år.</a:t>
            </a:r>
          </a:p>
          <a:p>
            <a:endParaRPr lang="da-DK" sz="2400"/>
          </a:p>
        </p:txBody>
      </p:sp>
    </p:spTree>
    <p:extLst>
      <p:ext uri="{BB962C8B-B14F-4D97-AF65-F5344CB8AC3E}">
        <p14:creationId xmlns:p14="http://schemas.microsoft.com/office/powerpoint/2010/main" val="686243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EAE27A-4A58-713A-AA02-A7C60C03C5BC}"/>
              </a:ext>
            </a:extLst>
          </p:cNvPr>
          <p:cNvSpPr>
            <a:spLocks noGrp="1"/>
          </p:cNvSpPr>
          <p:nvPr>
            <p:ph type="title"/>
          </p:nvPr>
        </p:nvSpPr>
        <p:spPr>
          <a:xfrm>
            <a:off x="1285240" y="1050595"/>
            <a:ext cx="8074815" cy="1618489"/>
          </a:xfrm>
        </p:spPr>
        <p:txBody>
          <a:bodyPr anchor="ctr">
            <a:normAutofit/>
          </a:bodyPr>
          <a:lstStyle/>
          <a:p>
            <a:r>
              <a:rPr lang="da-DK" sz="7200"/>
              <a:t>Livets tempo</a:t>
            </a:r>
          </a:p>
        </p:txBody>
      </p:sp>
      <p:sp>
        <p:nvSpPr>
          <p:cNvPr id="3" name="Pladsholder til indhold 2">
            <a:extLst>
              <a:ext uri="{FF2B5EF4-FFF2-40B4-BE49-F238E27FC236}">
                <a16:creationId xmlns:a16="http://schemas.microsoft.com/office/drawing/2014/main" id="{C97E8D17-14E0-AEDE-DA2B-D5BB60B6C389}"/>
              </a:ext>
            </a:extLst>
          </p:cNvPr>
          <p:cNvSpPr>
            <a:spLocks noGrp="1"/>
          </p:cNvSpPr>
          <p:nvPr>
            <p:ph idx="1"/>
          </p:nvPr>
        </p:nvSpPr>
        <p:spPr>
          <a:xfrm>
            <a:off x="1285240" y="2969469"/>
            <a:ext cx="8074815" cy="2800395"/>
          </a:xfrm>
        </p:spPr>
        <p:txBody>
          <a:bodyPr anchor="t">
            <a:normAutofit/>
          </a:bodyPr>
          <a:lstStyle/>
          <a:p>
            <a:r>
              <a:rPr lang="da-DK" sz="1900" dirty="0"/>
              <a:t>Med acceleration af livets tempo menes, </a:t>
            </a:r>
            <a:r>
              <a:rPr lang="da-DK" sz="1900" b="1" dirty="0"/>
              <a:t>at vi hele tiden skal nå mere og mere på den tid, vi har til rådighed. </a:t>
            </a:r>
          </a:p>
          <a:p>
            <a:r>
              <a:rPr lang="da-DK" sz="1900" dirty="0"/>
              <a:t>Vi er ifølge Rosa i tidsnød, fordi vi gerne vil realisere alle de muligheder, der er i det senmoderne samfund. Skole, lektier, sport, fritidsjobs, venner, kærester, computerspil, fodboldkampe, rejser, koncerter, madlavning, yoga…</a:t>
            </a:r>
          </a:p>
          <a:p>
            <a:r>
              <a:rPr lang="da-DK" sz="1900" dirty="0"/>
              <a:t>Undersøgelser viser, at vi spiser hurtigere, sover mindre og forsøger at multitaske – altså med andre ord at udnytte vores tid mest muligt.</a:t>
            </a:r>
          </a:p>
        </p:txBody>
      </p:sp>
    </p:spTree>
    <p:extLst>
      <p:ext uri="{BB962C8B-B14F-4D97-AF65-F5344CB8AC3E}">
        <p14:creationId xmlns:p14="http://schemas.microsoft.com/office/powerpoint/2010/main" val="14804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E1EB60-37DB-B2DF-EA2D-41F21809F46C}"/>
              </a:ext>
            </a:extLst>
          </p:cNvPr>
          <p:cNvSpPr>
            <a:spLocks noGrp="1"/>
          </p:cNvSpPr>
          <p:nvPr>
            <p:ph type="title"/>
          </p:nvPr>
        </p:nvSpPr>
        <p:spPr>
          <a:xfrm>
            <a:off x="1136396" y="502021"/>
            <a:ext cx="6173262" cy="1655483"/>
          </a:xfrm>
        </p:spPr>
        <p:txBody>
          <a:bodyPr anchor="b">
            <a:normAutofit/>
          </a:bodyPr>
          <a:lstStyle/>
          <a:p>
            <a:r>
              <a:rPr lang="da-DK" sz="4000"/>
              <a:t>Årsager til acceleration </a:t>
            </a:r>
          </a:p>
        </p:txBody>
      </p:sp>
      <p:sp>
        <p:nvSpPr>
          <p:cNvPr id="3" name="Pladsholder til indhold 2">
            <a:extLst>
              <a:ext uri="{FF2B5EF4-FFF2-40B4-BE49-F238E27FC236}">
                <a16:creationId xmlns:a16="http://schemas.microsoft.com/office/drawing/2014/main" id="{ABB1B7FD-D0D1-EAD1-F807-3F027505BD1E}"/>
              </a:ext>
            </a:extLst>
          </p:cNvPr>
          <p:cNvSpPr>
            <a:spLocks noGrp="1"/>
          </p:cNvSpPr>
          <p:nvPr>
            <p:ph idx="1"/>
          </p:nvPr>
        </p:nvSpPr>
        <p:spPr>
          <a:xfrm>
            <a:off x="1136397" y="2408518"/>
            <a:ext cx="6173262" cy="3535083"/>
          </a:xfrm>
        </p:spPr>
        <p:txBody>
          <a:bodyPr>
            <a:normAutofit/>
          </a:bodyPr>
          <a:lstStyle/>
          <a:p>
            <a:r>
              <a:rPr lang="da-DK" sz="2000" dirty="0"/>
              <a:t>1) </a:t>
            </a:r>
            <a:r>
              <a:rPr lang="da-DK" sz="2000" b="1" dirty="0"/>
              <a:t>konkurrencen i det senmoderne samfund</a:t>
            </a:r>
            <a:r>
              <a:rPr lang="da-DK" sz="2000" dirty="0"/>
              <a:t> </a:t>
            </a:r>
          </a:p>
          <a:p>
            <a:r>
              <a:rPr lang="da-DK" sz="2000" dirty="0"/>
              <a:t>Vi lever i et kapitalistisk samfund, hvor virksomheder konkurrerer med hinanden om at levere de bedste og billigste varer. </a:t>
            </a:r>
          </a:p>
          <a:p>
            <a:r>
              <a:rPr lang="da-DK" sz="2000" dirty="0"/>
              <a:t>I denne konkurrence giver en tidsbesparelse virksomhederne lavere omkostninger, hvilket igen gør det muligt for dem at sælge flere og billigere varer. </a:t>
            </a:r>
          </a:p>
          <a:p>
            <a:r>
              <a:rPr lang="da-DK" sz="2000" dirty="0"/>
              <a:t>Derfor forsøger virksomhederne at tilpasse deres produktion og deres medarbejderes opgaver, så produktionen bliver så effektiv som muligt. </a:t>
            </a:r>
          </a:p>
          <a:p>
            <a:endParaRPr lang="da-DK" sz="2000" dirty="0"/>
          </a:p>
        </p:txBody>
      </p:sp>
      <p:pic>
        <p:nvPicPr>
          <p:cNvPr id="5" name="Billede 4" descr="Et billede, der indeholder bøjle, tøj, boutique, Detailhandel&#10;&#10;AI-genereret indhold kan være ukorrekt.">
            <a:extLst>
              <a:ext uri="{FF2B5EF4-FFF2-40B4-BE49-F238E27FC236}">
                <a16:creationId xmlns:a16="http://schemas.microsoft.com/office/drawing/2014/main" id="{8C903AA3-8D3D-35CE-56F2-BABD15D76382}"/>
              </a:ext>
            </a:extLst>
          </p:cNvPr>
          <p:cNvPicPr>
            <a:picLocks noChangeAspect="1"/>
          </p:cNvPicPr>
          <p:nvPr/>
        </p:nvPicPr>
        <p:blipFill>
          <a:blip r:embed="rId2">
            <a:extLst>
              <a:ext uri="{28A0092B-C50C-407E-A947-70E740481C1C}">
                <a14:useLocalDpi xmlns:a14="http://schemas.microsoft.com/office/drawing/2010/main" val="0"/>
              </a:ext>
            </a:extLst>
          </a:blip>
          <a:srcRect l="4848" r="3" b="3"/>
          <a:stretch>
            <a:fillRect/>
          </a:stretch>
        </p:blipFill>
        <p:spPr>
          <a:xfrm>
            <a:off x="8115300" y="-12515"/>
            <a:ext cx="4076700" cy="6418631"/>
          </a:xfrm>
          <a:prstGeom prst="rect">
            <a:avLst/>
          </a:prstGeom>
        </p:spPr>
      </p:pic>
      <p:sp>
        <p:nvSpPr>
          <p:cNvPr id="32" name="Rectangle 3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8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092E8E-7553-23DE-1717-909F252B75D9}"/>
              </a:ext>
            </a:extLst>
          </p:cNvPr>
          <p:cNvSpPr>
            <a:spLocks noGrp="1"/>
          </p:cNvSpPr>
          <p:nvPr>
            <p:ph type="title"/>
          </p:nvPr>
        </p:nvSpPr>
        <p:spPr>
          <a:xfrm>
            <a:off x="1285240" y="1050595"/>
            <a:ext cx="8074815" cy="1618489"/>
          </a:xfrm>
        </p:spPr>
        <p:txBody>
          <a:bodyPr anchor="ctr">
            <a:normAutofit/>
          </a:bodyPr>
          <a:lstStyle/>
          <a:p>
            <a:r>
              <a:rPr lang="da-DK" sz="7200" dirty="0"/>
              <a:t>Konkurrence</a:t>
            </a:r>
          </a:p>
        </p:txBody>
      </p:sp>
      <p:sp>
        <p:nvSpPr>
          <p:cNvPr id="3" name="Pladsholder til indhold 2">
            <a:extLst>
              <a:ext uri="{FF2B5EF4-FFF2-40B4-BE49-F238E27FC236}">
                <a16:creationId xmlns:a16="http://schemas.microsoft.com/office/drawing/2014/main" id="{021664A3-346C-2288-F3B0-6E64A6C84D65}"/>
              </a:ext>
            </a:extLst>
          </p:cNvPr>
          <p:cNvSpPr>
            <a:spLocks noGrp="1"/>
          </p:cNvSpPr>
          <p:nvPr>
            <p:ph idx="1"/>
          </p:nvPr>
        </p:nvSpPr>
        <p:spPr>
          <a:xfrm>
            <a:off x="1285240" y="2969469"/>
            <a:ext cx="8074815" cy="2800395"/>
          </a:xfrm>
        </p:spPr>
        <p:txBody>
          <a:bodyPr anchor="t">
            <a:normAutofit lnSpcReduction="10000"/>
          </a:bodyPr>
          <a:lstStyle/>
          <a:p>
            <a:r>
              <a:rPr lang="da-DK" sz="1900" dirty="0"/>
              <a:t>Konkurrence er et grundlæggende princip i fordelingen af resurser indenfor andre områder af samfundet. </a:t>
            </a:r>
          </a:p>
          <a:p>
            <a:r>
              <a:rPr lang="da-DK" sz="1900" dirty="0"/>
              <a:t>Vil man fx have gode karakterer i uddannelsessystemet eller forfremmes på sin arbejdsplads, må man være dygtig, og det vil sige arbejde hårdt og ambitiøst. </a:t>
            </a:r>
          </a:p>
          <a:p>
            <a:r>
              <a:rPr lang="da-DK" sz="1900" dirty="0"/>
              <a:t>Anerkendelse og social status kræver også til en vis grad, at man kaster sig ind i konkurrencen om f.eks. likes på sociale medier</a:t>
            </a:r>
          </a:p>
          <a:p>
            <a:r>
              <a:rPr lang="da-DK" sz="1900" dirty="0"/>
              <a:t>Kort sagt får konkurrencen både virksomheder og mennesker til at være effektive, målrettede og præstationsorienterede.</a:t>
            </a:r>
          </a:p>
        </p:txBody>
      </p:sp>
    </p:spTree>
    <p:extLst>
      <p:ext uri="{BB962C8B-B14F-4D97-AF65-F5344CB8AC3E}">
        <p14:creationId xmlns:p14="http://schemas.microsoft.com/office/powerpoint/2010/main" val="4189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68B64F-A948-33BB-52B9-72F1D2EBE277}"/>
              </a:ext>
            </a:extLst>
          </p:cNvPr>
          <p:cNvSpPr>
            <a:spLocks noGrp="1"/>
          </p:cNvSpPr>
          <p:nvPr>
            <p:ph type="title"/>
          </p:nvPr>
        </p:nvSpPr>
        <p:spPr>
          <a:xfrm>
            <a:off x="1136397" y="502020"/>
            <a:ext cx="5323715" cy="1642970"/>
          </a:xfrm>
        </p:spPr>
        <p:txBody>
          <a:bodyPr anchor="b">
            <a:normAutofit/>
          </a:bodyPr>
          <a:lstStyle/>
          <a:p>
            <a:r>
              <a:rPr lang="da-DK" sz="4000" dirty="0"/>
              <a:t>Det gode liv</a:t>
            </a:r>
          </a:p>
        </p:txBody>
      </p:sp>
      <p:sp>
        <p:nvSpPr>
          <p:cNvPr id="3" name="Pladsholder til indhold 2">
            <a:extLst>
              <a:ext uri="{FF2B5EF4-FFF2-40B4-BE49-F238E27FC236}">
                <a16:creationId xmlns:a16="http://schemas.microsoft.com/office/drawing/2014/main" id="{7AAC94DC-4F19-DD9B-95CF-19F8ECF75ED2}"/>
              </a:ext>
            </a:extLst>
          </p:cNvPr>
          <p:cNvSpPr>
            <a:spLocks noGrp="1"/>
          </p:cNvSpPr>
          <p:nvPr>
            <p:ph idx="1"/>
          </p:nvPr>
        </p:nvSpPr>
        <p:spPr>
          <a:xfrm>
            <a:off x="1144923" y="2405894"/>
            <a:ext cx="5315189" cy="3535083"/>
          </a:xfrm>
        </p:spPr>
        <p:txBody>
          <a:bodyPr anchor="t">
            <a:noAutofit/>
          </a:bodyPr>
          <a:lstStyle/>
          <a:p>
            <a:r>
              <a:rPr lang="da-DK" sz="1400" dirty="0"/>
              <a:t>En udbredt opfattelse i den vestlige verden er, at det gode liv er et liv, hvor individet i størst mulig grad udfolder sine evner og oplever så meget af verden som muligt. </a:t>
            </a:r>
          </a:p>
          <a:p>
            <a:r>
              <a:rPr lang="da-DK" sz="1400" dirty="0"/>
              <a:t>Men 'problemet' er, at nye teknologier har givet os flere muligheder, end vi kan nå at realisere. </a:t>
            </a:r>
          </a:p>
          <a:p>
            <a:r>
              <a:rPr lang="da-DK" sz="1400" dirty="0"/>
              <a:t>Selvom vi kan tage flere uddannelser, bosætte os i flere lande, møde mange spændende mennesker osv., kan vi på ét liv kun realisere en lille del af det stadigt voksende antal muligheder, verden har at tilbyde.</a:t>
            </a:r>
          </a:p>
          <a:p>
            <a:r>
              <a:rPr lang="da-DK" sz="1400" dirty="0"/>
              <a:t>Derfor er vi fanget i et hamsterhjul – vi løber hurtigere og hurtigere og realiserer flere og flere muligheder, men vi kommer aldrig i mål med at realisere alle livets mange muligheder. </a:t>
            </a:r>
          </a:p>
          <a:p>
            <a:r>
              <a:rPr lang="da-DK" sz="1400" dirty="0"/>
              <a:t>Tværtimod bliver vi mindre forbundne med vores omgivelser, mindre nærværende, mindre lydhøre over for livets skønhed, storhed og dybde, når vi konstant farer rundt for at opleve, opnå og overstå så meget som muligt.</a:t>
            </a:r>
          </a:p>
          <a:p>
            <a:endParaRPr lang="da-DK" sz="1400" dirty="0"/>
          </a:p>
        </p:txBody>
      </p:sp>
      <p:sp>
        <p:nvSpPr>
          <p:cNvPr id="34" name="Rectangle 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lede 4">
            <a:extLst>
              <a:ext uri="{FF2B5EF4-FFF2-40B4-BE49-F238E27FC236}">
                <a16:creationId xmlns:a16="http://schemas.microsoft.com/office/drawing/2014/main" id="{AADF6830-5C80-837A-3CF4-B6B0FCB8D059}"/>
              </a:ext>
            </a:extLst>
          </p:cNvPr>
          <p:cNvPicPr>
            <a:picLocks noChangeAspect="1"/>
          </p:cNvPicPr>
          <p:nvPr/>
        </p:nvPicPr>
        <p:blipFill>
          <a:blip r:embed="rId2">
            <a:extLst>
              <a:ext uri="{28A0092B-C50C-407E-A947-70E740481C1C}">
                <a14:useLocalDpi xmlns:a14="http://schemas.microsoft.com/office/drawing/2010/main" val="0"/>
              </a:ext>
            </a:extLst>
          </a:blip>
          <a:srcRect l="25184" r="32104" b="-1"/>
          <a:stretch>
            <a:fillRect/>
          </a:stretch>
        </p:blipFill>
        <p:spPr>
          <a:xfrm>
            <a:off x="7191944" y="909081"/>
            <a:ext cx="3938576" cy="5071731"/>
          </a:xfrm>
          <a:prstGeom prst="rect">
            <a:avLst/>
          </a:prstGeom>
        </p:spPr>
      </p:pic>
    </p:spTree>
    <p:extLst>
      <p:ext uri="{BB962C8B-B14F-4D97-AF65-F5344CB8AC3E}">
        <p14:creationId xmlns:p14="http://schemas.microsoft.com/office/powerpoint/2010/main" val="36716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C063AA-E5C5-98C2-8E69-832F51FB311A}"/>
              </a:ext>
            </a:extLst>
          </p:cNvPr>
          <p:cNvSpPr>
            <a:spLocks noGrp="1"/>
          </p:cNvSpPr>
          <p:nvPr>
            <p:ph type="title"/>
          </p:nvPr>
        </p:nvSpPr>
        <p:spPr>
          <a:xfrm>
            <a:off x="1285240" y="1050595"/>
            <a:ext cx="8074815" cy="1618489"/>
          </a:xfrm>
        </p:spPr>
        <p:txBody>
          <a:bodyPr anchor="ctr">
            <a:normAutofit/>
          </a:bodyPr>
          <a:lstStyle/>
          <a:p>
            <a:r>
              <a:rPr lang="da-DK" sz="7200"/>
              <a:t>Fremmedgørelse </a:t>
            </a:r>
          </a:p>
        </p:txBody>
      </p:sp>
      <p:sp>
        <p:nvSpPr>
          <p:cNvPr id="3" name="Pladsholder til indhold 2">
            <a:extLst>
              <a:ext uri="{FF2B5EF4-FFF2-40B4-BE49-F238E27FC236}">
                <a16:creationId xmlns:a16="http://schemas.microsoft.com/office/drawing/2014/main" id="{8218C330-A6B1-BBCC-1C78-9FF0431BBCA4}"/>
              </a:ext>
            </a:extLst>
          </p:cNvPr>
          <p:cNvSpPr>
            <a:spLocks noGrp="1"/>
          </p:cNvSpPr>
          <p:nvPr>
            <p:ph idx="1"/>
          </p:nvPr>
        </p:nvSpPr>
        <p:spPr>
          <a:xfrm>
            <a:off x="1285240" y="2969469"/>
            <a:ext cx="8074815" cy="2800395"/>
          </a:xfrm>
        </p:spPr>
        <p:txBody>
          <a:bodyPr anchor="t">
            <a:normAutofit/>
          </a:bodyPr>
          <a:lstStyle/>
          <a:p>
            <a:r>
              <a:rPr lang="da-DK" sz="1500" dirty="0"/>
              <a:t>Rosa argumenterer for, at accelerationen skaber en følelse af </a:t>
            </a:r>
            <a:r>
              <a:rPr lang="da-DK" sz="1500" b="1" dirty="0"/>
              <a:t>fremmedgørelse </a:t>
            </a:r>
            <a:r>
              <a:rPr lang="da-DK" sz="1500" dirty="0"/>
              <a:t>– dvs. en følelse af at være fremmede i vores eget liv, at miste fortroligheden med vores omverden og (frivilligt) handle på en måde, som vi egentlig ikke ønsker. </a:t>
            </a:r>
          </a:p>
          <a:p>
            <a:r>
              <a:rPr lang="da-DK" sz="1500" dirty="0"/>
              <a:t>Steder, vi har boet, arbejdet eller af anden grund er kommet, har måske en særlig betydning for os, ligesom ting og personer, der har fulgt os gennem livet. </a:t>
            </a:r>
          </a:p>
          <a:p>
            <a:r>
              <a:rPr lang="da-DK" sz="1500" dirty="0"/>
              <a:t>Men i takt med, at vi ofte skifter telefon, tøj, adresse og måske kæreste og venner, mister både ting, steder og relationer betydning for os. </a:t>
            </a:r>
          </a:p>
          <a:p>
            <a:r>
              <a:rPr lang="da-DK" sz="1500" dirty="0"/>
              <a:t>Problemet er ikke kun de hyppige forandringer i både samfundet som helhed og i vores eget liv, men i høj grad også den mangel på tid, som skyldes, at der hele tiden opstår nye muligheder og informationer, vi skal forholde os til: nye tilbud, uddannelsesmuligheder, feriedestinationer, bøger, vi gerne vil læse, koncerter vi gerne vil til, oplevelser, vi gerne vil have…</a:t>
            </a:r>
          </a:p>
        </p:txBody>
      </p:sp>
    </p:spTree>
    <p:extLst>
      <p:ext uri="{BB962C8B-B14F-4D97-AF65-F5344CB8AC3E}">
        <p14:creationId xmlns:p14="http://schemas.microsoft.com/office/powerpoint/2010/main" val="25967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F8C53B2A-E9B0-8C84-35FE-0B89F61CA507}"/>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Det senmoderne samfund </a:t>
            </a:r>
          </a:p>
        </p:txBody>
      </p:sp>
      <p:sp>
        <p:nvSpPr>
          <p:cNvPr id="3" name="Pladsholder til indhold 2">
            <a:extLst>
              <a:ext uri="{FF2B5EF4-FFF2-40B4-BE49-F238E27FC236}">
                <a16:creationId xmlns:a16="http://schemas.microsoft.com/office/drawing/2014/main" id="{A79CB4A7-B978-A6C4-F7AD-120AB0E6AA76}"/>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dirty="0" err="1">
                <a:solidFill>
                  <a:schemeClr val="tx1"/>
                </a:solidFill>
                <a:latin typeface="+mn-lt"/>
                <a:ea typeface="+mn-ea"/>
                <a:cs typeface="+mn-cs"/>
              </a:rPr>
              <a:t>Socialpsykologien</a:t>
            </a:r>
            <a:r>
              <a:rPr lang="en-US" sz="2400" dirty="0" err="1"/>
              <a:t>s</a:t>
            </a:r>
            <a:r>
              <a:rPr lang="en-US" sz="2400" dirty="0"/>
              <a:t> </a:t>
            </a:r>
            <a:r>
              <a:rPr lang="en-US" sz="2400" kern="1200" dirty="0" err="1">
                <a:solidFill>
                  <a:schemeClr val="tx1"/>
                </a:solidFill>
                <a:latin typeface="+mn-lt"/>
                <a:ea typeface="+mn-ea"/>
                <a:cs typeface="+mn-cs"/>
              </a:rPr>
              <a:t>eksperimenter</a:t>
            </a:r>
            <a:r>
              <a:rPr lang="en-US" sz="2400" kern="1200" dirty="0">
                <a:solidFill>
                  <a:schemeClr val="tx1"/>
                </a:solidFill>
                <a:latin typeface="+mn-lt"/>
                <a:ea typeface="+mn-ea"/>
                <a:cs typeface="+mn-cs"/>
              </a:rPr>
              <a:t>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2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5DFA38E6-FFE5-1D11-83B4-299A8B48F5AD}"/>
              </a:ext>
            </a:extLst>
          </p:cNvPr>
          <p:cNvSpPr>
            <a:spLocks noGrp="1"/>
          </p:cNvSpPr>
          <p:nvPr>
            <p:ph type="title"/>
          </p:nvPr>
        </p:nvSpPr>
        <p:spPr>
          <a:xfrm>
            <a:off x="838200" y="365125"/>
            <a:ext cx="5387502" cy="1325563"/>
          </a:xfrm>
        </p:spPr>
        <p:txBody>
          <a:bodyPr>
            <a:normAutofit/>
          </a:bodyPr>
          <a:lstStyle/>
          <a:p>
            <a:r>
              <a:rPr lang="da-DK"/>
              <a:t>Tidskrævende aktiviteter </a:t>
            </a:r>
          </a:p>
        </p:txBody>
      </p:sp>
      <p:sp>
        <p:nvSpPr>
          <p:cNvPr id="3" name="Pladsholder til indhold 2">
            <a:extLst>
              <a:ext uri="{FF2B5EF4-FFF2-40B4-BE49-F238E27FC236}">
                <a16:creationId xmlns:a16="http://schemas.microsoft.com/office/drawing/2014/main" id="{41682E86-ECF6-82B8-EEBD-EB8E6494F73C}"/>
              </a:ext>
            </a:extLst>
          </p:cNvPr>
          <p:cNvSpPr>
            <a:spLocks noGrp="1"/>
          </p:cNvSpPr>
          <p:nvPr>
            <p:ph idx="1"/>
          </p:nvPr>
        </p:nvSpPr>
        <p:spPr>
          <a:xfrm>
            <a:off x="838200" y="1825625"/>
            <a:ext cx="5387502" cy="4351338"/>
          </a:xfrm>
        </p:spPr>
        <p:txBody>
          <a:bodyPr>
            <a:normAutofit/>
          </a:bodyPr>
          <a:lstStyle/>
          <a:p>
            <a:r>
              <a:rPr lang="da-DK" sz="1500"/>
              <a:t>Vi mangler tid til at realisere de mange muligheder, lære at spille klaver, læse alle romanklassikerne, gå en lang tur i skoven, sætte os godt ind i, hvad Europaparlamentsvalget handler om osv. </a:t>
            </a:r>
          </a:p>
          <a:p>
            <a:r>
              <a:rPr lang="da-DK" sz="1500"/>
              <a:t>Et paradoks i den sammenhæng er, at vi ofte bruger ret meget tid på overspringshandlinger og kortsigtede nydelser som fx at se reels på sociale medier eller spille computer. </a:t>
            </a:r>
          </a:p>
          <a:p>
            <a:r>
              <a:rPr lang="da-DK" sz="1500"/>
              <a:t>Undersøgelser viser ifølge Rosa, at vi faktisk ønsker at bruge vores tid anderledes og forfølge mere langsigtede ønsker. Det er netop indbegrebet af fremmedgørelse, at vi handler imod det, vi egentligt ønsker i vores liv. </a:t>
            </a:r>
          </a:p>
          <a:p>
            <a:r>
              <a:rPr lang="da-DK" sz="1500"/>
              <a:t>Man kan sige, at accelerationerne og tidspresset i det senmoderne samfund tilskynder os til at søge kortsigtede nydelser i stedet for mere langsomme, tidskrævende aktiviteter, som vi egentligt ønsker.</a:t>
            </a:r>
            <a:endParaRPr lang="da-DK" sz="1500" dirty="0"/>
          </a:p>
        </p:txBody>
      </p:sp>
      <p:pic>
        <p:nvPicPr>
          <p:cNvPr id="5" name="Billede 4" descr="Et billede, der indeholder hånd, finger, person, kunst&#10;&#10;AI-genereret indhold kan være ukorrekt.">
            <a:extLst>
              <a:ext uri="{FF2B5EF4-FFF2-40B4-BE49-F238E27FC236}">
                <a16:creationId xmlns:a16="http://schemas.microsoft.com/office/drawing/2014/main" id="{CCB284FE-D6DA-2AFE-43AA-DFF5032EDEE8}"/>
              </a:ext>
            </a:extLst>
          </p:cNvPr>
          <p:cNvPicPr>
            <a:picLocks noChangeAspect="1"/>
          </p:cNvPicPr>
          <p:nvPr/>
        </p:nvPicPr>
        <p:blipFill>
          <a:blip r:embed="rId2">
            <a:extLst>
              <a:ext uri="{28A0092B-C50C-407E-A947-70E740481C1C}">
                <a14:useLocalDpi xmlns:a14="http://schemas.microsoft.com/office/drawing/2010/main" val="0"/>
              </a:ext>
            </a:extLst>
          </a:blip>
          <a:srcRect l="17596" r="15974" b="1"/>
          <a:stretch>
            <a:fillRect/>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5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Sol skinner gennem en skov">
            <a:extLst>
              <a:ext uri="{FF2B5EF4-FFF2-40B4-BE49-F238E27FC236}">
                <a16:creationId xmlns:a16="http://schemas.microsoft.com/office/drawing/2014/main" id="{21FCE124-157C-3C54-9742-AB2AD88C382D}"/>
              </a:ext>
            </a:extLst>
          </p:cNvPr>
          <p:cNvPicPr>
            <a:picLocks noChangeAspect="1"/>
          </p:cNvPicPr>
          <p:nvPr/>
        </p:nvPicPr>
        <p:blipFill>
          <a:blip r:embed="rId2"/>
          <a:srcRect l="11516" r="18918" b="-1"/>
          <a:stretch>
            <a:fillRect/>
          </a:stretch>
        </p:blipFill>
        <p:spPr>
          <a:xfrm>
            <a:off x="-9886" y="10"/>
            <a:ext cx="7572605" cy="6857990"/>
          </a:xfrm>
          <a:prstGeom prst="rect">
            <a:avLst/>
          </a:prstGeom>
        </p:spPr>
      </p:pic>
      <p:cxnSp>
        <p:nvCxnSpPr>
          <p:cNvPr id="19" name="Straight Connector 1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22D2CC63-234C-5933-6E16-FF81991FC5E4}"/>
              </a:ext>
            </a:extLst>
          </p:cNvPr>
          <p:cNvSpPr>
            <a:spLocks noGrp="1"/>
          </p:cNvSpPr>
          <p:nvPr>
            <p:ph idx="1"/>
          </p:nvPr>
        </p:nvSpPr>
        <p:spPr>
          <a:xfrm>
            <a:off x="8153400" y="2543364"/>
            <a:ext cx="3434180" cy="3599019"/>
          </a:xfrm>
        </p:spPr>
        <p:txBody>
          <a:bodyPr>
            <a:normAutofit/>
          </a:bodyPr>
          <a:lstStyle/>
          <a:p>
            <a:r>
              <a:rPr lang="da-DK" sz="1600" dirty="0"/>
              <a:t>Derfor mister vi følelsen af at være forbundet med verden – vi hører, fornemmer, mærker den ikke rigtigt. </a:t>
            </a:r>
          </a:p>
          <a:p>
            <a:r>
              <a:rPr lang="da-DK" sz="1600" dirty="0"/>
              <a:t>Vi går måske en tur i skoven, men kun for at komme frem til destinationen. Vi hører ikke fuglesangen og fornemmer ikke farverne og duftene. </a:t>
            </a:r>
          </a:p>
          <a:p>
            <a:r>
              <a:rPr lang="da-DK" sz="1600" dirty="0"/>
              <a:t>Vi snakker måske med venner og familie, men vi er ikke rigtigt optagede af, hvad de siger, og mærker måske heller ikke, at de er optagede af, hvad vi siger.</a:t>
            </a:r>
          </a:p>
        </p:txBody>
      </p:sp>
    </p:spTree>
    <p:extLst>
      <p:ext uri="{BB962C8B-B14F-4D97-AF65-F5344CB8AC3E}">
        <p14:creationId xmlns:p14="http://schemas.microsoft.com/office/powerpoint/2010/main" val="90760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E0E4A3-15BB-14AD-ED0E-D891D6AA947A}"/>
              </a:ext>
            </a:extLst>
          </p:cNvPr>
          <p:cNvSpPr>
            <a:spLocks noGrp="1"/>
          </p:cNvSpPr>
          <p:nvPr>
            <p:ph type="title"/>
          </p:nvPr>
        </p:nvSpPr>
        <p:spPr>
          <a:xfrm>
            <a:off x="645065" y="1463040"/>
            <a:ext cx="3796306" cy="2690949"/>
          </a:xfrm>
        </p:spPr>
        <p:txBody>
          <a:bodyPr anchor="t">
            <a:normAutofit fontScale="90000"/>
          </a:bodyPr>
          <a:lstStyle/>
          <a:p>
            <a:r>
              <a:rPr lang="da-DK" sz="4800" dirty="0"/>
              <a:t>Resonans – det modsatte af </a:t>
            </a:r>
            <a:r>
              <a:rPr lang="da-DK" sz="4800" dirty="0" err="1"/>
              <a:t>fremmed-gørelse</a:t>
            </a:r>
            <a:r>
              <a:rPr lang="da-DK" sz="4800" dirty="0"/>
              <a:t>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4F86E64-828B-23F2-8244-8E519F5AB5DA}"/>
              </a:ext>
            </a:extLst>
          </p:cNvPr>
          <p:cNvSpPr>
            <a:spLocks noGrp="1"/>
          </p:cNvSpPr>
          <p:nvPr>
            <p:ph idx="1"/>
          </p:nvPr>
        </p:nvSpPr>
        <p:spPr>
          <a:xfrm>
            <a:off x="5615162" y="1463040"/>
            <a:ext cx="5542387" cy="4300447"/>
          </a:xfrm>
        </p:spPr>
        <p:txBody>
          <a:bodyPr anchor="t">
            <a:normAutofit/>
          </a:bodyPr>
          <a:lstStyle/>
          <a:p>
            <a:r>
              <a:rPr lang="da-DK" sz="1200" b="1" dirty="0"/>
              <a:t>Resonans </a:t>
            </a:r>
            <a:r>
              <a:rPr lang="da-DK" sz="1200" dirty="0"/>
              <a:t>definerer Rosa som en form for relation, hvor vi føler os forbundet med verden, hvor vi lader os påvirke og selv påvirker verden, hvor vi lytter, sanser og fornemmer verden. </a:t>
            </a:r>
          </a:p>
          <a:p>
            <a:r>
              <a:rPr lang="da-DK" sz="1200" dirty="0"/>
              <a:t>Hvis vi oplever resonans i en samtale, oplever vi at blive hørt og selv at høre, hvad der bliver sagt, og vi oplever et nærvær, bliver måske berørte af, hvad der bliver sagt. Altså det modsatte af en ligegyldig samtale, hvor ingen hører efter. </a:t>
            </a:r>
          </a:p>
          <a:p>
            <a:r>
              <a:rPr lang="da-DK" sz="1200" dirty="0"/>
              <a:t>Resonans kan opleves i samtaler med andre, men også i oplevelsen af musik, sport, natur, mad osv. </a:t>
            </a:r>
          </a:p>
          <a:p>
            <a:r>
              <a:rPr lang="da-DK" sz="1200" dirty="0"/>
              <a:t>Det afgørende er, at vi er til stede og føler os i samklang – resonans – med verden. Det er en væsentlig pointe hos Rosa, at resonans kræver, </a:t>
            </a:r>
            <a:r>
              <a:rPr lang="da-DK" sz="1200" b="1" dirty="0"/>
              <a:t>at vi giver slip på kontrol og præstationspres. </a:t>
            </a:r>
          </a:p>
          <a:p>
            <a:r>
              <a:rPr lang="da-DK" sz="1200" dirty="0"/>
              <a:t>Vi kan ikke planlægge og time resonans, ligesom vi ikke kan planlægge, at en koncertoplevelse skal være magisk. Vi kan kun forsøge at være bevidste om at være åbne og modtagelige.</a:t>
            </a:r>
          </a:p>
          <a:p>
            <a:endParaRPr lang="da-DK" sz="1200" dirty="0"/>
          </a:p>
        </p:txBody>
      </p:sp>
    </p:spTree>
    <p:extLst>
      <p:ext uri="{BB962C8B-B14F-4D97-AF65-F5344CB8AC3E}">
        <p14:creationId xmlns:p14="http://schemas.microsoft.com/office/powerpoint/2010/main" val="34793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E7090E-90FC-3E7F-B208-AAD4E154B3AE}"/>
              </a:ext>
            </a:extLst>
          </p:cNvPr>
          <p:cNvSpPr>
            <a:spLocks noGrp="1"/>
          </p:cNvSpPr>
          <p:nvPr>
            <p:ph type="title"/>
          </p:nvPr>
        </p:nvSpPr>
        <p:spPr>
          <a:xfrm>
            <a:off x="1285240" y="1050595"/>
            <a:ext cx="8074815" cy="1618489"/>
          </a:xfrm>
        </p:spPr>
        <p:txBody>
          <a:bodyPr anchor="ctr">
            <a:normAutofit/>
          </a:bodyPr>
          <a:lstStyle/>
          <a:p>
            <a:r>
              <a:rPr lang="da-DK" sz="7200" dirty="0"/>
              <a:t>Deceleration</a:t>
            </a:r>
          </a:p>
        </p:txBody>
      </p:sp>
      <p:sp>
        <p:nvSpPr>
          <p:cNvPr id="3" name="Pladsholder til indhold 2">
            <a:extLst>
              <a:ext uri="{FF2B5EF4-FFF2-40B4-BE49-F238E27FC236}">
                <a16:creationId xmlns:a16="http://schemas.microsoft.com/office/drawing/2014/main" id="{F2838AA6-EB7C-EA5B-D197-62C91F81F505}"/>
              </a:ext>
            </a:extLst>
          </p:cNvPr>
          <p:cNvSpPr>
            <a:spLocks noGrp="1"/>
          </p:cNvSpPr>
          <p:nvPr>
            <p:ph idx="1"/>
          </p:nvPr>
        </p:nvSpPr>
        <p:spPr>
          <a:xfrm>
            <a:off x="1285240" y="2969469"/>
            <a:ext cx="8074815" cy="2800395"/>
          </a:xfrm>
        </p:spPr>
        <p:txBody>
          <a:bodyPr anchor="t">
            <a:normAutofit/>
          </a:bodyPr>
          <a:lstStyle/>
          <a:p>
            <a:r>
              <a:rPr lang="da-DK" sz="2000" dirty="0"/>
              <a:t>Et modtræk til acceleration, tidspres og fremmedgørelse i det senmoderne samfund er ifølge Rosa, at vi er bevidste om ind imellem at tage en pause ud fra hverdagens 'to </a:t>
            </a:r>
            <a:r>
              <a:rPr lang="da-DK" sz="2000" dirty="0" err="1"/>
              <a:t>do'-liste</a:t>
            </a:r>
            <a:r>
              <a:rPr lang="da-DK" sz="2000" dirty="0"/>
              <a:t>, målstyring og præstationskrav og gøre det muligt for os at opleve resonans</a:t>
            </a:r>
          </a:p>
          <a:p>
            <a:r>
              <a:rPr lang="da-DK" sz="2000" dirty="0"/>
              <a:t>fx ved at gå en tur i skoven uden at have telefonen med</a:t>
            </a:r>
          </a:p>
          <a:p>
            <a:r>
              <a:rPr lang="da-DK" sz="2000" dirty="0"/>
              <a:t>Sådanne pauser kalder Rosa </a:t>
            </a:r>
            <a:r>
              <a:rPr lang="da-DK" sz="2000" b="1" dirty="0"/>
              <a:t>deceleration</a:t>
            </a:r>
            <a:r>
              <a:rPr lang="da-DK" sz="2000" dirty="0"/>
              <a:t>, altså situationer i hverdagen, hvor vi sætter tempoet ned, søger ro og afslapning og lader op.</a:t>
            </a:r>
          </a:p>
          <a:p>
            <a:endParaRPr lang="da-DK" sz="2000" dirty="0"/>
          </a:p>
        </p:txBody>
      </p:sp>
    </p:spTree>
    <p:extLst>
      <p:ext uri="{BB962C8B-B14F-4D97-AF65-F5344CB8AC3E}">
        <p14:creationId xmlns:p14="http://schemas.microsoft.com/office/powerpoint/2010/main" val="310239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8ECDA1-1AB1-CD6C-97F8-3A82C427B6F2}"/>
              </a:ext>
            </a:extLst>
          </p:cNvPr>
          <p:cNvSpPr>
            <a:spLocks noGrp="1"/>
          </p:cNvSpPr>
          <p:nvPr>
            <p:ph type="title"/>
          </p:nvPr>
        </p:nvSpPr>
        <p:spPr>
          <a:xfrm>
            <a:off x="1285240" y="1050595"/>
            <a:ext cx="8074815" cy="1618489"/>
          </a:xfrm>
        </p:spPr>
        <p:txBody>
          <a:bodyPr anchor="ctr">
            <a:normAutofit/>
          </a:bodyPr>
          <a:lstStyle/>
          <a:p>
            <a:r>
              <a:rPr lang="da-DK" sz="7200" dirty="0"/>
              <a:t>Tænkepause </a:t>
            </a:r>
          </a:p>
        </p:txBody>
      </p:sp>
      <p:sp>
        <p:nvSpPr>
          <p:cNvPr id="4" name="Rectangle 1">
            <a:extLst>
              <a:ext uri="{FF2B5EF4-FFF2-40B4-BE49-F238E27FC236}">
                <a16:creationId xmlns:a16="http://schemas.microsoft.com/office/drawing/2014/main" id="{EE051645-60E2-D99F-A87D-E7D7036CE35D}"/>
              </a:ext>
            </a:extLst>
          </p:cNvPr>
          <p:cNvSpPr>
            <a:spLocks noGrp="1" noChangeArrowheads="1"/>
          </p:cNvSpPr>
          <p:nvPr>
            <p:ph idx="1"/>
          </p:nvPr>
        </p:nvSpPr>
        <p:spPr bwMode="auto">
          <a:xfrm>
            <a:off x="1285240" y="2969469"/>
            <a:ext cx="8074815" cy="28003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91440" bIns="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AutoNum type="arabicPeriod"/>
              <a:tabLst/>
            </a:pPr>
            <a:r>
              <a:rPr kumimoji="0" lang="da-DK" altLang="da-DK" sz="2400" b="0" i="0" u="none" strike="noStrike" cap="none" normalizeH="0" baseline="0" dirty="0">
                <a:ln>
                  <a:noFill/>
                </a:ln>
                <a:effectLst/>
                <a:latin typeface="Noto Sans" panose="020B0502040504020204" pitchFamily="34" charset="0"/>
                <a:cs typeface="Noto Sans" panose="020B0502040504020204" pitchFamily="34" charset="0"/>
              </a:rPr>
              <a:t>Hvordan vil du beskrive tempoet i dit eget liv?</a:t>
            </a:r>
          </a:p>
          <a:p>
            <a:pPr marL="0" marR="0" lvl="0" indent="0" defTabSz="914400" rtl="0" eaLnBrk="0" fontAlgn="base" latinLnBrk="0" hangingPunct="0">
              <a:spcBef>
                <a:spcPct val="0"/>
              </a:spcBef>
              <a:spcAft>
                <a:spcPts val="600"/>
              </a:spcAft>
              <a:buClrTx/>
              <a:buSzTx/>
              <a:buFontTx/>
              <a:buAutoNum type="arabicPeriod" startAt="2"/>
              <a:tabLst/>
            </a:pPr>
            <a:r>
              <a:rPr kumimoji="0" lang="da-DK" altLang="da-DK" sz="2400" b="0" i="0" u="none" strike="noStrike" cap="none" normalizeH="0" baseline="0" dirty="0">
                <a:ln>
                  <a:noFill/>
                </a:ln>
                <a:effectLst/>
                <a:latin typeface="Noto Sans" panose="020B0502040504020204" pitchFamily="34" charset="0"/>
                <a:cs typeface="Noto Sans" panose="020B0502040504020204" pitchFamily="34" charset="0"/>
              </a:rPr>
              <a:t>Kan du genkende følelsen af fremmedgørelse? I hvilke sammenhænge?</a:t>
            </a:r>
          </a:p>
          <a:p>
            <a:pPr marL="0" marR="0" lvl="0" indent="0" defTabSz="914400" rtl="0" eaLnBrk="0" fontAlgn="base" latinLnBrk="0" hangingPunct="0">
              <a:spcBef>
                <a:spcPct val="0"/>
              </a:spcBef>
              <a:spcAft>
                <a:spcPts val="600"/>
              </a:spcAft>
              <a:buClrTx/>
              <a:buSzTx/>
              <a:buFontTx/>
              <a:buAutoNum type="arabicPeriod" startAt="3"/>
              <a:tabLst/>
            </a:pPr>
            <a:r>
              <a:rPr kumimoji="0" lang="da-DK" altLang="da-DK" sz="2400" b="0" i="0" u="none" strike="noStrike" cap="none" normalizeH="0" baseline="0" dirty="0">
                <a:ln>
                  <a:noFill/>
                </a:ln>
                <a:effectLst/>
                <a:latin typeface="Noto Sans" panose="020B0502040504020204" pitchFamily="34" charset="0"/>
                <a:cs typeface="Noto Sans" panose="020B0502040504020204" pitchFamily="34" charset="0"/>
              </a:rPr>
              <a:t>Prøv at komme på nogle situationer, hvor du har oplevet resonans. Hvad var det i situationen, der gjorde resonansen mulig?</a:t>
            </a:r>
          </a:p>
          <a:p>
            <a:pPr marL="0" marR="0" lvl="0" indent="0" defTabSz="914400" rtl="0" eaLnBrk="0" fontAlgn="base" latinLnBrk="0" hangingPunct="0">
              <a:spcBef>
                <a:spcPct val="0"/>
              </a:spcBef>
              <a:spcAft>
                <a:spcPts val="600"/>
              </a:spcAft>
              <a:buClrTx/>
              <a:buSzTx/>
              <a:buFontTx/>
              <a:buNone/>
              <a:tabLst/>
            </a:pPr>
            <a:endParaRPr kumimoji="0" lang="da-DK" altLang="da-DK" sz="2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9690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45DC5986-8B0B-892A-D7F6-AB4C00469020}"/>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600" kern="1200">
                <a:solidFill>
                  <a:srgbClr val="FFFFFF"/>
                </a:solidFill>
                <a:latin typeface="+mj-lt"/>
                <a:ea typeface="+mj-ea"/>
                <a:cs typeface="+mj-cs"/>
              </a:rPr>
              <a:t>Anthony Giddens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157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68E23A-1C5B-0710-6E63-0177266FBFD0}"/>
              </a:ext>
            </a:extLst>
          </p:cNvPr>
          <p:cNvSpPr>
            <a:spLocks noGrp="1"/>
          </p:cNvSpPr>
          <p:nvPr>
            <p:ph type="title"/>
          </p:nvPr>
        </p:nvSpPr>
        <p:spPr>
          <a:xfrm>
            <a:off x="686834" y="1153572"/>
            <a:ext cx="3200400" cy="4461163"/>
          </a:xfrm>
        </p:spPr>
        <p:txBody>
          <a:bodyPr>
            <a:normAutofit/>
          </a:bodyPr>
          <a:lstStyle/>
          <a:p>
            <a:r>
              <a:rPr lang="da-DK">
                <a:solidFill>
                  <a:srgbClr val="FFFFFF"/>
                </a:solidFill>
              </a:rPr>
              <a:t>Et refleksivt projekt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BE3063F3-A1C8-70D4-CB93-76C3D7778F4B}"/>
              </a:ext>
            </a:extLst>
          </p:cNvPr>
          <p:cNvSpPr>
            <a:spLocks noGrp="1"/>
          </p:cNvSpPr>
          <p:nvPr>
            <p:ph idx="1"/>
          </p:nvPr>
        </p:nvSpPr>
        <p:spPr>
          <a:xfrm>
            <a:off x="4447308" y="591344"/>
            <a:ext cx="6906491" cy="5585619"/>
          </a:xfrm>
        </p:spPr>
        <p:txBody>
          <a:bodyPr anchor="ctr">
            <a:normAutofit/>
          </a:bodyPr>
          <a:lstStyle/>
          <a:p>
            <a:r>
              <a:rPr lang="da-DK" dirty="0"/>
              <a:t>Ifølge </a:t>
            </a:r>
            <a:r>
              <a:rPr lang="da-DK" i="1" dirty="0"/>
              <a:t>Anthony Giddens</a:t>
            </a:r>
            <a:r>
              <a:rPr lang="da-DK" dirty="0"/>
              <a:t> (f. 1938) betyder den kulturelle frisættelse, at identiteten i stigende grad bliver et </a:t>
            </a:r>
            <a:r>
              <a:rPr lang="da-DK" i="1" dirty="0"/>
              <a:t>refleksivt projekt</a:t>
            </a:r>
            <a:r>
              <a:rPr lang="da-DK" dirty="0"/>
              <a:t>.</a:t>
            </a:r>
          </a:p>
          <a:p>
            <a:r>
              <a:rPr lang="da-DK" dirty="0"/>
              <a:t>Identitet bliver noget, vi skaber og opretholder gennem en stadig </a:t>
            </a:r>
            <a:r>
              <a:rPr lang="da-DK" b="1" dirty="0" err="1"/>
              <a:t>reflekteren</a:t>
            </a:r>
            <a:r>
              <a:rPr lang="da-DK" dirty="0"/>
              <a:t> over vores egne handlinger og den måde, andre reagerer over for os. </a:t>
            </a:r>
          </a:p>
          <a:p>
            <a:r>
              <a:rPr lang="da-DK" dirty="0"/>
              <a:t>Hermed skaber vi ifølge Giddens en </a:t>
            </a:r>
            <a:r>
              <a:rPr lang="da-DK" b="1" dirty="0"/>
              <a:t>fortælling</a:t>
            </a:r>
            <a:r>
              <a:rPr lang="da-DK" dirty="0"/>
              <a:t> om os selv, en selvforståelse eller selvidentitet, der er meget afgørende for vores oplevelse af, at vores verden hænger sammen.</a:t>
            </a:r>
          </a:p>
        </p:txBody>
      </p:sp>
    </p:spTree>
    <p:extLst>
      <p:ext uri="{BB962C8B-B14F-4D97-AF65-F5344CB8AC3E}">
        <p14:creationId xmlns:p14="http://schemas.microsoft.com/office/powerpoint/2010/main" val="4068211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B46B5F-50C1-8A90-614B-304DD56CE7AC}"/>
              </a:ext>
            </a:extLst>
          </p:cNvPr>
          <p:cNvSpPr>
            <a:spLocks noGrp="1"/>
          </p:cNvSpPr>
          <p:nvPr>
            <p:ph type="title"/>
          </p:nvPr>
        </p:nvSpPr>
        <p:spPr>
          <a:xfrm>
            <a:off x="686834" y="1153572"/>
            <a:ext cx="3200400" cy="4461163"/>
          </a:xfrm>
        </p:spPr>
        <p:txBody>
          <a:bodyPr>
            <a:normAutofit/>
          </a:bodyPr>
          <a:lstStyle/>
          <a:p>
            <a:r>
              <a:rPr lang="da-DK">
                <a:solidFill>
                  <a:srgbClr val="FFFFFF"/>
                </a:solidFill>
              </a:rPr>
              <a:t>Giddens - fortælling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7CE7BB69-BF4C-D7B9-2D94-9CA3DF735FA1}"/>
              </a:ext>
            </a:extLst>
          </p:cNvPr>
          <p:cNvSpPr>
            <a:spLocks noGrp="1"/>
          </p:cNvSpPr>
          <p:nvPr>
            <p:ph idx="1"/>
          </p:nvPr>
        </p:nvSpPr>
        <p:spPr>
          <a:xfrm>
            <a:off x="4447308" y="591344"/>
            <a:ext cx="6906491" cy="5585619"/>
          </a:xfrm>
        </p:spPr>
        <p:txBody>
          <a:bodyPr anchor="ctr">
            <a:normAutofit/>
          </a:bodyPr>
          <a:lstStyle/>
          <a:p>
            <a:r>
              <a:rPr lang="da-DK" sz="2400"/>
              <a:t>For den unge gælder det om at samle alt det, der sker, på de mange forskellige arenaer – alle de forskellige "optrædener" eller multiple </a:t>
            </a:r>
            <a:r>
              <a:rPr lang="da-DK" sz="2400" err="1"/>
              <a:t>selver</a:t>
            </a:r>
            <a:r>
              <a:rPr lang="da-DK" sz="2400"/>
              <a:t> eller identiteter, som </a:t>
            </a:r>
            <a:r>
              <a:rPr lang="da-DK" sz="2400" err="1"/>
              <a:t>Gergen</a:t>
            </a:r>
            <a:r>
              <a:rPr lang="da-DK" sz="2400"/>
              <a:t> taler om – til en hel og samlet fortælling om sig selv. Det, der måske udefra ser ud som en opsplittet tilværelse med skiftende roller og relationer, kan måske hænge ganske godt sammen i den unges egen selvforståelse. Men selv om det ideelt set drejer sig om én sammenhængende fortælling, er det dog ikke en, der nogensinde bliver færdig. Den revideres og omskabes livet igennem. Det er denne fleksibilitet og refleksivitet, der kendetegner menneskets identitet i det senmoderne samfund til forskel fra tidligere tiders mere faste identitet.</a:t>
            </a:r>
          </a:p>
        </p:txBody>
      </p:sp>
    </p:spTree>
    <p:extLst>
      <p:ext uri="{BB962C8B-B14F-4D97-AF65-F5344CB8AC3E}">
        <p14:creationId xmlns:p14="http://schemas.microsoft.com/office/powerpoint/2010/main" val="2535636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BF6085-6FEE-EF5F-7F6F-5334FE705F21}"/>
              </a:ext>
            </a:extLst>
          </p:cNvPr>
          <p:cNvSpPr>
            <a:spLocks noGrp="1"/>
          </p:cNvSpPr>
          <p:nvPr>
            <p:ph type="title"/>
          </p:nvPr>
        </p:nvSpPr>
        <p:spPr>
          <a:xfrm>
            <a:off x="686834" y="1153572"/>
            <a:ext cx="3200400" cy="4461163"/>
          </a:xfrm>
        </p:spPr>
        <p:txBody>
          <a:bodyPr>
            <a:normAutofit/>
          </a:bodyPr>
          <a:lstStyle/>
          <a:p>
            <a:r>
              <a:rPr lang="da-DK">
                <a:solidFill>
                  <a:srgbClr val="FFFFFF"/>
                </a:solidFill>
              </a:rPr>
              <a:t>Ontologisk sikkerhed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39427079-26E2-E24C-34F8-A251CAFCCB0F}"/>
              </a:ext>
            </a:extLst>
          </p:cNvPr>
          <p:cNvSpPr>
            <a:spLocks noGrp="1"/>
          </p:cNvSpPr>
          <p:nvPr>
            <p:ph idx="1"/>
          </p:nvPr>
        </p:nvSpPr>
        <p:spPr>
          <a:xfrm>
            <a:off x="4447308" y="591344"/>
            <a:ext cx="6906491" cy="5585619"/>
          </a:xfrm>
        </p:spPr>
        <p:txBody>
          <a:bodyPr anchor="ctr">
            <a:normAutofit/>
          </a:bodyPr>
          <a:lstStyle/>
          <a:p>
            <a:r>
              <a:rPr lang="da-DK" sz="2200"/>
              <a:t>Det, der gør, at den unges liv ikke falder sammen i fragmenter, er med andre ord evnen til at holde en sammenhængende fortælling om sig selv gående, men Giddens taler imidlertid også om, at selve fundamentet for en stabil identitetsfølelse beror på en grundlæggende følelse af </a:t>
            </a:r>
            <a:r>
              <a:rPr lang="da-DK" sz="2200" i="1"/>
              <a:t>tillid</a:t>
            </a:r>
            <a:r>
              <a:rPr lang="da-DK" sz="2200"/>
              <a:t> til verden, en </a:t>
            </a:r>
            <a:r>
              <a:rPr lang="da-DK" sz="2200" i="1"/>
              <a:t>ontologisk sikkerhed</a:t>
            </a:r>
            <a:r>
              <a:rPr lang="da-DK" sz="2200"/>
              <a:t>, som udvikles i de tidlige leveår, hvis opvækstmiljøet og samspillet med forældrene er stabilt og sikkert. Her etableres ideelt set nogle faste rutiner og en </a:t>
            </a:r>
            <a:r>
              <a:rPr lang="da-DK" sz="2200" u="sng"/>
              <a:t>kontinuitet</a:t>
            </a:r>
            <a:r>
              <a:rPr lang="da-DK" sz="2200"/>
              <a:t> sammen med velkendte omsorgspersoner i et velkendt miljø, som giver barnet en grundlæggende tro på, at verden hænger sammen og er et sikkert sted at være. Giddens er her inspireret af </a:t>
            </a:r>
            <a:r>
              <a:rPr lang="da-DK" sz="2200" u="sng"/>
              <a:t>Erik Eriksons</a:t>
            </a:r>
            <a:r>
              <a:rPr lang="da-DK" sz="2200"/>
              <a:t> beskrivelse af udviklingen i spædbarnsalderen.</a:t>
            </a:r>
          </a:p>
        </p:txBody>
      </p:sp>
    </p:spTree>
    <p:extLst>
      <p:ext uri="{BB962C8B-B14F-4D97-AF65-F5344CB8AC3E}">
        <p14:creationId xmlns:p14="http://schemas.microsoft.com/office/powerpoint/2010/main" val="3460860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1BB83F-C1A9-E9BA-3F09-21479B137366}"/>
              </a:ext>
            </a:extLst>
          </p:cNvPr>
          <p:cNvSpPr>
            <a:spLocks noGrp="1"/>
          </p:cNvSpPr>
          <p:nvPr>
            <p:ph type="title"/>
          </p:nvPr>
        </p:nvSpPr>
        <p:spPr>
          <a:xfrm>
            <a:off x="686834" y="1153572"/>
            <a:ext cx="3200400" cy="4461163"/>
          </a:xfrm>
        </p:spPr>
        <p:txBody>
          <a:bodyPr>
            <a:normAutofit/>
          </a:bodyPr>
          <a:lstStyle/>
          <a:p>
            <a:endParaRPr lang="da-DK">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89B6F2F2-BD2E-1EE3-0A32-9ECD100D4A8A}"/>
              </a:ext>
            </a:extLst>
          </p:cNvPr>
          <p:cNvSpPr>
            <a:spLocks noGrp="1"/>
          </p:cNvSpPr>
          <p:nvPr>
            <p:ph idx="1"/>
          </p:nvPr>
        </p:nvSpPr>
        <p:spPr>
          <a:xfrm>
            <a:off x="4447308" y="591344"/>
            <a:ext cx="6906491" cy="5585619"/>
          </a:xfrm>
        </p:spPr>
        <p:txBody>
          <a:bodyPr anchor="ctr">
            <a:normAutofit/>
          </a:bodyPr>
          <a:lstStyle/>
          <a:p>
            <a:r>
              <a:rPr lang="da-DK" sz="2600"/>
              <a:t>Med denne kerne af tillid og sikkerhed i behold kan individet bedre klare de mange skift og valgsituationer, man hele tiden kommer ud for i det senmoderne samfund. Den ontologiske sikkerhed er den vaccine, der forhindrer, at unge går i stykker i en verden, hvor de konstant skal pendle mellem forskellige sociale arenaer og mere eller mindre løse fællesskaber.</a:t>
            </a:r>
          </a:p>
          <a:p>
            <a:r>
              <a:rPr lang="da-DK" sz="2600"/>
              <a:t>Sådan som Giddens beskriver den ontologiske sikkerhed, udgør den selve grundlaget for det, Erikson kalder jegidentitet, og den er dermed tæt forbundet med en grundlæggende følelse af overensstemmelse med sig selv.</a:t>
            </a:r>
          </a:p>
          <a:p>
            <a:endParaRPr lang="da-DK" sz="2600"/>
          </a:p>
        </p:txBody>
      </p:sp>
    </p:spTree>
    <p:extLst>
      <p:ext uri="{BB962C8B-B14F-4D97-AF65-F5344CB8AC3E}">
        <p14:creationId xmlns:p14="http://schemas.microsoft.com/office/powerpoint/2010/main" val="310361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1986C97-CBB4-AE4F-E43F-06697C158729}"/>
              </a:ext>
            </a:extLst>
          </p:cNvPr>
          <p:cNvSpPr>
            <a:spLocks noGrp="1"/>
          </p:cNvSpPr>
          <p:nvPr>
            <p:ph type="title"/>
          </p:nvPr>
        </p:nvSpPr>
        <p:spPr>
          <a:xfrm>
            <a:off x="838200" y="401221"/>
            <a:ext cx="10515600" cy="1348065"/>
          </a:xfrm>
        </p:spPr>
        <p:txBody>
          <a:bodyPr>
            <a:normAutofit/>
          </a:bodyPr>
          <a:lstStyle/>
          <a:p>
            <a:pPr algn="ctr"/>
            <a:r>
              <a:rPr lang="da-DK" sz="5400" dirty="0">
                <a:solidFill>
                  <a:srgbClr val="FFFFFF"/>
                </a:solidFill>
              </a:rPr>
              <a:t>Socialpsykologi </a:t>
            </a:r>
          </a:p>
        </p:txBody>
      </p:sp>
      <p:sp>
        <p:nvSpPr>
          <p:cNvPr id="3" name="Pladsholder til indhold 2">
            <a:extLst>
              <a:ext uri="{FF2B5EF4-FFF2-40B4-BE49-F238E27FC236}">
                <a16:creationId xmlns:a16="http://schemas.microsoft.com/office/drawing/2014/main" id="{4D8C8603-B322-80E3-6093-FF538EB71862}"/>
              </a:ext>
            </a:extLst>
          </p:cNvPr>
          <p:cNvSpPr>
            <a:spLocks noGrp="1"/>
          </p:cNvSpPr>
          <p:nvPr>
            <p:ph idx="1"/>
          </p:nvPr>
        </p:nvSpPr>
        <p:spPr>
          <a:xfrm>
            <a:off x="838200" y="2586789"/>
            <a:ext cx="10515600" cy="3590174"/>
          </a:xfrm>
        </p:spPr>
        <p:txBody>
          <a:bodyPr>
            <a:normAutofit/>
          </a:bodyPr>
          <a:lstStyle/>
          <a:p>
            <a:pPr>
              <a:buFontTx/>
              <a:buChar char="-"/>
            </a:pPr>
            <a:r>
              <a:rPr lang="da-DK" dirty="0"/>
              <a:t>Socialpsykologi er et meget bredt område inden for psykologien.</a:t>
            </a:r>
          </a:p>
          <a:p>
            <a:pPr>
              <a:buFontTx/>
              <a:buChar char="-"/>
            </a:pPr>
            <a:r>
              <a:rPr lang="da-DK" dirty="0"/>
              <a:t> Oprindeligt er det en krydsning mellem </a:t>
            </a:r>
            <a:r>
              <a:rPr lang="da-DK" b="1" dirty="0"/>
              <a:t>psykologi</a:t>
            </a:r>
            <a:r>
              <a:rPr lang="da-DK" dirty="0"/>
              <a:t> og </a:t>
            </a:r>
            <a:r>
              <a:rPr lang="da-DK" b="1" dirty="0"/>
              <a:t>sociologi</a:t>
            </a:r>
            <a:r>
              <a:rPr lang="da-DK" dirty="0"/>
              <a:t>, </a:t>
            </a:r>
          </a:p>
          <a:p>
            <a:pPr>
              <a:buFontTx/>
              <a:buChar char="-"/>
            </a:pPr>
            <a:r>
              <a:rPr lang="da-DK" dirty="0"/>
              <a:t>mellem studiet af </a:t>
            </a:r>
            <a:r>
              <a:rPr lang="da-DK" i="1" dirty="0"/>
              <a:t>individet</a:t>
            </a:r>
            <a:r>
              <a:rPr lang="da-DK" dirty="0"/>
              <a:t> på den ene side og studiet af </a:t>
            </a:r>
            <a:r>
              <a:rPr lang="da-DK" i="1" dirty="0"/>
              <a:t>samfundet</a:t>
            </a:r>
            <a:r>
              <a:rPr lang="da-DK" dirty="0"/>
              <a:t> på den anden. </a:t>
            </a:r>
          </a:p>
          <a:p>
            <a:pPr>
              <a:buFontTx/>
              <a:buChar char="-"/>
            </a:pPr>
            <a:r>
              <a:rPr lang="da-DK" dirty="0"/>
              <a:t>Socialpsykologien ser på, </a:t>
            </a:r>
            <a:r>
              <a:rPr lang="da-DK" u="sng" dirty="0"/>
              <a:t>hvordan mennesker og de sociale miljøer og grupper, de er en del af, gensidigt påvirker hinanden.</a:t>
            </a:r>
            <a:endParaRPr lang="da-DK" sz="2200" u="sng" dirty="0"/>
          </a:p>
        </p:txBody>
      </p:sp>
    </p:spTree>
    <p:extLst>
      <p:ext uri="{BB962C8B-B14F-4D97-AF65-F5344CB8AC3E}">
        <p14:creationId xmlns:p14="http://schemas.microsoft.com/office/powerpoint/2010/main" val="21957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545776D-4509-7462-F3DA-C2D995A961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438825"/>
            <a:ext cx="10905066" cy="398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51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0E5A856B-744C-6693-C961-89DFAA39DE44}"/>
              </a:ext>
            </a:extLst>
          </p:cNvPr>
          <p:cNvSpPr>
            <a:spLocks noGrp="1"/>
          </p:cNvSpPr>
          <p:nvPr>
            <p:ph type="title"/>
          </p:nvPr>
        </p:nvSpPr>
        <p:spPr>
          <a:xfrm>
            <a:off x="3676068" y="590803"/>
            <a:ext cx="7160357" cy="4164820"/>
          </a:xfrm>
        </p:spPr>
        <p:txBody>
          <a:bodyPr vert="horz" lIns="91440" tIns="45720" rIns="91440" bIns="45720" rtlCol="0" anchor="t">
            <a:normAutofit/>
          </a:bodyPr>
          <a:lstStyle/>
          <a:p>
            <a:pPr algn="r"/>
            <a:r>
              <a:rPr lang="en-US" sz="8000" kern="1200" dirty="0">
                <a:solidFill>
                  <a:srgbClr val="FFFFFF"/>
                </a:solidFill>
                <a:latin typeface="+mj-lt"/>
                <a:ea typeface="+mj-ea"/>
                <a:cs typeface="+mj-cs"/>
              </a:rPr>
              <a:t>Kenneth Gergen</a:t>
            </a:r>
            <a:br>
              <a:rPr lang="en-US" sz="8000" kern="1200" dirty="0">
                <a:solidFill>
                  <a:srgbClr val="FFFFFF"/>
                </a:solidFill>
                <a:latin typeface="+mj-lt"/>
                <a:ea typeface="+mj-ea"/>
                <a:cs typeface="+mj-cs"/>
              </a:rPr>
            </a:br>
            <a:r>
              <a:rPr lang="en-US" sz="8000" kern="1200" dirty="0">
                <a:solidFill>
                  <a:srgbClr val="FFFFFF"/>
                </a:solidFill>
                <a:latin typeface="+mj-lt"/>
                <a:ea typeface="+mj-ea"/>
                <a:cs typeface="+mj-cs"/>
              </a:rPr>
              <a:t>‘</a:t>
            </a:r>
            <a:r>
              <a:rPr lang="en-US" sz="6000" kern="1200" dirty="0">
                <a:solidFill>
                  <a:srgbClr val="FFFFFF"/>
                </a:solidFill>
                <a:latin typeface="+mj-lt"/>
                <a:ea typeface="+mj-ea"/>
                <a:cs typeface="+mj-cs"/>
              </a:rPr>
              <a:t>Det multiple </a:t>
            </a:r>
            <a:r>
              <a:rPr lang="en-US" sz="6000" kern="1200" dirty="0" err="1">
                <a:solidFill>
                  <a:srgbClr val="FFFFFF"/>
                </a:solidFill>
                <a:latin typeface="+mj-lt"/>
                <a:ea typeface="+mj-ea"/>
                <a:cs typeface="+mj-cs"/>
              </a:rPr>
              <a:t>selv</a:t>
            </a:r>
            <a:r>
              <a:rPr lang="en-US" sz="6000" kern="1200" dirty="0">
                <a:solidFill>
                  <a:srgbClr val="FFFFFF"/>
                </a:solidFill>
                <a:latin typeface="+mj-lt"/>
                <a:ea typeface="+mj-ea"/>
                <a:cs typeface="+mj-cs"/>
              </a:rPr>
              <a:t>’</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734223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AA62B3-A4FE-3191-F053-046E86F67C67}"/>
              </a:ext>
            </a:extLst>
          </p:cNvPr>
          <p:cNvSpPr>
            <a:spLocks noGrp="1"/>
          </p:cNvSpPr>
          <p:nvPr>
            <p:ph type="title"/>
          </p:nvPr>
        </p:nvSpPr>
        <p:spPr>
          <a:xfrm>
            <a:off x="1245072" y="1289765"/>
            <a:ext cx="3651101" cy="4270963"/>
          </a:xfrm>
        </p:spPr>
        <p:txBody>
          <a:bodyPr anchor="ctr">
            <a:normAutofit/>
          </a:bodyPr>
          <a:lstStyle/>
          <a:p>
            <a:pPr algn="ctr"/>
            <a:r>
              <a:rPr lang="da-DK" sz="5600">
                <a:solidFill>
                  <a:srgbClr val="FFFFFF"/>
                </a:solidFill>
              </a:rPr>
              <a:t>Kenneth Gergen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9D532A84-6CF4-DC56-97E5-5A7B9F9C3A53}"/>
              </a:ext>
            </a:extLst>
          </p:cNvPr>
          <p:cNvSpPr>
            <a:spLocks noGrp="1"/>
          </p:cNvSpPr>
          <p:nvPr>
            <p:ph idx="1"/>
          </p:nvPr>
        </p:nvSpPr>
        <p:spPr>
          <a:xfrm>
            <a:off x="6297233" y="518400"/>
            <a:ext cx="4771607" cy="5837949"/>
          </a:xfrm>
        </p:spPr>
        <p:txBody>
          <a:bodyPr anchor="ctr">
            <a:normAutofit/>
          </a:bodyPr>
          <a:lstStyle/>
          <a:p>
            <a:r>
              <a:rPr lang="da-DK" sz="2000">
                <a:solidFill>
                  <a:schemeClr val="tx1">
                    <a:alpha val="80000"/>
                  </a:schemeClr>
                </a:solidFill>
              </a:rPr>
              <a:t>De mange arenaer, vi befinder os på, skaber identitetsforvirring</a:t>
            </a:r>
          </a:p>
          <a:p>
            <a:r>
              <a:rPr lang="da-DK" sz="2000">
                <a:solidFill>
                  <a:schemeClr val="tx1">
                    <a:alpha val="80000"/>
                  </a:schemeClr>
                </a:solidFill>
              </a:rPr>
              <a:t>Ifølge den postmoderne psykolog </a:t>
            </a:r>
            <a:r>
              <a:rPr lang="da-DK" sz="2000" i="1">
                <a:solidFill>
                  <a:schemeClr val="tx1">
                    <a:alpha val="80000"/>
                  </a:schemeClr>
                </a:solidFill>
              </a:rPr>
              <a:t>Kenneth Gergen</a:t>
            </a:r>
            <a:r>
              <a:rPr lang="da-DK" sz="2000">
                <a:solidFill>
                  <a:schemeClr val="tx1">
                    <a:alpha val="80000"/>
                  </a:schemeClr>
                </a:solidFill>
              </a:rPr>
              <a:t> (f. 1935) er det senmoderne menneske eudstyret med </a:t>
            </a:r>
            <a:r>
              <a:rPr lang="da-DK" sz="2000" i="1">
                <a:solidFill>
                  <a:schemeClr val="tx1">
                    <a:alpha val="80000"/>
                  </a:schemeClr>
                </a:solidFill>
              </a:rPr>
              <a:t>mange identiteter</a:t>
            </a:r>
            <a:r>
              <a:rPr lang="da-DK" sz="2000">
                <a:solidFill>
                  <a:schemeClr val="tx1">
                    <a:alpha val="80000"/>
                  </a:schemeClr>
                </a:solidFill>
              </a:rPr>
              <a:t>, der er afstemt efter de forskellige sociale arenaer, det befinder sig på.  </a:t>
            </a:r>
          </a:p>
          <a:p>
            <a:r>
              <a:rPr lang="da-DK" sz="2000">
                <a:solidFill>
                  <a:schemeClr val="tx1">
                    <a:alpha val="80000"/>
                  </a:schemeClr>
                </a:solidFill>
              </a:rPr>
              <a:t>Negativt kan det fremstilles som et overfladisk og strategisk rollespil, en kamæleonagtig adfærd, hvor man skifter adfærd og væremåde fra situation til situation og låner forskellige identitetsskabende elementer fra diverse livsstile eller stilfælleskaber</a:t>
            </a:r>
          </a:p>
          <a:p>
            <a:endParaRPr lang="da-DK"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6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rninger og ben på et brætspil">
            <a:extLst>
              <a:ext uri="{FF2B5EF4-FFF2-40B4-BE49-F238E27FC236}">
                <a16:creationId xmlns:a16="http://schemas.microsoft.com/office/drawing/2014/main" id="{1012C4F7-94EC-4285-88B8-BAA6B0EDD001}"/>
              </a:ext>
            </a:extLst>
          </p:cNvPr>
          <p:cNvPicPr>
            <a:picLocks noChangeAspect="1"/>
          </p:cNvPicPr>
          <p:nvPr/>
        </p:nvPicPr>
        <p:blipFill>
          <a:blip r:embed="rId2"/>
          <a:srcRect r="6237"/>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CC1A713-5141-C38D-09D7-4C3BDE453A0A}"/>
              </a:ext>
            </a:extLst>
          </p:cNvPr>
          <p:cNvSpPr>
            <a:spLocks noGrp="1"/>
          </p:cNvSpPr>
          <p:nvPr>
            <p:ph type="title"/>
          </p:nvPr>
        </p:nvSpPr>
        <p:spPr>
          <a:xfrm>
            <a:off x="838200" y="365125"/>
            <a:ext cx="3822189" cy="1899912"/>
          </a:xfrm>
        </p:spPr>
        <p:txBody>
          <a:bodyPr>
            <a:normAutofit/>
          </a:bodyPr>
          <a:lstStyle/>
          <a:p>
            <a:r>
              <a:rPr lang="da-DK" sz="4000"/>
              <a:t>Det multiple selv </a:t>
            </a:r>
          </a:p>
        </p:txBody>
      </p:sp>
      <p:sp>
        <p:nvSpPr>
          <p:cNvPr id="3" name="Pladsholder til indhold 2">
            <a:extLst>
              <a:ext uri="{FF2B5EF4-FFF2-40B4-BE49-F238E27FC236}">
                <a16:creationId xmlns:a16="http://schemas.microsoft.com/office/drawing/2014/main" id="{C3A6012B-2792-589F-1050-41761A02CBEF}"/>
              </a:ext>
            </a:extLst>
          </p:cNvPr>
          <p:cNvSpPr>
            <a:spLocks noGrp="1"/>
          </p:cNvSpPr>
          <p:nvPr>
            <p:ph idx="1"/>
          </p:nvPr>
        </p:nvSpPr>
        <p:spPr>
          <a:xfrm>
            <a:off x="838200" y="2434201"/>
            <a:ext cx="3822189" cy="3742762"/>
          </a:xfrm>
        </p:spPr>
        <p:txBody>
          <a:bodyPr>
            <a:normAutofit/>
          </a:bodyPr>
          <a:lstStyle/>
          <a:p>
            <a:r>
              <a:rPr lang="da-DK" sz="1100" dirty="0"/>
              <a:t>Menneskets identitet er ikke en dybereliggende og uforanderlig essens, men udvikles hele tiden </a:t>
            </a:r>
          </a:p>
          <a:p>
            <a:r>
              <a:rPr lang="da-DK" sz="1100" dirty="0"/>
              <a:t>Vi har kun en identitet, fordi den anerkendes og har betydning i de sociale spil og i forhold til de sociale ritualer, vi tager del i på de forskellige arenaer. </a:t>
            </a:r>
          </a:p>
          <a:p>
            <a:r>
              <a:rPr lang="da-DK" sz="1100" dirty="0"/>
              <a:t>Følelsen af at spille et strategisk spil i de sociale relationer er blot et positivt udtryk for individets fleksibilitet med hensyn til hurtigt at kunne omstille sig til og indgå i forskellige sociale relationer </a:t>
            </a:r>
          </a:p>
          <a:p>
            <a:r>
              <a:rPr lang="da-DK" sz="1100" dirty="0"/>
              <a:t>De mange identiteter eller det </a:t>
            </a:r>
            <a:r>
              <a:rPr lang="da-DK" sz="1100" i="1" dirty="0"/>
              <a:t>multiple selv</a:t>
            </a:r>
            <a:r>
              <a:rPr lang="da-DK" sz="1100" dirty="0"/>
              <a:t> er indstillet til en multikulturel og globaliseret verden, hvor mennesker dagligt bevæger sig fra den ene sociale arena til den anden og må indgå i mange skiftende og midlertidige relationer til mennesker med forskellig religion, livsstil, uddannelse, etnisk baggrund osv. </a:t>
            </a:r>
          </a:p>
        </p:txBody>
      </p:sp>
    </p:spTree>
    <p:extLst>
      <p:ext uri="{BB962C8B-B14F-4D97-AF65-F5344CB8AC3E}">
        <p14:creationId xmlns:p14="http://schemas.microsoft.com/office/powerpoint/2010/main" val="3213207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0DD193-3968-90FE-5863-4D4D89FB00ED}"/>
              </a:ext>
            </a:extLst>
          </p:cNvPr>
          <p:cNvSpPr>
            <a:spLocks noGrp="1"/>
          </p:cNvSpPr>
          <p:nvPr>
            <p:ph type="title"/>
          </p:nvPr>
        </p:nvSpPr>
        <p:spPr>
          <a:xfrm>
            <a:off x="1137033" y="670559"/>
            <a:ext cx="4683321" cy="2148841"/>
          </a:xfrm>
        </p:spPr>
        <p:txBody>
          <a:bodyPr anchor="t">
            <a:normAutofit/>
          </a:bodyPr>
          <a:lstStyle/>
          <a:p>
            <a:r>
              <a:rPr lang="da-DK"/>
              <a:t>Eksistentialismens fødsel</a:t>
            </a:r>
          </a:p>
        </p:txBody>
      </p:sp>
      <p:pic>
        <p:nvPicPr>
          <p:cNvPr id="5" name="Billede 4" descr="Et billede, der indeholder skitse, portræt, kunst, Ansigt&#10;&#10;AI-genereret indhold kan være ukorrekt.">
            <a:extLst>
              <a:ext uri="{FF2B5EF4-FFF2-40B4-BE49-F238E27FC236}">
                <a16:creationId xmlns:a16="http://schemas.microsoft.com/office/drawing/2014/main" id="{B0B60BC8-63D2-1EF9-A3E2-E1461DD01F93}"/>
              </a:ext>
            </a:extLst>
          </p:cNvPr>
          <p:cNvPicPr>
            <a:picLocks noChangeAspect="1"/>
          </p:cNvPicPr>
          <p:nvPr/>
        </p:nvPicPr>
        <p:blipFill>
          <a:blip r:embed="rId2">
            <a:extLst>
              <a:ext uri="{28A0092B-C50C-407E-A947-70E740481C1C}">
                <a14:useLocalDpi xmlns:a14="http://schemas.microsoft.com/office/drawing/2010/main" val="0"/>
              </a:ext>
            </a:extLst>
          </a:blip>
          <a:srcRect l="3347" r="-2" b="-2"/>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Pladsholder til indhold 2">
            <a:extLst>
              <a:ext uri="{FF2B5EF4-FFF2-40B4-BE49-F238E27FC236}">
                <a16:creationId xmlns:a16="http://schemas.microsoft.com/office/drawing/2014/main" id="{6EF4E9D0-25FA-DA91-F2A0-EACF11C4C4B8}"/>
              </a:ext>
            </a:extLst>
          </p:cNvPr>
          <p:cNvSpPr>
            <a:spLocks noGrp="1"/>
          </p:cNvSpPr>
          <p:nvPr>
            <p:ph idx="1"/>
          </p:nvPr>
        </p:nvSpPr>
        <p:spPr>
          <a:xfrm>
            <a:off x="6797004" y="670559"/>
            <a:ext cx="4555782" cy="5445076"/>
          </a:xfrm>
        </p:spPr>
        <p:txBody>
          <a:bodyPr anchor="t">
            <a:normAutofit/>
          </a:bodyPr>
          <a:lstStyle/>
          <a:p>
            <a:endParaRPr lang="da-DK" sz="2000" dirty="0"/>
          </a:p>
          <a:p>
            <a:r>
              <a:rPr lang="da-DK" sz="2000" dirty="0"/>
              <a:t>Den danske filosof, </a:t>
            </a:r>
            <a:r>
              <a:rPr lang="da-DK" sz="2000" i="1" dirty="0"/>
              <a:t>Søren Kierkegaard</a:t>
            </a:r>
            <a:r>
              <a:rPr lang="da-DK" sz="2000" dirty="0"/>
              <a:t> (1813-1855), regnes ofte for at være eksistentialismens grundlægger, fordi han som en af de første præsenterer de eksistentialistiske grundtemaer: eksistensen, valget og angsten. </a:t>
            </a:r>
          </a:p>
          <a:p>
            <a:r>
              <a:rPr lang="da-DK" sz="2000" dirty="0"/>
              <a:t>I 1900-tallet er det bl.a. tyskeren </a:t>
            </a:r>
            <a:r>
              <a:rPr lang="da-DK" sz="2000" i="1" dirty="0"/>
              <a:t>Martin Heidegger</a:t>
            </a:r>
            <a:r>
              <a:rPr lang="da-DK" sz="2000" dirty="0"/>
              <a:t> (1889-1976) og franskmanden </a:t>
            </a:r>
            <a:r>
              <a:rPr lang="da-DK" sz="2000" i="1" dirty="0"/>
              <a:t>Jean-Paul Sartre</a:t>
            </a:r>
            <a:r>
              <a:rPr lang="da-DK" sz="2000" dirty="0"/>
              <a:t> (1905-1980), der viderefører den eksistentialistiske filosofi.</a:t>
            </a:r>
          </a:p>
        </p:txBody>
      </p:sp>
    </p:spTree>
    <p:extLst>
      <p:ext uri="{BB962C8B-B14F-4D97-AF65-F5344CB8AC3E}">
        <p14:creationId xmlns:p14="http://schemas.microsoft.com/office/powerpoint/2010/main" val="27367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99949-BB53-5B61-63FC-2BD7FD700642}"/>
              </a:ext>
            </a:extLst>
          </p:cNvPr>
          <p:cNvSpPr>
            <a:spLocks noGrp="1"/>
          </p:cNvSpPr>
          <p:nvPr>
            <p:ph type="title"/>
          </p:nvPr>
        </p:nvSpPr>
        <p:spPr/>
        <p:txBody>
          <a:bodyPr/>
          <a:lstStyle/>
          <a:p>
            <a:r>
              <a:rPr lang="da-DK" dirty="0"/>
              <a:t>Jean Paul Sartre </a:t>
            </a:r>
          </a:p>
        </p:txBody>
      </p:sp>
      <p:sp>
        <p:nvSpPr>
          <p:cNvPr id="3" name="Pladsholder til indhold 2">
            <a:extLst>
              <a:ext uri="{FF2B5EF4-FFF2-40B4-BE49-F238E27FC236}">
                <a16:creationId xmlns:a16="http://schemas.microsoft.com/office/drawing/2014/main" id="{02911A31-1BA2-8736-CC12-059ABF4864AD}"/>
              </a:ext>
            </a:extLst>
          </p:cNvPr>
          <p:cNvSpPr>
            <a:spLocks noGrp="1"/>
          </p:cNvSpPr>
          <p:nvPr>
            <p:ph idx="1"/>
          </p:nvPr>
        </p:nvSpPr>
        <p:spPr/>
        <p:txBody>
          <a:bodyPr>
            <a:normAutofit fontScale="92500" lnSpcReduction="20000"/>
          </a:bodyPr>
          <a:lstStyle/>
          <a:p>
            <a:r>
              <a:rPr lang="da-DK" dirty="0"/>
              <a:t>Eksistentiel psykologi handler om det at eksistere, om hvad det vil sige at være et menneske. </a:t>
            </a:r>
          </a:p>
          <a:p>
            <a:r>
              <a:rPr lang="da-DK" dirty="0"/>
              <a:t>Grundantagelsen er, at mennesket har en </a:t>
            </a:r>
            <a:r>
              <a:rPr lang="da-DK" i="1" dirty="0"/>
              <a:t>frihed</a:t>
            </a:r>
            <a:r>
              <a:rPr lang="da-DK" dirty="0"/>
              <a:t> til at skabe og vælge sit eget liv. </a:t>
            </a:r>
          </a:p>
          <a:p>
            <a:r>
              <a:rPr lang="da-DK" dirty="0"/>
              <a:t>Det er med andre ord ikke determineret (bestemt) af ubevidste kræfter, som psykoanalysen fremhæver, og heller ikke determineret af miljøet og de ydre påvirkninger, som behaviorismen siger. </a:t>
            </a:r>
          </a:p>
          <a:p>
            <a:r>
              <a:rPr lang="da-DK" dirty="0"/>
              <a:t>Mennesket er tværtimod kendetegnet ved at kunne blive herre over sig eget liv.</a:t>
            </a:r>
          </a:p>
          <a:p>
            <a:r>
              <a:rPr lang="da-DK" dirty="0"/>
              <a:t>Den eksistentielle psykologi blev udformet i Europa efter 1. Verdenskrig under indtryk af den sociale opløsning og det tab af tradition og værdier, der fulgte i kølvandet på krigen. </a:t>
            </a:r>
          </a:p>
        </p:txBody>
      </p:sp>
    </p:spTree>
    <p:extLst>
      <p:ext uri="{BB962C8B-B14F-4D97-AF65-F5344CB8AC3E}">
        <p14:creationId xmlns:p14="http://schemas.microsoft.com/office/powerpoint/2010/main" val="18534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70EE97-CD18-88CB-7D01-6CA29DF1F264}"/>
              </a:ext>
            </a:extLst>
          </p:cNvPr>
          <p:cNvSpPr>
            <a:spLocks noGrp="1"/>
          </p:cNvSpPr>
          <p:nvPr>
            <p:ph type="title"/>
          </p:nvPr>
        </p:nvSpPr>
        <p:spPr>
          <a:xfrm>
            <a:off x="640080" y="325369"/>
            <a:ext cx="4368602" cy="1956841"/>
          </a:xfrm>
        </p:spPr>
        <p:txBody>
          <a:bodyPr anchor="b">
            <a:normAutofit fontScale="90000"/>
          </a:bodyPr>
          <a:lstStyle/>
          <a:p>
            <a:r>
              <a:rPr lang="da-DK" sz="5400" dirty="0"/>
              <a:t>Eksistens går forud for essens</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5D31620-CD5F-74EF-8278-48DB70786562}"/>
              </a:ext>
            </a:extLst>
          </p:cNvPr>
          <p:cNvSpPr>
            <a:spLocks noGrp="1"/>
          </p:cNvSpPr>
          <p:nvPr>
            <p:ph idx="1"/>
          </p:nvPr>
        </p:nvSpPr>
        <p:spPr>
          <a:xfrm>
            <a:off x="640080" y="2872899"/>
            <a:ext cx="4243589" cy="3320668"/>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Ifølge Sartre går eksistensen forud for essensen. Det betyder, at: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"mennesket først eksisterer, er til, viser sig i verden, og at det defineres bag efter".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Mennesket er med andre ord fra begyndelsen af intet.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Der er ikke en skæbne, en gud eller en særlig menneskenatur (behov, drifter, arv), der på forhånd bestemmer, hvem vi bliver, og giver os en mening (en essens) med vores liv.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Ser vi på dyrenes liv, så er det omvendte tilfældet.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Her går essensen forud for eksistensen. Dyrenes liv eller eksistens er defineret på forhånd af de instinkter eller det væsen, de er blevet født med.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Deres liv lever sig selv automatisk, siger Sartre, mens vi mennesker hele tiden må kæmpe for at skabe en mening og væsentlighed i vores tilværelse.</a:t>
            </a:r>
            <a:endParaRPr kumimoji="0" lang="da-DK" altLang="da-DK" sz="12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da-DK" altLang="da-DK" sz="1200" b="0" i="0" u="none" strike="noStrike" cap="none" normalizeH="0" baseline="0" dirty="0">
              <a:ln>
                <a:noFill/>
              </a:ln>
              <a:effectLst/>
              <a:latin typeface="Arial" panose="020B0604020202020204" pitchFamily="34" charset="0"/>
            </a:endParaRPr>
          </a:p>
        </p:txBody>
      </p:sp>
      <p:pic>
        <p:nvPicPr>
          <p:cNvPr id="3074" name="Picture 2">
            <a:extLst>
              <a:ext uri="{FF2B5EF4-FFF2-40B4-BE49-F238E27FC236}">
                <a16:creationId xmlns:a16="http://schemas.microsoft.com/office/drawing/2014/main" id="{D1364C4E-839D-3C33-8F45-0ADFAB07F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44" r="-2" b="11242"/>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3D1133-E6B4-7B90-0871-DEB757F83A06}"/>
              </a:ext>
            </a:extLst>
          </p:cNvPr>
          <p:cNvSpPr>
            <a:spLocks noGrp="1"/>
          </p:cNvSpPr>
          <p:nvPr>
            <p:ph type="title"/>
          </p:nvPr>
        </p:nvSpPr>
        <p:spPr>
          <a:xfrm>
            <a:off x="836679" y="723898"/>
            <a:ext cx="6002110" cy="1495425"/>
          </a:xfrm>
        </p:spPr>
        <p:txBody>
          <a:bodyPr>
            <a:normAutofit/>
          </a:bodyPr>
          <a:lstStyle/>
          <a:p>
            <a:r>
              <a:rPr lang="da-DK" sz="4000"/>
              <a:t>Meningsløsheden og det absurde</a:t>
            </a:r>
          </a:p>
        </p:txBody>
      </p:sp>
      <p:pic>
        <p:nvPicPr>
          <p:cNvPr id="6" name="Picture 5">
            <a:extLst>
              <a:ext uri="{FF2B5EF4-FFF2-40B4-BE49-F238E27FC236}">
                <a16:creationId xmlns:a16="http://schemas.microsoft.com/office/drawing/2014/main" id="{7BB5035A-14D2-519D-6C76-EBC01FB09D43}"/>
              </a:ext>
            </a:extLst>
          </p:cNvPr>
          <p:cNvPicPr>
            <a:picLocks noChangeAspect="1"/>
          </p:cNvPicPr>
          <p:nvPr/>
        </p:nvPicPr>
        <p:blipFill>
          <a:blip r:embed="rId2"/>
          <a:srcRect l="30303" r="21103" b="-1"/>
          <a:stretch>
            <a:fillRect/>
          </a:stretch>
        </p:blipFill>
        <p:spPr>
          <a:xfrm>
            <a:off x="7199440" y="10"/>
            <a:ext cx="4992560" cy="6857990"/>
          </a:xfrm>
          <a:prstGeom prst="rect">
            <a:avLst/>
          </a:prstGeom>
          <a:effectLst/>
        </p:spPr>
      </p:pic>
      <p:graphicFrame>
        <p:nvGraphicFramePr>
          <p:cNvPr id="5" name="Pladsholder til indhold 2">
            <a:extLst>
              <a:ext uri="{FF2B5EF4-FFF2-40B4-BE49-F238E27FC236}">
                <a16:creationId xmlns:a16="http://schemas.microsoft.com/office/drawing/2014/main" id="{A1378D6F-357C-3D5C-CEBD-2F54D63A12B6}"/>
              </a:ext>
            </a:extLst>
          </p:cNvPr>
          <p:cNvGraphicFramePr>
            <a:graphicFrameLocks noGrp="1"/>
          </p:cNvGraphicFramePr>
          <p:nvPr>
            <p:ph idx="1"/>
            <p:extLst>
              <p:ext uri="{D42A27DB-BD31-4B8C-83A1-F6EECF244321}">
                <p14:modId xmlns:p14="http://schemas.microsoft.com/office/powerpoint/2010/main" val="303719734"/>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243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830AB6-8417-F8B2-41E5-77242F04F694}"/>
              </a:ext>
            </a:extLst>
          </p:cNvPr>
          <p:cNvSpPr>
            <a:spLocks noGrp="1"/>
          </p:cNvSpPr>
          <p:nvPr>
            <p:ph type="title"/>
          </p:nvPr>
        </p:nvSpPr>
        <p:spPr>
          <a:xfrm>
            <a:off x="841248" y="548640"/>
            <a:ext cx="3600860" cy="5431536"/>
          </a:xfrm>
        </p:spPr>
        <p:txBody>
          <a:bodyPr>
            <a:normAutofit/>
          </a:bodyPr>
          <a:lstStyle/>
          <a:p>
            <a:endParaRPr lang="da-DK"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9E9A11D-0290-2B52-DCB3-920FE828CBD0}"/>
              </a:ext>
            </a:extLst>
          </p:cNvPr>
          <p:cNvSpPr>
            <a:spLocks noGrp="1"/>
          </p:cNvSpPr>
          <p:nvPr>
            <p:ph idx="1"/>
          </p:nvPr>
        </p:nvSpPr>
        <p:spPr>
          <a:xfrm>
            <a:off x="5126418" y="552091"/>
            <a:ext cx="6224335" cy="5431536"/>
          </a:xfrm>
        </p:spPr>
        <p:txBody>
          <a:bodyPr anchor="ctr">
            <a:normAutofit/>
          </a:bodyPr>
          <a:lstStyle/>
          <a:p>
            <a:r>
              <a:rPr lang="da-DK" sz="2200"/>
              <a:t>Vi kan skynde os at vende os væk fra dette eksistentielle vacuum (Frankl). Vi kan kaste os ud i fester og adspredelser eller forsøge at forbruge det bort, så vi ikke mærker tomrummet under tilværelsen. Vi kan også forsøge at drukne det i spiritus eller jage det væk ved at påtage os så meget i dagligdagen, at vi ikke har tid til at tænke over det. Men i virkeligheden skal vi netop have tid og mod til at konfrontere os med denne side af vores liv, med den intethed eller død, der ligger på lur bag menneskets væren. For det første er den jo en uomgængelig del af vores tilværelse, og for det andet er det ofte i konfrontationen med denne side, at vi begynder at tage vores liv alvorligt og måske for alvor begynder at tænke over, hvordan vi vil leve det.</a:t>
            </a:r>
          </a:p>
        </p:txBody>
      </p:sp>
    </p:spTree>
    <p:extLst>
      <p:ext uri="{BB962C8B-B14F-4D97-AF65-F5344CB8AC3E}">
        <p14:creationId xmlns:p14="http://schemas.microsoft.com/office/powerpoint/2010/main" val="731169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E34D4-3863-627F-6C08-28ECFA2609C1}"/>
              </a:ext>
            </a:extLst>
          </p:cNvPr>
          <p:cNvSpPr>
            <a:spLocks noGrp="1"/>
          </p:cNvSpPr>
          <p:nvPr>
            <p:ph type="title"/>
          </p:nvPr>
        </p:nvSpPr>
        <p:spPr/>
        <p:txBody>
          <a:bodyPr/>
          <a:lstStyle/>
          <a:p>
            <a:r>
              <a:rPr lang="da-DK" dirty="0"/>
              <a:t>Frihed, valg og ansvar </a:t>
            </a:r>
          </a:p>
        </p:txBody>
      </p:sp>
      <p:sp>
        <p:nvSpPr>
          <p:cNvPr id="3" name="Pladsholder til indhold 2">
            <a:extLst>
              <a:ext uri="{FF2B5EF4-FFF2-40B4-BE49-F238E27FC236}">
                <a16:creationId xmlns:a16="http://schemas.microsoft.com/office/drawing/2014/main" id="{E6230B48-DEAB-634F-769B-A9190A109B96}"/>
              </a:ext>
            </a:extLst>
          </p:cNvPr>
          <p:cNvSpPr>
            <a:spLocks noGrp="1"/>
          </p:cNvSpPr>
          <p:nvPr>
            <p:ph idx="1"/>
          </p:nvPr>
        </p:nvSpPr>
        <p:spPr/>
        <p:txBody>
          <a:bodyPr/>
          <a:lstStyle/>
          <a:p>
            <a:r>
              <a:rPr lang="da-DK" dirty="0"/>
              <a:t>Det, at eksistensen går forud for essensen, som Sartre siger, og at vores liv dermed ikke er bestemt på forhånd, er imidlertid ikke blot en kilde til absurditet og fortvivlelse, men heraf opstår også menneskets kendetegn: den fri </a:t>
            </a:r>
            <a:r>
              <a:rPr lang="da-DK" u="sng" dirty="0"/>
              <a:t>vilje</a:t>
            </a:r>
            <a:r>
              <a:rPr lang="da-DK" dirty="0"/>
              <a:t>. Mennesket bestemmer over sit eget liv. Mennesket er menneskets fremtid, siger Sartre, og han pointerer dermed, at vi er vores eget livs arkitekter. Ved at vælge og tage beslutninger former vi vores liv og giver det indhold og mening.</a:t>
            </a:r>
          </a:p>
        </p:txBody>
      </p:sp>
    </p:spTree>
    <p:extLst>
      <p:ext uri="{BB962C8B-B14F-4D97-AF65-F5344CB8AC3E}">
        <p14:creationId xmlns:p14="http://schemas.microsoft.com/office/powerpoint/2010/main" val="268157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5411C590-1B8A-E60B-EB91-22A6E03D3B77}"/>
              </a:ext>
            </a:extLst>
          </p:cNvPr>
          <p:cNvSpPr>
            <a:spLocks noGrp="1"/>
          </p:cNvSpPr>
          <p:nvPr>
            <p:ph type="title"/>
          </p:nvPr>
        </p:nvSpPr>
        <p:spPr>
          <a:xfrm>
            <a:off x="838200" y="401221"/>
            <a:ext cx="10515600" cy="1348065"/>
          </a:xfrm>
        </p:spPr>
        <p:txBody>
          <a:bodyPr>
            <a:normAutofit/>
          </a:bodyPr>
          <a:lstStyle/>
          <a:p>
            <a:r>
              <a:rPr lang="da-DK" sz="5400" dirty="0">
                <a:solidFill>
                  <a:srgbClr val="FFFFFF"/>
                </a:solidFill>
              </a:rPr>
              <a:t>Socialpsykologiens eksperimenter </a:t>
            </a:r>
          </a:p>
        </p:txBody>
      </p:sp>
      <p:sp>
        <p:nvSpPr>
          <p:cNvPr id="3" name="Pladsholder til indhold 2">
            <a:extLst>
              <a:ext uri="{FF2B5EF4-FFF2-40B4-BE49-F238E27FC236}">
                <a16:creationId xmlns:a16="http://schemas.microsoft.com/office/drawing/2014/main" id="{5E4E1CF2-FBFB-1D0C-2792-644C94889E66}"/>
              </a:ext>
            </a:extLst>
          </p:cNvPr>
          <p:cNvSpPr>
            <a:spLocks noGrp="1"/>
          </p:cNvSpPr>
          <p:nvPr>
            <p:ph idx="1"/>
          </p:nvPr>
        </p:nvSpPr>
        <p:spPr>
          <a:xfrm>
            <a:off x="838200" y="2586789"/>
            <a:ext cx="10515600" cy="3590174"/>
          </a:xfrm>
        </p:spPr>
        <p:txBody>
          <a:bodyPr>
            <a:normAutofit fontScale="85000" lnSpcReduction="20000"/>
          </a:bodyPr>
          <a:lstStyle/>
          <a:p>
            <a:r>
              <a:rPr lang="da-DK" sz="2200" dirty="0"/>
              <a:t>Laboratorie- og felteksperimenter</a:t>
            </a:r>
          </a:p>
          <a:p>
            <a:endParaRPr lang="da-DK" sz="2200" dirty="0"/>
          </a:p>
          <a:p>
            <a:r>
              <a:rPr lang="da-DK" dirty="0"/>
              <a:t>I 1970'erne blev den eksperimentelle socialpsykologi udsat for kritik:</a:t>
            </a:r>
          </a:p>
          <a:p>
            <a:r>
              <a:rPr lang="da-DK" dirty="0"/>
              <a:t>Den økologiske validitet var lav </a:t>
            </a:r>
          </a:p>
          <a:p>
            <a:r>
              <a:rPr lang="da-DK" dirty="0"/>
              <a:t>Eksperimenterne udsatte deltagerne for ganske betydelige psykiske belastninger og ikke sjældent indebar, at de blev bevidst fejlinformeret om, hvad eksperimenterne i virkeligheden gik ud på. </a:t>
            </a:r>
          </a:p>
          <a:p>
            <a:r>
              <a:rPr lang="da-DK" dirty="0"/>
              <a:t>Dog spiller den eksperimentelle del af socialpsykologien stadig en vigtig rolle inden for den etablerede socialpsykologi. </a:t>
            </a:r>
          </a:p>
          <a:p>
            <a:r>
              <a:rPr lang="da-DK" dirty="0"/>
              <a:t>Mange af de tidlige eksperimenter kan demonstrere for os, hvordan mennesker reagerer og påvirkes i grupper</a:t>
            </a:r>
            <a:endParaRPr lang="da-DK" sz="2200" dirty="0"/>
          </a:p>
        </p:txBody>
      </p:sp>
    </p:spTree>
    <p:extLst>
      <p:ext uri="{BB962C8B-B14F-4D97-AF65-F5344CB8AC3E}">
        <p14:creationId xmlns:p14="http://schemas.microsoft.com/office/powerpoint/2010/main" val="1367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989923-56C9-6994-ABEF-067B8650ABCD}"/>
              </a:ext>
            </a:extLst>
          </p:cNvPr>
          <p:cNvSpPr>
            <a:spLocks noGrp="1"/>
          </p:cNvSpPr>
          <p:nvPr>
            <p:ph type="title"/>
          </p:nvPr>
        </p:nvSpPr>
        <p:spPr>
          <a:xfrm>
            <a:off x="761800" y="762001"/>
            <a:ext cx="5334197" cy="1708242"/>
          </a:xfrm>
        </p:spPr>
        <p:txBody>
          <a:bodyPr anchor="ctr">
            <a:normAutofit/>
          </a:bodyPr>
          <a:lstStyle/>
          <a:p>
            <a:r>
              <a:rPr lang="da-DK" sz="4000"/>
              <a:t>Refleksion</a:t>
            </a:r>
          </a:p>
        </p:txBody>
      </p:sp>
      <p:sp>
        <p:nvSpPr>
          <p:cNvPr id="4" name="Rectangle 1">
            <a:extLst>
              <a:ext uri="{FF2B5EF4-FFF2-40B4-BE49-F238E27FC236}">
                <a16:creationId xmlns:a16="http://schemas.microsoft.com/office/drawing/2014/main" id="{04FF25E8-1006-7E4B-FA88-E226CC2F4069}"/>
              </a:ext>
            </a:extLst>
          </p:cNvPr>
          <p:cNvSpPr>
            <a:spLocks noGrp="1" noChangeArrowheads="1"/>
          </p:cNvSpPr>
          <p:nvPr>
            <p:ph idx="1"/>
          </p:nvPr>
        </p:nvSpPr>
        <p:spPr bwMode="auto">
          <a:xfrm>
            <a:off x="761800" y="2470244"/>
            <a:ext cx="5334197" cy="37698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9144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AutoNum type="arabicPeriod"/>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 Beskriv en situation, hvor du stod overfor nogle afgørende valg. </a:t>
            </a:r>
          </a:p>
          <a:p>
            <a:pPr marL="0" marR="0" lvl="0" indent="0" defTabSz="914400" rtl="0" eaLnBrk="0" fontAlgn="base" latinLnBrk="0" hangingPunct="0">
              <a:spcBef>
                <a:spcPct val="0"/>
              </a:spcBef>
              <a:spcAft>
                <a:spcPts val="600"/>
              </a:spcAft>
              <a:buClrTx/>
              <a:buSzTx/>
              <a:buFontTx/>
              <a:buAutoNum type="arabicPeriod"/>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 Gør evt. rede for dine overvejelser og hvad der afgjorde din </a:t>
            </a:r>
          </a:p>
          <a:p>
            <a:pPr marL="0" marR="0" lvl="0" indent="0" defTabSz="914400" rtl="0" eaLnBrk="0" fontAlgn="base" latinLnBrk="0" hangingPunct="0">
              <a:spcBef>
                <a:spcPct val="0"/>
              </a:spcBef>
              <a:spcAft>
                <a:spcPts val="600"/>
              </a:spcAft>
              <a:buClrTx/>
              <a:buSzTx/>
              <a:buNone/>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beslutning.</a:t>
            </a:r>
          </a:p>
          <a:p>
            <a:pPr marL="0" marR="0" lvl="0" indent="0" defTabSz="914400" rtl="0" eaLnBrk="0" fontAlgn="base" latinLnBrk="0" hangingPunct="0">
              <a:spcBef>
                <a:spcPct val="0"/>
              </a:spcBef>
              <a:spcAft>
                <a:spcPts val="600"/>
              </a:spcAft>
              <a:buClrTx/>
              <a:buSzTx/>
              <a:buNone/>
              <a:tabLst/>
            </a:pPr>
            <a:r>
              <a:rPr lang="da-DK" altLang="da-DK" sz="2000">
                <a:latin typeface="Noto Sans" panose="020B0502040504020204" pitchFamily="34" charset="0"/>
                <a:cs typeface="Noto Sans" panose="020B0502040504020204" pitchFamily="34" charset="0"/>
              </a:rPr>
              <a:t>3. </a:t>
            </a: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Diskutér indlægget (se boks) fra en brevkasse ud fra </a:t>
            </a:r>
          </a:p>
          <a:p>
            <a:pPr marL="0" marR="0" lvl="0" indent="0" defTabSz="914400" rtl="0" eaLnBrk="0" fontAlgn="base" latinLnBrk="0" hangingPunct="0">
              <a:spcBef>
                <a:spcPct val="0"/>
              </a:spcBef>
              <a:spcAft>
                <a:spcPts val="600"/>
              </a:spcAft>
              <a:buClrTx/>
              <a:buSzTx/>
              <a:buNone/>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begreberne valg og ansvar.</a:t>
            </a:r>
          </a:p>
          <a:p>
            <a:pPr marL="0" marR="0" lvl="0" indent="0" defTabSz="914400" rtl="0" eaLnBrk="0" fontAlgn="base" latinLnBrk="0" hangingPunct="0">
              <a:spcBef>
                <a:spcPct val="0"/>
              </a:spcBef>
              <a:spcAft>
                <a:spcPts val="600"/>
              </a:spcAft>
              <a:buClrTx/>
              <a:buSzTx/>
              <a:buFontTx/>
              <a:buNone/>
              <a:tabLst/>
            </a:pPr>
            <a:endParaRPr kumimoji="0" lang="da-DK" altLang="da-DK" sz="2000" b="0" i="0" u="none" strike="noStrike" cap="none" normalizeH="0" baseline="0">
              <a:ln>
                <a:noFill/>
              </a:ln>
              <a:effectLst/>
            </a:endParaRPr>
          </a:p>
        </p:txBody>
      </p:sp>
      <p:pic>
        <p:nvPicPr>
          <p:cNvPr id="15" name="Picture 5" descr="Rød legetøj-person foran to linjer af hvide tal">
            <a:extLst>
              <a:ext uri="{FF2B5EF4-FFF2-40B4-BE49-F238E27FC236}">
                <a16:creationId xmlns:a16="http://schemas.microsoft.com/office/drawing/2014/main" id="{806FDDA7-0AEA-81B7-7622-5C960DFAA173}"/>
              </a:ext>
            </a:extLst>
          </p:cNvPr>
          <p:cNvPicPr>
            <a:picLocks noChangeAspect="1"/>
          </p:cNvPicPr>
          <p:nvPr/>
        </p:nvPicPr>
        <p:blipFill>
          <a:blip r:embed="rId2"/>
          <a:srcRect l="26398" r="22541"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03779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C6A38-38CD-A9DD-4EF9-D1F9A3E63435}"/>
              </a:ext>
            </a:extLst>
          </p:cNvPr>
          <p:cNvSpPr>
            <a:spLocks noGrp="1"/>
          </p:cNvSpPr>
          <p:nvPr>
            <p:ph type="title"/>
          </p:nvPr>
        </p:nvSpPr>
        <p:spPr/>
        <p:txBody>
          <a:bodyPr/>
          <a:lstStyle/>
          <a:p>
            <a:r>
              <a:rPr lang="da-DK" dirty="0"/>
              <a:t>Valg og frihed</a:t>
            </a:r>
          </a:p>
        </p:txBody>
      </p:sp>
      <p:sp>
        <p:nvSpPr>
          <p:cNvPr id="3" name="Pladsholder til indhold 2">
            <a:extLst>
              <a:ext uri="{FF2B5EF4-FFF2-40B4-BE49-F238E27FC236}">
                <a16:creationId xmlns:a16="http://schemas.microsoft.com/office/drawing/2014/main" id="{61E3662D-B1B2-2735-D282-213CE1A5E90A}"/>
              </a:ext>
            </a:extLst>
          </p:cNvPr>
          <p:cNvSpPr>
            <a:spLocks noGrp="1"/>
          </p:cNvSpPr>
          <p:nvPr>
            <p:ph idx="1"/>
          </p:nvPr>
        </p:nvSpPr>
        <p:spPr/>
        <p:txBody>
          <a:bodyPr>
            <a:normAutofit fontScale="85000" lnSpcReduction="20000"/>
          </a:bodyPr>
          <a:lstStyle/>
          <a:p>
            <a:r>
              <a:rPr lang="da-DK" i="1" dirty="0"/>
              <a:t>Valget</a:t>
            </a:r>
            <a:r>
              <a:rPr lang="da-DK" dirty="0"/>
              <a:t> bliver dermed en hel central eksistentiel kategori. Gennem vores valg får vi i sidste ende indflydelse på vores personlighedsudvikling og identitetsdannelse, siger Sartre. Her taler vi først og fremmest om de vigtige </a:t>
            </a:r>
            <a:r>
              <a:rPr lang="da-DK" i="1" dirty="0"/>
              <a:t>eksistentielle valg</a:t>
            </a:r>
            <a:r>
              <a:rPr lang="da-DK" dirty="0"/>
              <a:t> eller centrale beslutninger i tilværelsen, hvor det er afgørende, hvad vi vælger: Hvilken uddannelse skal jeg tage? Skal jeg opgive HF eller fortsætte til den bitre ende? Skal jeg stoppe på arbejdet eller gå ned på halv tid? Skal jeg have børn? Skal jeg forlade min kæreste eller blive?</a:t>
            </a:r>
          </a:p>
          <a:p>
            <a:r>
              <a:rPr lang="da-DK" dirty="0"/>
              <a:t>Friheden til selv at vælge indebærer også, at vi selv må tage </a:t>
            </a:r>
            <a:r>
              <a:rPr lang="da-DK" i="1" dirty="0"/>
              <a:t>ansvaret</a:t>
            </a:r>
            <a:r>
              <a:rPr lang="da-DK" dirty="0"/>
              <a:t> for vores handlinger og for de valg og fravalg, vi foretager. Vi kan ikke undskylde dem med – eller den vi er blevet med – at det er vores forældres skyld, opvækstens skyld eller at gud havde en finger med i spillet. Det er blot selvbedrag og fejhed, siger Sartre. Vi er selv ansvarlige for alt, hvad vi gør, og vi står med vores handlinger også til ansvar overfor andre mennesker, både i den forstand at vi med vores handlinger kan skabe problemer for andre mennesker, og fordi vi gennem vores handlinger og valg skaber et billede af, hvordan vi mener, et menneske bør handle.</a:t>
            </a:r>
          </a:p>
          <a:p>
            <a:endParaRPr lang="da-DK" dirty="0"/>
          </a:p>
        </p:txBody>
      </p:sp>
    </p:spTree>
    <p:extLst>
      <p:ext uri="{BB962C8B-B14F-4D97-AF65-F5344CB8AC3E}">
        <p14:creationId xmlns:p14="http://schemas.microsoft.com/office/powerpoint/2010/main" val="4273042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Freeform: Shape 615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5" name="Rectangle 615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Freeform: Shape 615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61" name="Isosceles Triangle 616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4BBD13AA-0856-5BE0-0661-5D9CE65FC3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956815"/>
            <a:ext cx="10905066" cy="29443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63" name="Isosceles Triangle 616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892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0A9ED-DABB-E713-5581-9AFD843FFE6A}"/>
              </a:ext>
            </a:extLst>
          </p:cNvPr>
          <p:cNvSpPr>
            <a:spLocks noGrp="1"/>
          </p:cNvSpPr>
          <p:nvPr>
            <p:ph type="title"/>
          </p:nvPr>
        </p:nvSpPr>
        <p:spPr/>
        <p:txBody>
          <a:bodyPr/>
          <a:lstStyle/>
          <a:p>
            <a:r>
              <a:rPr lang="da-DK" dirty="0"/>
              <a:t>Situationsbetinget frihed</a:t>
            </a:r>
          </a:p>
        </p:txBody>
      </p:sp>
      <p:sp>
        <p:nvSpPr>
          <p:cNvPr id="3" name="Pladsholder til indhold 2">
            <a:extLst>
              <a:ext uri="{FF2B5EF4-FFF2-40B4-BE49-F238E27FC236}">
                <a16:creationId xmlns:a16="http://schemas.microsoft.com/office/drawing/2014/main" id="{A80F5066-1FAA-7F05-CC7C-85D8C00530B4}"/>
              </a:ext>
            </a:extLst>
          </p:cNvPr>
          <p:cNvSpPr>
            <a:spLocks noGrp="1"/>
          </p:cNvSpPr>
          <p:nvPr>
            <p:ph idx="1"/>
          </p:nvPr>
        </p:nvSpPr>
        <p:spPr/>
        <p:txBody>
          <a:bodyPr>
            <a:normAutofit fontScale="77500" lnSpcReduction="20000"/>
          </a:bodyPr>
          <a:lstStyle/>
          <a:p>
            <a:r>
              <a:rPr lang="da-DK" dirty="0"/>
              <a:t>Men betyder frihed nu, at vi kan vælge at gøre hvad som helst? Nej, vores handlinger og valg er altid bestemt af den situation, vi står i, siger Sartre, men det særlige ved mennesket er netop, at det gennem sin evne til at forholde sig bevidst reflekterende til sin situation og de begrænsninger, der ligger i den, i høj grad er med til selv at bestemme, hvilken betydning situationen skal få.</a:t>
            </a:r>
          </a:p>
          <a:p>
            <a:br>
              <a:rPr lang="da-DK" dirty="0"/>
            </a:br>
            <a:r>
              <a:rPr lang="da-DK" dirty="0"/>
              <a:t>Det betyder, at vi aldrig på forhånd er låst fast på en given udvikling. Vores handlinger er ikke blot virkninger af bestemte forudgående årsager eller omstændigheder, således som et fænomen i naturen er det, men vi står dog altid i en bestemt situation, som vores overvejelser og valg tager afsæt i.</a:t>
            </a:r>
          </a:p>
          <a:p>
            <a:br>
              <a:rPr lang="da-DK" dirty="0"/>
            </a:br>
            <a:r>
              <a:rPr lang="da-DK" dirty="0"/>
              <a:t>Den, der er blevet fyret fra sit job, kan ikke bare vælge at få det igen, men er på den anden side selv herre over, hvordan han vil forholde sig til sin situation – om han vil synke hen i fortvivlelse eller se sin situation som en udfordring. Mennesket er ikke fri for noget, men fri til noget, siger den eksistentielle psykolog Viktor </a:t>
            </a:r>
            <a:r>
              <a:rPr lang="da-DK" dirty="0" err="1"/>
              <a:t>Frankl</a:t>
            </a:r>
            <a:r>
              <a:rPr lang="da-DK" dirty="0"/>
              <a:t>. Og det at tage friheden og valget på sig er netop et tegn på det mod og den styrke, man behøver som menneske.</a:t>
            </a:r>
          </a:p>
          <a:p>
            <a:endParaRPr lang="da-DK" dirty="0"/>
          </a:p>
        </p:txBody>
      </p:sp>
    </p:spTree>
    <p:extLst>
      <p:ext uri="{BB962C8B-B14F-4D97-AF65-F5344CB8AC3E}">
        <p14:creationId xmlns:p14="http://schemas.microsoft.com/office/powerpoint/2010/main" val="3435427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81B95-BF1A-E09E-86BB-CFB5E773F70F}"/>
              </a:ext>
            </a:extLst>
          </p:cNvPr>
          <p:cNvSpPr>
            <a:spLocks noGrp="1"/>
          </p:cNvSpPr>
          <p:nvPr>
            <p:ph type="title"/>
          </p:nvPr>
        </p:nvSpPr>
        <p:spPr/>
        <p:txBody>
          <a:bodyPr/>
          <a:lstStyle/>
          <a:p>
            <a:r>
              <a:rPr lang="da-DK" dirty="0"/>
              <a:t>Det fremmedgjorte menneske</a:t>
            </a:r>
          </a:p>
        </p:txBody>
      </p:sp>
      <p:sp>
        <p:nvSpPr>
          <p:cNvPr id="3" name="Pladsholder til indhold 2">
            <a:extLst>
              <a:ext uri="{FF2B5EF4-FFF2-40B4-BE49-F238E27FC236}">
                <a16:creationId xmlns:a16="http://schemas.microsoft.com/office/drawing/2014/main" id="{8F1BD83A-AB99-C50F-DECE-7DD9EFDC6105}"/>
              </a:ext>
            </a:extLst>
          </p:cNvPr>
          <p:cNvSpPr>
            <a:spLocks noGrp="1"/>
          </p:cNvSpPr>
          <p:nvPr>
            <p:ph idx="1"/>
          </p:nvPr>
        </p:nvSpPr>
        <p:spPr/>
        <p:txBody>
          <a:bodyPr>
            <a:normAutofit fontScale="62500" lnSpcReduction="20000"/>
          </a:bodyPr>
          <a:lstStyle/>
          <a:p>
            <a:r>
              <a:rPr lang="da-DK" dirty="0"/>
              <a:t>Vores frihed er imidlertid ikke blot en fantastisk mulighed, men også en forbandelse, siger Sartre. "Mennesket er fordømt til at være frit". For med friheden kommer også det "forbandede" ansvar, ikke blot over for os selv, men også overfor andre mennesker, og i friheden til selv at vælge ligger også, at vi er alene om valget, uden undskyldninger, og at vi er utrygge og usikre, fordi vi ikke på forhånd kender resultatet af vores handlinger. Både ansvaret, ensomheden og utrygheden i det frie valg medfører en angst – en eksistentiel angst – der ofte er så voldsom, at den kan få os til at flygte fra valget.</a:t>
            </a:r>
          </a:p>
          <a:p>
            <a:r>
              <a:rPr lang="da-DK" dirty="0"/>
              <a:t>De former for flugt, vi omtalte i forbindelse med oplevelsen af tilværelsens meningsløshed, er også mulige måder at flygte fra valget og ansvaret på, men derudover findes der også andre flugtveje. Vi kan for eksempel lade en anden, en autoritet eller et menneske, vi holder af eller er afhængige af, bestemme for os. Vi kan i den grad identificere os med en samfundsmæssig rolle (chauffør, direktør, soldat, mor), at vi ikke selv behøver at tænke på, hvorfor vi handler som vi gør. Det er på forhånd indbygget i rollen, hvordan vi skal opføre os.</a:t>
            </a:r>
          </a:p>
          <a:p>
            <a:r>
              <a:rPr lang="da-DK" dirty="0"/>
              <a:t>Vi kan endelig flygte ind i </a:t>
            </a:r>
            <a:r>
              <a:rPr lang="da-DK" i="1" dirty="0"/>
              <a:t>mængden</a:t>
            </a:r>
            <a:r>
              <a:rPr lang="da-DK" dirty="0"/>
              <a:t> (Kierkegaard) og </a:t>
            </a:r>
            <a:r>
              <a:rPr lang="da-DK" i="1" dirty="0"/>
              <a:t>konformiteten</a:t>
            </a:r>
            <a:r>
              <a:rPr lang="da-DK" dirty="0"/>
              <a:t> (</a:t>
            </a:r>
            <a:r>
              <a:rPr lang="da-DK" dirty="0" err="1"/>
              <a:t>Frankl</a:t>
            </a:r>
            <a:r>
              <a:rPr lang="da-DK" dirty="0"/>
              <a:t>), hvor vi trygt følger de herskende konventioner og normer og tankeløst handler efter dem, så vi kan glemme os selv, vores ansvar og de alt for mange muligheder, vi har. I alle tilfælde får vi imidlertid problemer med os selv. For ved ikke at vælge selv giver vi samtidig afkald på os selv. Midt i konformiteten og sikkerheden mister vi langsomt vores identitet og personlighed, og vi bliver til objekter eller ting, der handles med af andre. Vi bliver </a:t>
            </a:r>
            <a:r>
              <a:rPr lang="da-DK" i="1" dirty="0"/>
              <a:t>fremmedgjorte</a:t>
            </a:r>
            <a:r>
              <a:rPr lang="da-DK" dirty="0"/>
              <a:t> i betydningen gjort af fremmede/af andre. I denne situation kommer </a:t>
            </a:r>
            <a:r>
              <a:rPr lang="da-DK" i="1" dirty="0"/>
              <a:t>skyldfølelsen</a:t>
            </a:r>
            <a:r>
              <a:rPr lang="da-DK" dirty="0"/>
              <a:t> til at dominere vores liv. Ifølge de eksistentielle psykologer opstår skylden, når et menneske låser sine livsmuligheder inde og ikke tør tage ansvaret for sit eget liv.</a:t>
            </a:r>
          </a:p>
          <a:p>
            <a:endParaRPr lang="da-DK" dirty="0"/>
          </a:p>
        </p:txBody>
      </p:sp>
    </p:spTree>
    <p:extLst>
      <p:ext uri="{BB962C8B-B14F-4D97-AF65-F5344CB8AC3E}">
        <p14:creationId xmlns:p14="http://schemas.microsoft.com/office/powerpoint/2010/main" val="51730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AEA72-BB70-23D9-6FA9-C592E9CC578E}"/>
              </a:ext>
            </a:extLst>
          </p:cNvPr>
          <p:cNvSpPr>
            <a:spLocks noGrp="1"/>
          </p:cNvSpPr>
          <p:nvPr>
            <p:ph type="title"/>
          </p:nvPr>
        </p:nvSpPr>
        <p:spPr/>
        <p:txBody>
          <a:bodyPr/>
          <a:lstStyle/>
          <a:p>
            <a:r>
              <a:rPr lang="da-DK" dirty="0"/>
              <a:t>Tiden</a:t>
            </a:r>
          </a:p>
        </p:txBody>
      </p:sp>
      <p:sp>
        <p:nvSpPr>
          <p:cNvPr id="3" name="Pladsholder til indhold 2">
            <a:extLst>
              <a:ext uri="{FF2B5EF4-FFF2-40B4-BE49-F238E27FC236}">
                <a16:creationId xmlns:a16="http://schemas.microsoft.com/office/drawing/2014/main" id="{98DECE8B-707D-15C2-2C49-F83481C56004}"/>
              </a:ext>
            </a:extLst>
          </p:cNvPr>
          <p:cNvSpPr>
            <a:spLocks noGrp="1"/>
          </p:cNvSpPr>
          <p:nvPr>
            <p:ph idx="1"/>
          </p:nvPr>
        </p:nvSpPr>
        <p:spPr/>
        <p:txBody>
          <a:bodyPr>
            <a:normAutofit fontScale="62500" lnSpcReduction="20000"/>
          </a:bodyPr>
          <a:lstStyle/>
          <a:p>
            <a:r>
              <a:rPr lang="da-DK" dirty="0"/>
              <a:t>Ifølge eksistentialismen har nuet og fremtiden større betydning for vores liv end fortiden. </a:t>
            </a:r>
            <a:r>
              <a:rPr lang="da-DK" i="1" dirty="0"/>
              <a:t>Nuet</a:t>
            </a:r>
            <a:r>
              <a:rPr lang="da-DK" dirty="0"/>
              <a:t> er afgørende, fordi det er selve "valgets øjeblik", som Kierkegaard siger. Vi må ikke begrave os for meget i fortiden eller flygte ind i en paradisisk fremtidsdrøm. Vi skal derimod være til stede og opmærksomme i nuet, for "her og nu" skaber vi os selv gennem valget. </a:t>
            </a:r>
            <a:r>
              <a:rPr lang="da-DK" i="1" dirty="0"/>
              <a:t>Fremtiden</a:t>
            </a:r>
            <a:r>
              <a:rPr lang="da-DK" dirty="0"/>
              <a:t> er væsentlig i den forstand, at vores valg hele tiden peger ind i fremtiden og bestemmes af de fremtidsmål og ønsker, vi har. Sartre formulerer det på denne kryptiske måde i hovedværket </a:t>
            </a:r>
            <a:r>
              <a:rPr lang="da-DK" i="1" dirty="0"/>
              <a:t>Væren og Intet</a:t>
            </a:r>
            <a:r>
              <a:rPr lang="da-DK" dirty="0"/>
              <a:t> fra 1943: "Mennesket er ikke det, som det er, og er det, som det ikke er". Vi er hvert øjeblik optaget af vores fremtid, af at ønske, ville og beslutte noget. Kort sagt: Vi præges af vores fremtid, af det vi endnu ikke er, men ønsker at blive.</a:t>
            </a:r>
          </a:p>
          <a:p>
            <a:r>
              <a:rPr lang="da-DK" dirty="0"/>
              <a:t>Set på denne måde vendes psykoanalysens og behaviorismens opfattelse, der siger, at en årsag altid skal søges i fortiden, og at fortiden dermed er bestemmende for nutiden og fremtiden, helt på hovedet. Ifølge eksistentialismen bestemmes fortiden snarere af vores nutid og fremtid.</a:t>
            </a:r>
          </a:p>
          <a:p>
            <a:r>
              <a:rPr lang="da-DK" dirty="0"/>
              <a:t>Selvfølgelig kan vi ikke ved hjælp af nutiden og fremtiden gøre det skete om, men de valg, vi foretager i nuet, og den fremtid, vi dermed vælger, får både betydning for, hvordan fortiden virker ind på os, og hvordan vi erindrer den. Med hensyn til det sidste former og omfortolker vi nemlig hele tiden vores erindringer om fortiden, så de passer til vores livssituation og til de ønsker og mål, vi har sat os. Det, vi søger at blive til, er bestemmende for, hvad vi erindrer af det, vi har været. Freuds tale om fortrængte oplevelser handler for eksistentialisterne i højere grad om, at et menneske ikke tør overskride sin livssituation og afprøve nye livsmuligheder. Gjorde han det, ville det fortrængte måske pludselig blive synligt for ham.</a:t>
            </a:r>
          </a:p>
          <a:p>
            <a:endParaRPr lang="da-DK" dirty="0"/>
          </a:p>
        </p:txBody>
      </p:sp>
    </p:spTree>
    <p:extLst>
      <p:ext uri="{BB962C8B-B14F-4D97-AF65-F5344CB8AC3E}">
        <p14:creationId xmlns:p14="http://schemas.microsoft.com/office/powerpoint/2010/main" val="394120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FADA86-6B34-AB5D-AF7D-0213F858EB78}"/>
              </a:ext>
            </a:extLst>
          </p:cNvPr>
          <p:cNvSpPr>
            <a:spLocks noGrp="1"/>
          </p:cNvSpPr>
          <p:nvPr>
            <p:ph type="title"/>
          </p:nvPr>
        </p:nvSpPr>
        <p:spPr>
          <a:xfrm>
            <a:off x="1245072" y="1289765"/>
            <a:ext cx="3651101" cy="4270963"/>
          </a:xfrm>
        </p:spPr>
        <p:txBody>
          <a:bodyPr anchor="ctr">
            <a:normAutofit/>
          </a:bodyPr>
          <a:lstStyle/>
          <a:p>
            <a:pPr algn="ctr"/>
            <a:r>
              <a:rPr lang="da-DK" sz="3500">
                <a:solidFill>
                  <a:srgbClr val="FFFFFF"/>
                </a:solidFill>
              </a:rPr>
              <a:t>Eksistentialismen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8584B516-925B-4E85-1DDA-61C8299FBFF0}"/>
              </a:ext>
            </a:extLst>
          </p:cNvPr>
          <p:cNvSpPr>
            <a:spLocks noGrp="1"/>
          </p:cNvSpPr>
          <p:nvPr>
            <p:ph idx="1"/>
          </p:nvPr>
        </p:nvSpPr>
        <p:spPr>
          <a:xfrm>
            <a:off x="6297233" y="518400"/>
            <a:ext cx="4771607" cy="5837949"/>
          </a:xfrm>
        </p:spPr>
        <p:txBody>
          <a:bodyPr anchor="ctr">
            <a:normAutofit/>
          </a:bodyPr>
          <a:lstStyle/>
          <a:p>
            <a:r>
              <a:rPr lang="da-DK" sz="2000">
                <a:solidFill>
                  <a:schemeClr val="tx1">
                    <a:alpha val="80000"/>
                  </a:schemeClr>
                </a:solidFill>
              </a:rPr>
              <a:t>Irvin Yaloms fire eksistentielle grundvilkår</a:t>
            </a:r>
          </a:p>
          <a:p>
            <a:r>
              <a:rPr lang="da-DK" sz="2000">
                <a:solidFill>
                  <a:schemeClr val="tx1">
                    <a:alpha val="80000"/>
                  </a:schemeClr>
                </a:solidFill>
              </a:rPr>
              <a:t>1. Døden</a:t>
            </a:r>
          </a:p>
          <a:p>
            <a:r>
              <a:rPr lang="da-DK" sz="2000">
                <a:solidFill>
                  <a:schemeClr val="tx1">
                    <a:alpha val="80000"/>
                  </a:schemeClr>
                </a:solidFill>
              </a:rPr>
              <a:t>2. Isolationen</a:t>
            </a:r>
          </a:p>
          <a:p>
            <a:r>
              <a:rPr lang="da-DK" sz="2000">
                <a:solidFill>
                  <a:schemeClr val="tx1">
                    <a:alpha val="80000"/>
                  </a:schemeClr>
                </a:solidFill>
              </a:rPr>
              <a:t>3. Friheden </a:t>
            </a:r>
          </a:p>
          <a:p>
            <a:endParaRPr lang="da-DK" sz="2000">
              <a:solidFill>
                <a:schemeClr val="tx1">
                  <a:alpha val="80000"/>
                </a:schemeClr>
              </a:solidFill>
            </a:endParaRPr>
          </a:p>
          <a:p>
            <a:r>
              <a:rPr lang="da-DK" sz="2000">
                <a:solidFill>
                  <a:schemeClr val="tx1">
                    <a:alpha val="80000"/>
                  </a:schemeClr>
                </a:solidFill>
              </a:rPr>
              <a:t>Ofte går vi i forsvarsposition for IKKE at komme i kontakt med disse (ofte) ubehagelige grundvilkår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904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7EC0F7-6801-A0FB-8BE8-A4E86E3D1689}"/>
              </a:ext>
            </a:extLst>
          </p:cNvPr>
          <p:cNvSpPr>
            <a:spLocks noGrp="1"/>
          </p:cNvSpPr>
          <p:nvPr>
            <p:ph type="title"/>
          </p:nvPr>
        </p:nvSpPr>
        <p:spPr>
          <a:xfrm>
            <a:off x="1171074" y="1396686"/>
            <a:ext cx="3240506" cy="4064628"/>
          </a:xfrm>
        </p:spPr>
        <p:txBody>
          <a:bodyPr>
            <a:normAutofit/>
          </a:bodyPr>
          <a:lstStyle/>
          <a:p>
            <a:r>
              <a:rPr lang="da-DK">
                <a:solidFill>
                  <a:srgbClr val="FFFFFF"/>
                </a:solidFill>
              </a:rPr>
              <a:t>Erik Erikson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0CA9AB14-1D62-BB46-3E54-912DC55756AF}"/>
              </a:ext>
            </a:extLst>
          </p:cNvPr>
          <p:cNvSpPr>
            <a:spLocks noGrp="1"/>
          </p:cNvSpPr>
          <p:nvPr>
            <p:ph idx="1"/>
          </p:nvPr>
        </p:nvSpPr>
        <p:spPr>
          <a:xfrm>
            <a:off x="5370153" y="1526033"/>
            <a:ext cx="5536397" cy="3935281"/>
          </a:xfrm>
        </p:spPr>
        <p:txBody>
          <a:bodyPr>
            <a:normAutofit/>
          </a:bodyPr>
          <a:lstStyle/>
          <a:p>
            <a:r>
              <a:rPr lang="da-DK" dirty="0"/>
              <a:t>Ungdommen som en livsfase </a:t>
            </a:r>
          </a:p>
          <a:p>
            <a:r>
              <a:rPr lang="da-DK" dirty="0"/>
              <a:t>Den psykosociale udvikling</a:t>
            </a:r>
          </a:p>
          <a:p>
            <a:r>
              <a:rPr lang="da-DK" dirty="0"/>
              <a:t>Jeg-identitet </a:t>
            </a:r>
          </a:p>
          <a:p>
            <a:endParaRPr lang="da-DK" dirty="0"/>
          </a:p>
          <a:p>
            <a:endParaRPr lang="da-DK" dirty="0"/>
          </a:p>
        </p:txBody>
      </p:sp>
    </p:spTree>
    <p:extLst>
      <p:ext uri="{BB962C8B-B14F-4D97-AF65-F5344CB8AC3E}">
        <p14:creationId xmlns:p14="http://schemas.microsoft.com/office/powerpoint/2010/main" val="4141137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F71A3D-6E3A-D6DA-184F-D33E5E4D291B}"/>
              </a:ext>
            </a:extLst>
          </p:cNvPr>
          <p:cNvSpPr>
            <a:spLocks noGrp="1"/>
          </p:cNvSpPr>
          <p:nvPr>
            <p:ph type="title"/>
          </p:nvPr>
        </p:nvSpPr>
        <p:spPr>
          <a:xfrm>
            <a:off x="686834" y="1153572"/>
            <a:ext cx="3200400" cy="4461163"/>
          </a:xfrm>
        </p:spPr>
        <p:txBody>
          <a:bodyPr>
            <a:normAutofit/>
          </a:bodyPr>
          <a:lstStyle/>
          <a:p>
            <a:r>
              <a:rPr lang="da-DK">
                <a:solidFill>
                  <a:srgbClr val="FFFFFF"/>
                </a:solidFill>
              </a:rPr>
              <a:t>Trondman: Elevtyper</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09746DEC-B6BC-6290-6DD6-22BA011669DB}"/>
              </a:ext>
            </a:extLst>
          </p:cNvPr>
          <p:cNvSpPr>
            <a:spLocks noGrp="1"/>
          </p:cNvSpPr>
          <p:nvPr>
            <p:ph idx="1"/>
          </p:nvPr>
        </p:nvSpPr>
        <p:spPr>
          <a:xfrm>
            <a:off x="4447308" y="591344"/>
            <a:ext cx="6906491" cy="5585619"/>
          </a:xfrm>
        </p:spPr>
        <p:txBody>
          <a:bodyPr anchor="ctr">
            <a:normAutofit/>
          </a:bodyPr>
          <a:lstStyle/>
          <a:p>
            <a:pPr marL="0" indent="0">
              <a:buNone/>
            </a:pPr>
            <a:r>
              <a:rPr lang="da-DK" dirty="0"/>
              <a:t>De fire typer</a:t>
            </a:r>
          </a:p>
          <a:p>
            <a:pPr marL="0" indent="0">
              <a:buNone/>
            </a:pPr>
            <a:endParaRPr lang="da-DK" dirty="0"/>
          </a:p>
          <a:p>
            <a:pPr marL="0" indent="0">
              <a:buNone/>
            </a:pPr>
            <a:r>
              <a:rPr lang="da-DK" dirty="0"/>
              <a:t>De socialiserede:</a:t>
            </a:r>
          </a:p>
          <a:p>
            <a:pPr marL="0" indent="0">
              <a:buNone/>
            </a:pPr>
            <a:r>
              <a:rPr lang="da-DK" dirty="0"/>
              <a:t>Præstationsorienteret </a:t>
            </a:r>
          </a:p>
          <a:p>
            <a:pPr marL="0" indent="0">
              <a:buNone/>
            </a:pPr>
            <a:r>
              <a:rPr lang="da-DK" dirty="0"/>
              <a:t>Dybdelæring </a:t>
            </a:r>
          </a:p>
          <a:p>
            <a:pPr marL="0" indent="0">
              <a:buNone/>
            </a:pPr>
            <a:endParaRPr lang="da-DK" dirty="0"/>
          </a:p>
          <a:p>
            <a:pPr marL="0" indent="0">
              <a:buNone/>
            </a:pPr>
            <a:r>
              <a:rPr lang="da-DK" dirty="0"/>
              <a:t>De ikke-socialiserede:</a:t>
            </a:r>
          </a:p>
          <a:p>
            <a:pPr marL="0" indent="0">
              <a:buNone/>
            </a:pPr>
            <a:r>
              <a:rPr lang="da-DK" dirty="0"/>
              <a:t>Modkulturelle </a:t>
            </a:r>
          </a:p>
          <a:p>
            <a:pPr marL="0" indent="0">
              <a:buNone/>
            </a:pPr>
            <a:r>
              <a:rPr lang="da-DK" dirty="0"/>
              <a:t>Boheme </a:t>
            </a:r>
          </a:p>
        </p:txBody>
      </p:sp>
    </p:spTree>
    <p:extLst>
      <p:ext uri="{BB962C8B-B14F-4D97-AF65-F5344CB8AC3E}">
        <p14:creationId xmlns:p14="http://schemas.microsoft.com/office/powerpoint/2010/main" val="789138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654B57-2F0B-A6B0-CE59-AB2324C73171}"/>
              </a:ext>
            </a:extLst>
          </p:cNvPr>
          <p:cNvSpPr>
            <a:spLocks noGrp="1"/>
          </p:cNvSpPr>
          <p:nvPr>
            <p:ph type="title"/>
          </p:nvPr>
        </p:nvSpPr>
        <p:spPr>
          <a:xfrm>
            <a:off x="1171074" y="1396686"/>
            <a:ext cx="3240506" cy="4064628"/>
          </a:xfrm>
        </p:spPr>
        <p:txBody>
          <a:bodyPr>
            <a:normAutofit/>
          </a:bodyPr>
          <a:lstStyle/>
          <a:p>
            <a:r>
              <a:rPr lang="da-DK" sz="4100">
                <a:solidFill>
                  <a:srgbClr val="FFFFFF"/>
                </a:solidFill>
              </a:rPr>
              <a:t>Behaviorisme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37264541-A253-48D2-3AFD-4D63E6EB9EDB}"/>
              </a:ext>
            </a:extLst>
          </p:cNvPr>
          <p:cNvSpPr>
            <a:spLocks noGrp="1"/>
          </p:cNvSpPr>
          <p:nvPr>
            <p:ph idx="1"/>
          </p:nvPr>
        </p:nvSpPr>
        <p:spPr>
          <a:xfrm>
            <a:off x="5370153" y="1526033"/>
            <a:ext cx="5536397" cy="3935281"/>
          </a:xfrm>
        </p:spPr>
        <p:txBody>
          <a:bodyPr>
            <a:normAutofit/>
          </a:bodyPr>
          <a:lstStyle/>
          <a:p>
            <a:r>
              <a:rPr lang="da-DK" dirty="0"/>
              <a:t>Beskrivelse af dyrs og menneskers adfærd</a:t>
            </a:r>
          </a:p>
          <a:p>
            <a:r>
              <a:rPr lang="da-DK" dirty="0"/>
              <a:t>Skinner og ‘Skinner-boksen’ </a:t>
            </a:r>
          </a:p>
        </p:txBody>
      </p:sp>
    </p:spTree>
    <p:extLst>
      <p:ext uri="{BB962C8B-B14F-4D97-AF65-F5344CB8AC3E}">
        <p14:creationId xmlns:p14="http://schemas.microsoft.com/office/powerpoint/2010/main" val="54157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E0BE0A7D-5FD4-D363-A77C-EB8ECD136899}"/>
              </a:ext>
            </a:extLst>
          </p:cNvPr>
          <p:cNvSpPr>
            <a:spLocks noGrp="1"/>
          </p:cNvSpPr>
          <p:nvPr>
            <p:ph type="title"/>
          </p:nvPr>
        </p:nvSpPr>
        <p:spPr>
          <a:xfrm>
            <a:off x="838200" y="401221"/>
            <a:ext cx="10515600" cy="1348065"/>
          </a:xfrm>
        </p:spPr>
        <p:txBody>
          <a:bodyPr>
            <a:normAutofit/>
          </a:bodyPr>
          <a:lstStyle/>
          <a:p>
            <a:r>
              <a:rPr lang="da-DK" sz="5400">
                <a:solidFill>
                  <a:srgbClr val="FFFFFF"/>
                </a:solidFill>
              </a:rPr>
              <a:t>To perspektiver</a:t>
            </a:r>
          </a:p>
        </p:txBody>
      </p:sp>
      <p:sp>
        <p:nvSpPr>
          <p:cNvPr id="3" name="Pladsholder til indhold 2">
            <a:extLst>
              <a:ext uri="{FF2B5EF4-FFF2-40B4-BE49-F238E27FC236}">
                <a16:creationId xmlns:a16="http://schemas.microsoft.com/office/drawing/2014/main" id="{6650D7B4-A870-C7C4-52C7-827E9A923C1E}"/>
              </a:ext>
            </a:extLst>
          </p:cNvPr>
          <p:cNvSpPr>
            <a:spLocks noGrp="1"/>
          </p:cNvSpPr>
          <p:nvPr>
            <p:ph idx="1"/>
          </p:nvPr>
        </p:nvSpPr>
        <p:spPr>
          <a:xfrm>
            <a:off x="838200" y="2586789"/>
            <a:ext cx="10515600" cy="3590174"/>
          </a:xfrm>
        </p:spPr>
        <p:txBody>
          <a:bodyPr>
            <a:normAutofit/>
          </a:bodyPr>
          <a:lstStyle/>
          <a:p>
            <a:r>
              <a:rPr lang="da-DK" sz="1900" dirty="0"/>
              <a:t>Menneskers adfærd i grupper er bestemt af den måde, de er på (egenskaber og særtræk) </a:t>
            </a:r>
          </a:p>
          <a:p>
            <a:r>
              <a:rPr lang="da-DK" sz="1900" dirty="0"/>
              <a:t>Når socialpsykologien studerer, hvad der foregår i grupper, er det </a:t>
            </a:r>
            <a:r>
              <a:rPr lang="da-DK" sz="1900" b="1" dirty="0"/>
              <a:t>ikke</a:t>
            </a:r>
            <a:r>
              <a:rPr lang="da-DK" sz="1900" dirty="0"/>
              <a:t> først og fremmest dette </a:t>
            </a:r>
            <a:r>
              <a:rPr lang="da-DK" sz="1900" i="1" dirty="0"/>
              <a:t>individualpsykologiske</a:t>
            </a:r>
            <a:r>
              <a:rPr lang="da-DK" sz="1900" dirty="0"/>
              <a:t> perspektiv, der er i front. </a:t>
            </a:r>
          </a:p>
          <a:p>
            <a:r>
              <a:rPr lang="da-DK" sz="1900" dirty="0"/>
              <a:t>Man er primært interesseret i at forstå, hvordan gruppen påvirker de enkelte medlemmers adfærd. </a:t>
            </a:r>
          </a:p>
          <a:p>
            <a:r>
              <a:rPr lang="da-DK" sz="1900" dirty="0"/>
              <a:t>Det vil vi kalde et </a:t>
            </a:r>
            <a:r>
              <a:rPr lang="da-DK" sz="1900" i="1" dirty="0"/>
              <a:t>gruppepsykologisk</a:t>
            </a:r>
            <a:r>
              <a:rPr lang="da-DK" sz="1900" dirty="0"/>
              <a:t> perspektiv. </a:t>
            </a:r>
          </a:p>
          <a:p>
            <a:r>
              <a:rPr lang="da-DK" sz="1900" dirty="0"/>
              <a:t>Der foregår nemlig noget i grupper, som ikke alene kan forklares ud fra de enkelte medlemmers særlige måde at være på. </a:t>
            </a:r>
          </a:p>
          <a:p>
            <a:r>
              <a:rPr lang="da-DK" sz="1900" dirty="0"/>
              <a:t>HUSK: </a:t>
            </a:r>
            <a:r>
              <a:rPr lang="da-DK" sz="1900" u="sng" dirty="0"/>
              <a:t>en gruppe altid er mere end summen af dens enkelte medlemmer.</a:t>
            </a:r>
          </a:p>
        </p:txBody>
      </p:sp>
    </p:spTree>
    <p:extLst>
      <p:ext uri="{BB962C8B-B14F-4D97-AF65-F5344CB8AC3E}">
        <p14:creationId xmlns:p14="http://schemas.microsoft.com/office/powerpoint/2010/main" val="19940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91BD27-7D23-DFCB-C121-64D145A322D6}"/>
              </a:ext>
            </a:extLst>
          </p:cNvPr>
          <p:cNvSpPr>
            <a:spLocks noGrp="1"/>
          </p:cNvSpPr>
          <p:nvPr>
            <p:ph type="title"/>
          </p:nvPr>
        </p:nvSpPr>
        <p:spPr>
          <a:xfrm>
            <a:off x="1171074" y="1396686"/>
            <a:ext cx="3240506" cy="4064628"/>
          </a:xfrm>
        </p:spPr>
        <p:txBody>
          <a:bodyPr>
            <a:normAutofit/>
          </a:bodyPr>
          <a:lstStyle/>
          <a:p>
            <a:r>
              <a:rPr lang="da-DK">
                <a:solidFill>
                  <a:srgbClr val="FFFFFF"/>
                </a:solidFill>
              </a:rPr>
              <a:t>Pavlovs hunde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109AB698-0AC1-8B22-1DDF-D8033FC360D4}"/>
              </a:ext>
            </a:extLst>
          </p:cNvPr>
          <p:cNvSpPr>
            <a:spLocks noGrp="1"/>
          </p:cNvSpPr>
          <p:nvPr>
            <p:ph idx="1"/>
          </p:nvPr>
        </p:nvSpPr>
        <p:spPr>
          <a:xfrm>
            <a:off x="5370153" y="1526033"/>
            <a:ext cx="5536397" cy="3935281"/>
          </a:xfrm>
        </p:spPr>
        <p:txBody>
          <a:bodyPr>
            <a:normAutofit/>
          </a:bodyPr>
          <a:lstStyle/>
          <a:p>
            <a:r>
              <a:rPr lang="da-DK" dirty="0"/>
              <a:t>Eksempel på det, man kalder ‘klassisk betingning’ </a:t>
            </a:r>
          </a:p>
        </p:txBody>
      </p:sp>
    </p:spTree>
    <p:extLst>
      <p:ext uri="{BB962C8B-B14F-4D97-AF65-F5344CB8AC3E}">
        <p14:creationId xmlns:p14="http://schemas.microsoft.com/office/powerpoint/2010/main" val="38089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509112-59B8-48BE-B894-60BECF88D0EE}"/>
              </a:ext>
            </a:extLst>
          </p:cNvPr>
          <p:cNvSpPr>
            <a:spLocks noGrp="1"/>
          </p:cNvSpPr>
          <p:nvPr>
            <p:ph type="title"/>
          </p:nvPr>
        </p:nvSpPr>
        <p:spPr>
          <a:xfrm>
            <a:off x="1389278" y="1233241"/>
            <a:ext cx="3240506" cy="4064628"/>
          </a:xfrm>
        </p:spPr>
        <p:txBody>
          <a:bodyPr>
            <a:normAutofit/>
          </a:bodyPr>
          <a:lstStyle/>
          <a:p>
            <a:r>
              <a:rPr lang="da-DK" sz="2800">
                <a:solidFill>
                  <a:srgbClr val="FFFFFF"/>
                </a:solidFill>
              </a:rPr>
              <a:t>Lærings-, videns- og undervisningsformer</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EF77C165-5ED1-9A1C-7337-DB428FC98B1D}"/>
              </a:ext>
            </a:extLst>
          </p:cNvPr>
          <p:cNvSpPr>
            <a:spLocks noGrp="1"/>
          </p:cNvSpPr>
          <p:nvPr>
            <p:ph idx="1"/>
          </p:nvPr>
        </p:nvSpPr>
        <p:spPr>
          <a:xfrm>
            <a:off x="6096000" y="820880"/>
            <a:ext cx="5257799" cy="4889350"/>
          </a:xfrm>
        </p:spPr>
        <p:txBody>
          <a:bodyPr anchor="t">
            <a:normAutofit/>
          </a:bodyPr>
          <a:lstStyle/>
          <a:p>
            <a:pPr marL="0" indent="0">
              <a:buNone/>
            </a:pPr>
            <a:r>
              <a:rPr lang="da-DK" sz="2400" dirty="0"/>
              <a:t>Læringsform:</a:t>
            </a:r>
          </a:p>
          <a:p>
            <a:r>
              <a:rPr lang="da-DK" sz="2400" dirty="0" err="1"/>
              <a:t>Operant</a:t>
            </a:r>
            <a:r>
              <a:rPr lang="da-DK" sz="2400" dirty="0"/>
              <a:t> betingning </a:t>
            </a:r>
          </a:p>
          <a:p>
            <a:r>
              <a:rPr lang="da-DK" sz="2400" dirty="0"/>
              <a:t>Klassisk betingning </a:t>
            </a:r>
          </a:p>
          <a:p>
            <a:r>
              <a:rPr lang="da-DK" sz="2400" dirty="0"/>
              <a:t>Imitation </a:t>
            </a:r>
          </a:p>
          <a:p>
            <a:endParaRPr lang="da-DK" sz="2400" dirty="0"/>
          </a:p>
          <a:p>
            <a:pPr marL="0" indent="0">
              <a:buNone/>
            </a:pPr>
            <a:r>
              <a:rPr lang="da-DK" sz="2400" dirty="0" err="1"/>
              <a:t>Vidensform</a:t>
            </a:r>
            <a:r>
              <a:rPr lang="da-DK" sz="2400" dirty="0"/>
              <a:t>:</a:t>
            </a:r>
          </a:p>
          <a:p>
            <a:pPr marL="0" indent="0">
              <a:buNone/>
            </a:pPr>
            <a:r>
              <a:rPr lang="da-DK" sz="2400" dirty="0"/>
              <a:t>Kvalifikationer </a:t>
            </a:r>
          </a:p>
          <a:p>
            <a:pPr marL="0" indent="0">
              <a:buNone/>
            </a:pPr>
            <a:endParaRPr lang="da-DK" sz="2400" dirty="0"/>
          </a:p>
          <a:p>
            <a:pPr marL="0" indent="0">
              <a:buNone/>
            </a:pPr>
            <a:r>
              <a:rPr lang="da-DK" sz="2400" dirty="0"/>
              <a:t>Undervisningsformer:</a:t>
            </a:r>
          </a:p>
          <a:p>
            <a:pPr marL="0" indent="0">
              <a:buNone/>
            </a:pPr>
            <a:r>
              <a:rPr lang="da-DK" sz="2400" dirty="0"/>
              <a:t>Lærerstyret undervisning, udenadslære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64815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1C384C-BDD3-A523-54EB-3B32DCECE6C8}"/>
              </a:ext>
            </a:extLst>
          </p:cNvPr>
          <p:cNvSpPr>
            <a:spLocks noGrp="1"/>
          </p:cNvSpPr>
          <p:nvPr>
            <p:ph type="title"/>
          </p:nvPr>
        </p:nvSpPr>
        <p:spPr>
          <a:xfrm>
            <a:off x="956826" y="1112969"/>
            <a:ext cx="3937298" cy="4166010"/>
          </a:xfrm>
        </p:spPr>
        <p:txBody>
          <a:bodyPr>
            <a:normAutofit/>
          </a:bodyPr>
          <a:lstStyle/>
          <a:p>
            <a:r>
              <a:rPr lang="da-DK" sz="3400">
                <a:solidFill>
                  <a:srgbClr val="FFFFFF"/>
                </a:solidFill>
              </a:rPr>
              <a:t>Lærings-, videns- og undervisningsformer</a:t>
            </a:r>
          </a:p>
        </p:txBody>
      </p:sp>
      <p:sp>
        <p:nvSpPr>
          <p:cNvPr id="26"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C4D77F3C-37F7-7B11-8271-E5765B750726}"/>
              </a:ext>
            </a:extLst>
          </p:cNvPr>
          <p:cNvSpPr>
            <a:spLocks noGrp="1"/>
          </p:cNvSpPr>
          <p:nvPr>
            <p:ph idx="1"/>
          </p:nvPr>
        </p:nvSpPr>
        <p:spPr>
          <a:xfrm>
            <a:off x="6096000" y="820880"/>
            <a:ext cx="5257799" cy="4889350"/>
          </a:xfrm>
        </p:spPr>
        <p:txBody>
          <a:bodyPr anchor="t">
            <a:normAutofit/>
          </a:bodyPr>
          <a:lstStyle/>
          <a:p>
            <a:pPr marL="0" indent="0">
              <a:buNone/>
            </a:pPr>
            <a:r>
              <a:rPr lang="da-DK" dirty="0"/>
              <a:t>Læringsform:</a:t>
            </a:r>
          </a:p>
          <a:p>
            <a:pPr marL="0" indent="0">
              <a:buNone/>
            </a:pPr>
            <a:r>
              <a:rPr lang="da-DK" dirty="0"/>
              <a:t>assimilation</a:t>
            </a:r>
          </a:p>
          <a:p>
            <a:endParaRPr lang="da-DK" dirty="0"/>
          </a:p>
          <a:p>
            <a:pPr marL="0" indent="0">
              <a:buNone/>
            </a:pPr>
            <a:r>
              <a:rPr lang="da-DK" dirty="0" err="1"/>
              <a:t>Vidensform</a:t>
            </a:r>
            <a:r>
              <a:rPr lang="da-DK" dirty="0"/>
              <a:t>:</a:t>
            </a:r>
          </a:p>
          <a:p>
            <a:pPr marL="0" indent="0">
              <a:buNone/>
            </a:pPr>
            <a:r>
              <a:rPr lang="da-DK" dirty="0"/>
              <a:t>kompetencer </a:t>
            </a:r>
          </a:p>
          <a:p>
            <a:pPr marL="0" indent="0">
              <a:buNone/>
            </a:pPr>
            <a:endParaRPr lang="da-DK" dirty="0"/>
          </a:p>
          <a:p>
            <a:pPr marL="0" indent="0">
              <a:buNone/>
            </a:pPr>
            <a:r>
              <a:rPr lang="da-DK" dirty="0"/>
              <a:t>Undervisningsformer:</a:t>
            </a:r>
          </a:p>
          <a:p>
            <a:pPr marL="0" indent="0">
              <a:buNone/>
            </a:pPr>
            <a:r>
              <a:rPr lang="da-DK" dirty="0"/>
              <a:t>Projektarbejde, udforskende og erfaringsorienterede læreprocesser </a:t>
            </a:r>
          </a:p>
          <a:p>
            <a:endParaRPr lang="da-DK" dirty="0"/>
          </a:p>
        </p:txBody>
      </p:sp>
      <p:sp>
        <p:nvSpPr>
          <p:cNvPr id="29"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78957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7B3C58-F86B-A0D5-676E-F2A7B342B049}"/>
              </a:ext>
            </a:extLst>
          </p:cNvPr>
          <p:cNvSpPr>
            <a:spLocks noGrp="1"/>
          </p:cNvSpPr>
          <p:nvPr>
            <p:ph type="title"/>
          </p:nvPr>
        </p:nvSpPr>
        <p:spPr>
          <a:xfrm>
            <a:off x="1389278" y="1233241"/>
            <a:ext cx="3240506" cy="4064628"/>
          </a:xfrm>
        </p:spPr>
        <p:txBody>
          <a:bodyPr>
            <a:normAutofit/>
          </a:bodyPr>
          <a:lstStyle/>
          <a:p>
            <a:r>
              <a:rPr lang="da-DK" sz="2800">
                <a:solidFill>
                  <a:srgbClr val="FFFFFF"/>
                </a:solidFill>
              </a:rPr>
              <a:t>Lærings-, videns- og undervisningsformer</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CB4F20CC-40C5-94DD-7619-B07FD7774F07}"/>
              </a:ext>
            </a:extLst>
          </p:cNvPr>
          <p:cNvSpPr>
            <a:spLocks noGrp="1"/>
          </p:cNvSpPr>
          <p:nvPr>
            <p:ph idx="1"/>
          </p:nvPr>
        </p:nvSpPr>
        <p:spPr>
          <a:xfrm>
            <a:off x="6096000" y="820880"/>
            <a:ext cx="5257799" cy="4889350"/>
          </a:xfrm>
        </p:spPr>
        <p:txBody>
          <a:bodyPr anchor="t">
            <a:normAutofit/>
          </a:bodyPr>
          <a:lstStyle/>
          <a:p>
            <a:pPr marL="0" indent="0">
              <a:buNone/>
            </a:pPr>
            <a:r>
              <a:rPr lang="da-DK" sz="2200" dirty="0"/>
              <a:t>Læringsform:</a:t>
            </a:r>
          </a:p>
          <a:p>
            <a:pPr marL="0" indent="0">
              <a:buNone/>
            </a:pPr>
            <a:r>
              <a:rPr lang="da-DK" sz="2200" dirty="0"/>
              <a:t>Akkomodation</a:t>
            </a:r>
          </a:p>
          <a:p>
            <a:endParaRPr lang="da-DK" sz="2200" dirty="0"/>
          </a:p>
          <a:p>
            <a:pPr marL="0" indent="0">
              <a:buNone/>
            </a:pPr>
            <a:r>
              <a:rPr lang="da-DK" sz="2200" dirty="0" err="1"/>
              <a:t>Vidensform</a:t>
            </a:r>
            <a:r>
              <a:rPr lang="da-DK" sz="2200" dirty="0"/>
              <a:t>:</a:t>
            </a:r>
          </a:p>
          <a:p>
            <a:pPr marL="0" indent="0">
              <a:buNone/>
            </a:pPr>
            <a:r>
              <a:rPr lang="da-DK" sz="2200" dirty="0"/>
              <a:t>Kreativitet </a:t>
            </a:r>
          </a:p>
          <a:p>
            <a:pPr marL="0" indent="0">
              <a:buNone/>
            </a:pPr>
            <a:endParaRPr lang="da-DK" sz="2200" dirty="0"/>
          </a:p>
          <a:p>
            <a:pPr marL="0" indent="0">
              <a:buNone/>
            </a:pPr>
            <a:r>
              <a:rPr lang="da-DK" sz="2200" dirty="0"/>
              <a:t>Undervisningsformer:</a:t>
            </a:r>
          </a:p>
          <a:p>
            <a:pPr marL="0" indent="0">
              <a:buNone/>
            </a:pPr>
            <a:r>
              <a:rPr lang="da-DK" sz="2200" dirty="0"/>
              <a:t>Selvstændige arbejdsformer, fokus på fortolkning, tværfaglige og tværkulturelle møder, ”Fremmedhed”, overraskelser og konfrontation med egne vaner og dogmer </a:t>
            </a:r>
          </a:p>
          <a:p>
            <a:endParaRPr lang="da-DK"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112270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1524F8-64A6-3275-780B-2C2F9E0DF68B}"/>
              </a:ext>
            </a:extLst>
          </p:cNvPr>
          <p:cNvSpPr>
            <a:spLocks noGrp="1"/>
          </p:cNvSpPr>
          <p:nvPr>
            <p:ph type="title"/>
          </p:nvPr>
        </p:nvSpPr>
        <p:spPr>
          <a:xfrm>
            <a:off x="838200" y="1748452"/>
            <a:ext cx="4974771" cy="3587786"/>
          </a:xfrm>
        </p:spPr>
        <p:txBody>
          <a:bodyPr>
            <a:normAutofit/>
          </a:bodyPr>
          <a:lstStyle/>
          <a:p>
            <a:pPr algn="ctr"/>
            <a:r>
              <a:rPr lang="da-DK">
                <a:solidFill>
                  <a:schemeClr val="bg1"/>
                </a:solidFill>
              </a:rPr>
              <a:t>Motivation</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17" name="Pladsholder til indhold 2">
            <a:extLst>
              <a:ext uri="{FF2B5EF4-FFF2-40B4-BE49-F238E27FC236}">
                <a16:creationId xmlns:a16="http://schemas.microsoft.com/office/drawing/2014/main" id="{182CD9DA-61F0-6DD6-5F56-3FE8A1A432CC}"/>
              </a:ext>
            </a:extLst>
          </p:cNvPr>
          <p:cNvSpPr>
            <a:spLocks noGrp="1"/>
          </p:cNvSpPr>
          <p:nvPr>
            <p:ph idx="1"/>
          </p:nvPr>
        </p:nvSpPr>
        <p:spPr>
          <a:xfrm>
            <a:off x="6477270" y="1130846"/>
            <a:ext cx="4974771" cy="4351338"/>
          </a:xfrm>
        </p:spPr>
        <p:txBody>
          <a:bodyPr>
            <a:normAutofit/>
          </a:bodyPr>
          <a:lstStyle/>
          <a:p>
            <a:pPr marL="0" indent="0">
              <a:buNone/>
            </a:pPr>
            <a:r>
              <a:rPr lang="da-DK" sz="2000">
                <a:solidFill>
                  <a:schemeClr val="bg1"/>
                </a:solidFill>
              </a:rPr>
              <a:t>Indre motivationsprocesser:</a:t>
            </a:r>
          </a:p>
          <a:p>
            <a:pPr marL="514350" indent="-514350">
              <a:buAutoNum type="arabicPeriod"/>
            </a:pPr>
            <a:r>
              <a:rPr lang="da-DK" sz="2000">
                <a:solidFill>
                  <a:schemeClr val="bg1"/>
                </a:solidFill>
              </a:rPr>
              <a:t>Nysgerrighed </a:t>
            </a:r>
          </a:p>
          <a:p>
            <a:pPr marL="514350" indent="-514350">
              <a:buAutoNum type="arabicPeriod"/>
            </a:pPr>
            <a:r>
              <a:rPr lang="da-DK" sz="2000">
                <a:solidFill>
                  <a:schemeClr val="bg1"/>
                </a:solidFill>
              </a:rPr>
              <a:t>Interesse </a:t>
            </a:r>
          </a:p>
          <a:p>
            <a:pPr marL="514350" indent="-514350">
              <a:buAutoNum type="arabicPeriod"/>
            </a:pPr>
            <a:r>
              <a:rPr lang="da-DK" sz="2000">
                <a:solidFill>
                  <a:schemeClr val="bg1"/>
                </a:solidFill>
              </a:rPr>
              <a:t>Selvtillid (‘self-efficacy’) Albert Bandura: Social indlæringsteori </a:t>
            </a:r>
          </a:p>
          <a:p>
            <a:pPr marL="0" indent="0">
              <a:buNone/>
            </a:pPr>
            <a:endParaRPr lang="da-DK" sz="2000">
              <a:solidFill>
                <a:schemeClr val="bg1"/>
              </a:solidFill>
            </a:endParaRPr>
          </a:p>
          <a:p>
            <a:pPr marL="0" indent="0">
              <a:buNone/>
            </a:pPr>
            <a:r>
              <a:rPr lang="da-DK" sz="2000">
                <a:solidFill>
                  <a:schemeClr val="bg1"/>
                </a:solidFill>
              </a:rPr>
              <a:t>Ydre motivationsprocesser:</a:t>
            </a:r>
          </a:p>
          <a:p>
            <a:pPr marL="514350" indent="-514350">
              <a:buAutoNum type="arabicPeriod"/>
            </a:pPr>
            <a:r>
              <a:rPr lang="da-DK" sz="2000">
                <a:solidFill>
                  <a:schemeClr val="bg1"/>
                </a:solidFill>
              </a:rPr>
              <a:t>Anerkendelse </a:t>
            </a:r>
          </a:p>
          <a:p>
            <a:pPr marL="514350" indent="-514350">
              <a:buAutoNum type="arabicPeriod"/>
            </a:pPr>
            <a:r>
              <a:rPr lang="da-DK" sz="2000">
                <a:solidFill>
                  <a:schemeClr val="bg1"/>
                </a:solidFill>
              </a:rPr>
              <a:t>Konkurrence </a:t>
            </a:r>
          </a:p>
          <a:p>
            <a:pPr marL="514350" indent="-514350">
              <a:buAutoNum type="arabicPeriod"/>
            </a:pPr>
            <a:r>
              <a:rPr lang="da-DK" sz="2000">
                <a:solidFill>
                  <a:schemeClr val="bg1"/>
                </a:solidFill>
              </a:rPr>
              <a:t>Spændende læringsmiljø</a:t>
            </a:r>
          </a:p>
          <a:p>
            <a:pPr marL="514350" indent="-514350">
              <a:buAutoNum type="arabicPeriod"/>
            </a:pPr>
            <a:r>
              <a:rPr lang="da-DK" sz="2000">
                <a:solidFill>
                  <a:schemeClr val="bg1"/>
                </a:solidFill>
              </a:rPr>
              <a:t>En engageret lærer </a:t>
            </a:r>
          </a:p>
        </p:txBody>
      </p:sp>
    </p:spTree>
    <p:extLst>
      <p:ext uri="{BB962C8B-B14F-4D97-AF65-F5344CB8AC3E}">
        <p14:creationId xmlns:p14="http://schemas.microsoft.com/office/powerpoint/2010/main" val="4070758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2B5187-13AB-3CDF-6AC1-E1060D84155E}"/>
              </a:ext>
            </a:extLst>
          </p:cNvPr>
          <p:cNvSpPr>
            <a:spLocks noGrp="1"/>
          </p:cNvSpPr>
          <p:nvPr>
            <p:ph type="title"/>
          </p:nvPr>
        </p:nvSpPr>
        <p:spPr>
          <a:xfrm>
            <a:off x="1389278" y="1233241"/>
            <a:ext cx="3240506" cy="4064628"/>
          </a:xfrm>
        </p:spPr>
        <p:txBody>
          <a:bodyPr>
            <a:normAutofit/>
          </a:bodyPr>
          <a:lstStyle/>
          <a:p>
            <a:pPr algn="ctr"/>
            <a:r>
              <a:rPr lang="da-DK" dirty="0">
                <a:solidFill>
                  <a:srgbClr val="FFFFFF"/>
                </a:solidFill>
              </a:rPr>
              <a:t>Flow-teorien</a:t>
            </a:r>
            <a:br>
              <a:rPr lang="da-DK" dirty="0">
                <a:solidFill>
                  <a:srgbClr val="FFFFFF"/>
                </a:solidFill>
              </a:rPr>
            </a:br>
            <a:r>
              <a:rPr lang="da-DK" sz="2400" b="0" i="1" dirty="0" err="1">
                <a:effectLst/>
                <a:latin typeface="Noto Sans" panose="020B0502040504020204" pitchFamily="34" charset="0"/>
              </a:rPr>
              <a:t>Mihaly</a:t>
            </a:r>
            <a:r>
              <a:rPr lang="da-DK" sz="2400" b="0" i="1" dirty="0">
                <a:effectLst/>
                <a:latin typeface="Noto Sans" panose="020B0502040504020204" pitchFamily="34" charset="0"/>
              </a:rPr>
              <a:t> </a:t>
            </a:r>
            <a:r>
              <a:rPr lang="da-DK" sz="2400" b="0" i="1" dirty="0" err="1">
                <a:effectLst/>
                <a:latin typeface="Noto Sans" panose="020B0502040504020204" pitchFamily="34" charset="0"/>
              </a:rPr>
              <a:t>Csikszentmihalyi</a:t>
            </a:r>
            <a:r>
              <a:rPr lang="da-DK" sz="2400" b="0" i="0" dirty="0">
                <a:effectLst/>
                <a:latin typeface="Noto Sans" panose="020B0502040504020204" pitchFamily="34" charset="0"/>
              </a:rPr>
              <a:t> </a:t>
            </a:r>
            <a:br>
              <a:rPr lang="da-DK" sz="2400" b="0" i="0" dirty="0">
                <a:effectLst/>
                <a:latin typeface="Noto Sans" panose="020B0502040504020204" pitchFamily="34" charset="0"/>
              </a:rPr>
            </a:br>
            <a:br>
              <a:rPr lang="da-DK" sz="2400" b="0" i="0" dirty="0">
                <a:effectLst/>
                <a:latin typeface="Noto Sans" panose="020B0502040504020204" pitchFamily="34" charset="0"/>
              </a:rPr>
            </a:br>
            <a:r>
              <a:rPr lang="da-DK" sz="2400" b="0" i="0" dirty="0">
                <a:effectLst/>
                <a:latin typeface="Noto Sans" panose="020B0502040504020204" pitchFamily="34" charset="0"/>
              </a:rPr>
              <a:t>(udtales chick-sent-</a:t>
            </a:r>
            <a:r>
              <a:rPr lang="da-DK" sz="2400" b="0" i="0" dirty="0" err="1">
                <a:effectLst/>
                <a:latin typeface="Noto Sans" panose="020B0502040504020204" pitchFamily="34" charset="0"/>
              </a:rPr>
              <a:t>me</a:t>
            </a:r>
            <a:r>
              <a:rPr lang="da-DK" sz="2400" b="0" i="0" dirty="0">
                <a:effectLst/>
                <a:latin typeface="Noto Sans" panose="020B0502040504020204" pitchFamily="34" charset="0"/>
              </a:rPr>
              <a:t>-high-</a:t>
            </a:r>
            <a:r>
              <a:rPr lang="da-DK" sz="2400" b="0" i="0" dirty="0" err="1">
                <a:effectLst/>
                <a:latin typeface="Noto Sans" panose="020B0502040504020204" pitchFamily="34" charset="0"/>
              </a:rPr>
              <a:t>ee</a:t>
            </a:r>
            <a:r>
              <a:rPr lang="da-DK" sz="2400" b="0" i="0" dirty="0">
                <a:effectLst/>
                <a:latin typeface="Noto Sans" panose="020B0502040504020204" pitchFamily="34" charset="0"/>
              </a:rPr>
              <a:t>)</a:t>
            </a:r>
            <a:r>
              <a:rPr lang="da-DK" dirty="0">
                <a:solidFill>
                  <a:srgbClr val="FFFFFF"/>
                </a:solidFill>
              </a:rPr>
              <a: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EE9DF1CE-D763-1B6D-BDB2-25D8D3267B70}"/>
              </a:ext>
            </a:extLst>
          </p:cNvPr>
          <p:cNvSpPr>
            <a:spLocks noGrp="1"/>
          </p:cNvSpPr>
          <p:nvPr>
            <p:ph idx="1"/>
          </p:nvPr>
        </p:nvSpPr>
        <p:spPr>
          <a:xfrm>
            <a:off x="5698912" y="820880"/>
            <a:ext cx="5654887" cy="4476990"/>
          </a:xfrm>
        </p:spPr>
        <p:txBody>
          <a:bodyPr anchor="t">
            <a:normAutofit/>
          </a:bodyPr>
          <a:lstStyle/>
          <a:p>
            <a:r>
              <a:rPr lang="da-DK" sz="2200" b="0" i="0" dirty="0">
                <a:effectLst/>
                <a:latin typeface="Noto Sans" panose="020B0502040504020204" pitchFamily="34" charset="0"/>
              </a:rPr>
              <a:t>Et studie af forskellige ”eksperter” - skakmestre, kirurger, sportsfolk og musikere</a:t>
            </a:r>
          </a:p>
          <a:p>
            <a:r>
              <a:rPr lang="da-DK" sz="2200" b="0" i="0" dirty="0">
                <a:effectLst/>
                <a:latin typeface="Noto Sans" panose="020B0502040504020204" pitchFamily="34" charset="0"/>
              </a:rPr>
              <a:t>På den baggrund udviklede han sin teori om </a:t>
            </a:r>
            <a:r>
              <a:rPr lang="da-DK" sz="2200" b="0" i="1" dirty="0">
                <a:effectLst/>
                <a:latin typeface="Noto Sans" panose="020B0502040504020204" pitchFamily="34" charset="0"/>
              </a:rPr>
              <a:t>flowoplevelsen</a:t>
            </a:r>
            <a:r>
              <a:rPr lang="da-DK" sz="2200" b="0" i="0" dirty="0">
                <a:effectLst/>
                <a:latin typeface="Noto Sans" panose="020B0502040504020204" pitchFamily="34" charset="0"/>
              </a:rPr>
              <a:t>, hvor folk er så optaget af en aktivitet, at alt andet synes uden betydning. </a:t>
            </a:r>
          </a:p>
          <a:p>
            <a:r>
              <a:rPr lang="da-DK" sz="2200" b="0" i="0" dirty="0">
                <a:effectLst/>
                <a:latin typeface="Noto Sans" panose="020B0502040504020204" pitchFamily="34" charset="0"/>
              </a:rPr>
              <a:t>Disse mennesker var mere motiveret af selve flowoplevelsen og af den nydelse, der var forbundet med den, end af ydre belønninger som penge og social prestige. </a:t>
            </a:r>
          </a:p>
          <a:p>
            <a:r>
              <a:rPr lang="da-DK" sz="2200" b="0" i="0" dirty="0">
                <a:effectLst/>
                <a:latin typeface="Noto Sans" panose="020B0502040504020204" pitchFamily="34" charset="0"/>
              </a:rPr>
              <a:t>Selve </a:t>
            </a:r>
            <a:r>
              <a:rPr lang="da-DK" sz="2200" b="1" i="0" dirty="0">
                <a:effectLst/>
                <a:latin typeface="Noto Sans" panose="020B0502040504020204" pitchFamily="34" charset="0"/>
              </a:rPr>
              <a:t>oplevelsen</a:t>
            </a:r>
            <a:r>
              <a:rPr lang="da-DK" sz="2200" b="0" i="0" dirty="0">
                <a:effectLst/>
                <a:latin typeface="Noto Sans" panose="020B0502040504020204" pitchFamily="34" charset="0"/>
              </a:rPr>
              <a:t> var et mål i sig selv.</a:t>
            </a:r>
          </a:p>
          <a:p>
            <a:pPr marL="0" indent="0">
              <a:buNone/>
            </a:pPr>
            <a:endParaRPr lang="da-DK"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665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861D1A-DF7E-A709-7799-A194D1A069D3}"/>
              </a:ext>
            </a:extLst>
          </p:cNvPr>
          <p:cNvSpPr>
            <a:spLocks noGrp="1"/>
          </p:cNvSpPr>
          <p:nvPr>
            <p:ph type="title"/>
          </p:nvPr>
        </p:nvSpPr>
        <p:spPr>
          <a:xfrm>
            <a:off x="1171074" y="1396686"/>
            <a:ext cx="3240506" cy="4064628"/>
          </a:xfrm>
        </p:spPr>
        <p:txBody>
          <a:bodyPr>
            <a:normAutofit/>
          </a:bodyPr>
          <a:lstStyle/>
          <a:p>
            <a:pPr algn="ctr"/>
            <a:r>
              <a:rPr lang="da-DK" dirty="0">
                <a:solidFill>
                  <a:srgbClr val="FFFFFF"/>
                </a:solidFill>
              </a:rPr>
              <a:t>At være herre over sine handlinger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EEA5C6B8-D5B8-11D5-D3A3-483AE3CF9147}"/>
              </a:ext>
            </a:extLst>
          </p:cNvPr>
          <p:cNvSpPr>
            <a:spLocks noGrp="1"/>
          </p:cNvSpPr>
          <p:nvPr>
            <p:ph idx="1"/>
          </p:nvPr>
        </p:nvSpPr>
        <p:spPr>
          <a:xfrm>
            <a:off x="5370153" y="1526033"/>
            <a:ext cx="5536397" cy="3935281"/>
          </a:xfrm>
        </p:spPr>
        <p:txBody>
          <a:bodyPr>
            <a:normAutofit/>
          </a:bodyPr>
          <a:lstStyle/>
          <a:p>
            <a:r>
              <a:rPr lang="da-DK" sz="2200" b="0" i="0" dirty="0">
                <a:effectLst/>
                <a:latin typeface="Noto Sans" panose="020B0502040504020204" pitchFamily="34" charset="0"/>
              </a:rPr>
              <a:t>Flowoplevelserne blev beskrevet ens på tværs af sociale og kulturelle skel. </a:t>
            </a:r>
          </a:p>
          <a:p>
            <a:r>
              <a:rPr lang="da-DK" sz="2200" b="0" i="0" u="sng" dirty="0">
                <a:effectLst/>
                <a:latin typeface="Noto Sans" panose="020B0502040504020204" pitchFamily="34" charset="0"/>
              </a:rPr>
              <a:t>ikke</a:t>
            </a:r>
            <a:r>
              <a:rPr lang="da-DK" sz="2200" b="0" i="0" dirty="0">
                <a:effectLst/>
                <a:latin typeface="Noto Sans" panose="020B0502040504020204" pitchFamily="34" charset="0"/>
              </a:rPr>
              <a:t> en passiv og modtagende tilstand, som man måske umiddelbart skulle tro. </a:t>
            </a:r>
          </a:p>
          <a:p>
            <a:r>
              <a:rPr lang="da-DK" sz="2200" b="0" i="0" dirty="0">
                <a:effectLst/>
                <a:latin typeface="Noto Sans" panose="020B0502040504020204" pitchFamily="34" charset="0"/>
              </a:rPr>
              <a:t>Den optræder tværtimod ofte der, hvor vi har gjort os til herrer over vores handlinger.</a:t>
            </a:r>
            <a:endParaRPr lang="da-DK" sz="2200" dirty="0"/>
          </a:p>
        </p:txBody>
      </p:sp>
    </p:spTree>
    <p:extLst>
      <p:ext uri="{BB962C8B-B14F-4D97-AF65-F5344CB8AC3E}">
        <p14:creationId xmlns:p14="http://schemas.microsoft.com/office/powerpoint/2010/main" val="14279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922C5A-8E40-AD44-FABC-E476A9078A9F}"/>
              </a:ext>
            </a:extLst>
          </p:cNvPr>
          <p:cNvSpPr>
            <a:spLocks noGrp="1"/>
          </p:cNvSpPr>
          <p:nvPr>
            <p:ph type="title"/>
          </p:nvPr>
        </p:nvSpPr>
        <p:spPr>
          <a:xfrm>
            <a:off x="1171074" y="1396686"/>
            <a:ext cx="3240506" cy="4064628"/>
          </a:xfrm>
        </p:spPr>
        <p:txBody>
          <a:bodyPr>
            <a:normAutofit/>
          </a:bodyPr>
          <a:lstStyle/>
          <a:p>
            <a:pPr algn="ctr"/>
            <a:r>
              <a:rPr lang="da-DK" dirty="0">
                <a:solidFill>
                  <a:srgbClr val="FFFFFF"/>
                </a:solidFill>
              </a:rPr>
              <a:t>En oplevelse af kontrol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BCE37E2-68F0-E219-C828-2C22AB90DA89}"/>
              </a:ext>
            </a:extLst>
          </p:cNvPr>
          <p:cNvSpPr>
            <a:spLocks noGrp="1"/>
          </p:cNvSpPr>
          <p:nvPr>
            <p:ph idx="1"/>
          </p:nvPr>
        </p:nvSpPr>
        <p:spPr>
          <a:xfrm>
            <a:off x="5370153" y="1526033"/>
            <a:ext cx="5536397" cy="3935281"/>
          </a:xfrm>
        </p:spPr>
        <p:txBody>
          <a:bodyPr>
            <a:normAutofit/>
          </a:bodyPr>
          <a:lstStyle/>
          <a:p>
            <a:r>
              <a:rPr lang="da-DK" sz="1800" b="0" i="0" dirty="0">
                <a:effectLst/>
                <a:latin typeface="Noto Sans" panose="020B0502040504020204" pitchFamily="34" charset="0"/>
              </a:rPr>
              <a:t>En sådan tilstand eller udfordring er ikke nødvendigvis nydelsesfuld, mens den står på. </a:t>
            </a:r>
          </a:p>
          <a:p>
            <a:r>
              <a:rPr lang="da-DK" sz="1800" b="0" i="0" dirty="0">
                <a:effectLst/>
                <a:latin typeface="Noto Sans" panose="020B0502040504020204" pitchFamily="34" charset="0"/>
              </a:rPr>
              <a:t>Barnet kan være opfyldt af desperation, og svømmeren kan være på grænsen af udmattelse, og alligevel kan de bagefter opleve det som det lykkeligste øjeblik i deres liv. </a:t>
            </a:r>
            <a:endParaRPr lang="da-DK" sz="1800" dirty="0">
              <a:latin typeface="Noto Sans" panose="020B0502040504020204" pitchFamily="34" charset="0"/>
            </a:endParaRPr>
          </a:p>
          <a:p>
            <a:r>
              <a:rPr lang="da-DK" sz="1800" b="0" i="0" dirty="0">
                <a:effectLst/>
                <a:latin typeface="Noto Sans" panose="020B0502040504020204" pitchFamily="34" charset="0"/>
              </a:rPr>
              <a:t>De har selv opnået kontrol over livet og har dermed fået en følelse af herredømme eller medvirken i forhold til at bestemme livets indhold. </a:t>
            </a:r>
          </a:p>
          <a:p>
            <a:r>
              <a:rPr lang="da-DK" sz="1800" b="0" i="0" dirty="0">
                <a:effectLst/>
                <a:latin typeface="Noto Sans" panose="020B0502040504020204" pitchFamily="34" charset="0"/>
              </a:rPr>
              <a:t>Ifølge </a:t>
            </a:r>
            <a:r>
              <a:rPr lang="da-DK" sz="1800" b="0" i="0" dirty="0" err="1">
                <a:effectLst/>
                <a:latin typeface="Noto Sans" panose="020B0502040504020204" pitchFamily="34" charset="0"/>
              </a:rPr>
              <a:t>Csikszentmihalyi</a:t>
            </a:r>
            <a:r>
              <a:rPr lang="da-DK" sz="1800" b="0" i="0" dirty="0">
                <a:effectLst/>
                <a:latin typeface="Noto Sans" panose="020B0502040504020204" pitchFamily="34" charset="0"/>
              </a:rPr>
              <a:t> er det nok det tætteste, vi kommer på oplevelsen af lykke og </a:t>
            </a:r>
            <a:r>
              <a:rPr lang="da-DK" sz="1800" b="0" i="0" dirty="0" err="1">
                <a:effectLst/>
                <a:latin typeface="Noto Sans" panose="020B0502040504020204" pitchFamily="34" charset="0"/>
              </a:rPr>
              <a:t>meningsfylde</a:t>
            </a:r>
            <a:r>
              <a:rPr lang="da-DK" sz="1800" b="0" i="0" dirty="0">
                <a:effectLst/>
                <a:latin typeface="Noto Sans" panose="020B0502040504020204" pitchFamily="34" charset="0"/>
              </a:rPr>
              <a:t> i tilværelsen.</a:t>
            </a:r>
            <a:endParaRPr lang="da-DK" sz="1800" dirty="0"/>
          </a:p>
        </p:txBody>
      </p:sp>
    </p:spTree>
    <p:extLst>
      <p:ext uri="{BB962C8B-B14F-4D97-AF65-F5344CB8AC3E}">
        <p14:creationId xmlns:p14="http://schemas.microsoft.com/office/powerpoint/2010/main" val="38253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68FE1B-F41D-231C-2081-CAE91C7408E7}"/>
              </a:ext>
            </a:extLst>
          </p:cNvPr>
          <p:cNvSpPr>
            <a:spLocks noGrp="1"/>
          </p:cNvSpPr>
          <p:nvPr>
            <p:ph type="title"/>
          </p:nvPr>
        </p:nvSpPr>
        <p:spPr>
          <a:xfrm>
            <a:off x="1389278" y="1233241"/>
            <a:ext cx="3240506" cy="4064628"/>
          </a:xfrm>
        </p:spPr>
        <p:txBody>
          <a:bodyPr>
            <a:normAutofit/>
          </a:bodyPr>
          <a:lstStyle/>
          <a:p>
            <a:pPr algn="ctr"/>
            <a:r>
              <a:rPr lang="da-DK" dirty="0">
                <a:solidFill>
                  <a:srgbClr val="FFFFFF"/>
                </a:solidFill>
              </a:rPr>
              <a:t>Det positive modstykke til stress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947F4DF2-6C86-570D-3F7F-8F7FEEEB75DC}"/>
              </a:ext>
            </a:extLst>
          </p:cNvPr>
          <p:cNvSpPr>
            <a:spLocks noGrp="1"/>
          </p:cNvSpPr>
          <p:nvPr>
            <p:ph idx="1"/>
          </p:nvPr>
        </p:nvSpPr>
        <p:spPr>
          <a:xfrm>
            <a:off x="7360920" y="820880"/>
            <a:ext cx="3992879" cy="3865420"/>
          </a:xfrm>
        </p:spPr>
        <p:txBody>
          <a:bodyPr anchor="t">
            <a:noAutofit/>
          </a:bodyPr>
          <a:lstStyle/>
          <a:p>
            <a:r>
              <a:rPr lang="da-DK" sz="2200" b="0" i="0" dirty="0">
                <a:effectLst/>
                <a:latin typeface="Noto Sans" panose="020B0502040504020204" pitchFamily="34" charset="0"/>
              </a:rPr>
              <a:t>Flow opstår i læringssituationer, hvor der er en passende balance mellem menneskets færdigheder og de udfordringer, det stilles overfor. </a:t>
            </a:r>
          </a:p>
          <a:p>
            <a:r>
              <a:rPr lang="da-DK" sz="2200" b="0" i="0" dirty="0">
                <a:effectLst/>
                <a:latin typeface="Noto Sans" panose="020B0502040504020204" pitchFamily="34" charset="0"/>
              </a:rPr>
              <a:t>Man er engageret og måske hårdt arbejdende. </a:t>
            </a:r>
          </a:p>
          <a:p>
            <a:r>
              <a:rPr lang="da-DK" sz="2200" b="0" i="0" dirty="0">
                <a:effectLst/>
                <a:latin typeface="Noto Sans" panose="020B0502040504020204" pitchFamily="34" charset="0"/>
              </a:rPr>
              <a:t>Anstrengelserne fører dog ikke til stress, men netop til nydelse, fordi man er i </a:t>
            </a:r>
            <a:r>
              <a:rPr lang="da-DK" sz="2200" b="0" i="0" u="sng" dirty="0">
                <a:effectLst/>
                <a:latin typeface="Noto Sans" panose="020B0502040504020204" pitchFamily="34" charset="0"/>
              </a:rPr>
              <a:t>kontrol med situationen</a:t>
            </a:r>
            <a:r>
              <a:rPr lang="da-DK" sz="2200" b="0" i="0" dirty="0">
                <a:effectLst/>
                <a:latin typeface="Noto Sans" panose="020B0502040504020204" pitchFamily="34" charset="0"/>
              </a:rPr>
              <a:t>, og ens færdigheder svarer til udfordringen.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736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863A02-4FFC-CC51-FB88-99AC4FB61132}"/>
              </a:ext>
            </a:extLst>
          </p:cNvPr>
          <p:cNvSpPr>
            <a:spLocks noGrp="1"/>
          </p:cNvSpPr>
          <p:nvPr>
            <p:ph type="title"/>
          </p:nvPr>
        </p:nvSpPr>
        <p:spPr>
          <a:xfrm>
            <a:off x="1389278" y="1233241"/>
            <a:ext cx="3240506" cy="4064628"/>
          </a:xfrm>
        </p:spPr>
        <p:txBody>
          <a:bodyPr>
            <a:normAutofit/>
          </a:bodyPr>
          <a:lstStyle/>
          <a:p>
            <a:pPr algn="ctr"/>
            <a:r>
              <a:rPr lang="da-DK" dirty="0">
                <a:solidFill>
                  <a:srgbClr val="FFFFFF"/>
                </a:solidFill>
              </a:rPr>
              <a:t>Stopklodser for oplevelsen af flow</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AC87D78C-DE58-7736-F6FD-EA3A5B9A5832}"/>
              </a:ext>
            </a:extLst>
          </p:cNvPr>
          <p:cNvSpPr>
            <a:spLocks noGrp="1"/>
          </p:cNvSpPr>
          <p:nvPr>
            <p:ph idx="1"/>
          </p:nvPr>
        </p:nvSpPr>
        <p:spPr>
          <a:xfrm>
            <a:off x="6096000" y="820880"/>
            <a:ext cx="5257799" cy="4889350"/>
          </a:xfrm>
        </p:spPr>
        <p:txBody>
          <a:bodyPr anchor="t">
            <a:normAutofit/>
          </a:bodyPr>
          <a:lstStyle/>
          <a:p>
            <a:r>
              <a:rPr lang="da-DK" sz="2000" b="0" i="0" dirty="0">
                <a:effectLst/>
                <a:latin typeface="Noto Sans" panose="020B0502040504020204" pitchFamily="34" charset="0"/>
              </a:rPr>
              <a:t>Mennesker, der har en </a:t>
            </a:r>
            <a:r>
              <a:rPr lang="da-DK" sz="2000" b="1" i="0" dirty="0">
                <a:effectLst/>
                <a:latin typeface="Noto Sans" panose="020B0502040504020204" pitchFamily="34" charset="0"/>
              </a:rPr>
              <a:t>overdreven bevidsthed om sig selv</a:t>
            </a:r>
            <a:r>
              <a:rPr lang="da-DK" sz="2000" b="0" i="0" dirty="0">
                <a:effectLst/>
                <a:latin typeface="Noto Sans" panose="020B0502040504020204" pitchFamily="34" charset="0"/>
              </a:rPr>
              <a:t> og til stadighed er bekymret for, hvordan andre opfatter dem, kan have svært ved at opleve flow. </a:t>
            </a:r>
          </a:p>
          <a:p>
            <a:r>
              <a:rPr lang="da-DK" sz="2000" dirty="0">
                <a:latin typeface="Noto Sans" panose="020B0502040504020204" pitchFamily="34" charset="0"/>
              </a:rPr>
              <a:t>F</a:t>
            </a:r>
            <a:r>
              <a:rPr lang="da-DK" sz="2000" b="0" i="0" dirty="0">
                <a:effectLst/>
                <a:latin typeface="Noto Sans" panose="020B0502040504020204" pitchFamily="34" charset="0"/>
              </a:rPr>
              <a:t>orældre, der støtter børnene, viser dem interesse, stiller klare krav til børnene, giver dem valgmuligheder, plads til deres engagement og stiller dem overfor passende udfordringer, giver børnene større muligheder for at indrette deres tilværelse på en måde, der fremmer flow.</a:t>
            </a:r>
          </a:p>
          <a:p>
            <a:endParaRPr lang="da-DK"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364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810CC5-850C-DC04-10BA-AD259C449C9D}"/>
              </a:ext>
            </a:extLst>
          </p:cNvPr>
          <p:cNvSpPr>
            <a:spLocks noGrp="1"/>
          </p:cNvSpPr>
          <p:nvPr>
            <p:ph type="title"/>
          </p:nvPr>
        </p:nvSpPr>
        <p:spPr>
          <a:xfrm>
            <a:off x="1043631" y="809898"/>
            <a:ext cx="10173010" cy="1554480"/>
          </a:xfrm>
        </p:spPr>
        <p:txBody>
          <a:bodyPr anchor="ctr">
            <a:normAutofit/>
          </a:bodyPr>
          <a:lstStyle/>
          <a:p>
            <a:r>
              <a:rPr lang="da-DK" sz="4800"/>
              <a:t>Muzafa</a:t>
            </a:r>
            <a:r>
              <a:rPr lang="da-DK" sz="4800" dirty="0"/>
              <a:t> Sherifs definition:</a:t>
            </a:r>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Pladsholder til indhold 2">
            <a:extLst>
              <a:ext uri="{FF2B5EF4-FFF2-40B4-BE49-F238E27FC236}">
                <a16:creationId xmlns:a16="http://schemas.microsoft.com/office/drawing/2014/main" id="{A7ABCD86-3AA0-B920-31B4-D1F3E12C706F}"/>
              </a:ext>
            </a:extLst>
          </p:cNvPr>
          <p:cNvGraphicFramePr>
            <a:graphicFrameLocks noGrp="1"/>
          </p:cNvGraphicFramePr>
          <p:nvPr>
            <p:ph idx="1"/>
            <p:extLst>
              <p:ext uri="{D42A27DB-BD31-4B8C-83A1-F6EECF244321}">
                <p14:modId xmlns:p14="http://schemas.microsoft.com/office/powerpoint/2010/main" val="332797705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892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linje/række, tekst, diagram, skærmbillede&#10;&#10;Automatisk genereret beskrivelse">
            <a:extLst>
              <a:ext uri="{FF2B5EF4-FFF2-40B4-BE49-F238E27FC236}">
                <a16:creationId xmlns:a16="http://schemas.microsoft.com/office/drawing/2014/main" id="{7CE49911-48DE-43E6-8890-707220138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431" y="643466"/>
            <a:ext cx="9363137" cy="5571067"/>
          </a:xfrm>
          <a:prstGeom prst="rect">
            <a:avLst/>
          </a:prstGeom>
        </p:spPr>
      </p:pic>
    </p:spTree>
    <p:extLst>
      <p:ext uri="{BB962C8B-B14F-4D97-AF65-F5344CB8AC3E}">
        <p14:creationId xmlns:p14="http://schemas.microsoft.com/office/powerpoint/2010/main" val="5402641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478AE65-9DBE-A6F7-3B92-9575D29867BA}"/>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kern="1200">
                <a:latin typeface="+mj-lt"/>
                <a:ea typeface="+mj-ea"/>
                <a:cs typeface="+mj-cs"/>
              </a:rPr>
              <a:t>Flow-teorien</a:t>
            </a:r>
          </a:p>
        </p:txBody>
      </p:sp>
      <p:sp>
        <p:nvSpPr>
          <p:cNvPr id="47" name="Oval 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6" name="Pladsholder til indhold 5" descr="Et billede, der indeholder tekst, skærmbillede, Font/skrifttype, dokument&#10;&#10;Automatisk genereret beskrivelse">
            <a:extLst>
              <a:ext uri="{FF2B5EF4-FFF2-40B4-BE49-F238E27FC236}">
                <a16:creationId xmlns:a16="http://schemas.microsoft.com/office/drawing/2014/main" id="{9E2C3943-BA8F-CD06-38B1-F91335F53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380" y="703679"/>
            <a:ext cx="9160669" cy="5346245"/>
          </a:xfrm>
          <a:prstGeom prst="rect">
            <a:avLst/>
          </a:prstGeom>
        </p:spPr>
      </p:pic>
      <p:sp>
        <p:nvSpPr>
          <p:cNvPr id="4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40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0C4A4-379B-853F-742D-75FDD898D0A6}"/>
              </a:ext>
            </a:extLst>
          </p:cNvPr>
          <p:cNvSpPr>
            <a:spLocks noGrp="1"/>
          </p:cNvSpPr>
          <p:nvPr>
            <p:ph type="title"/>
          </p:nvPr>
        </p:nvSpPr>
        <p:spPr/>
        <p:txBody>
          <a:bodyPr/>
          <a:lstStyle/>
          <a:p>
            <a:r>
              <a:rPr lang="da-DK" dirty="0"/>
              <a:t>Hukommelse </a:t>
            </a:r>
          </a:p>
        </p:txBody>
      </p:sp>
      <p:sp>
        <p:nvSpPr>
          <p:cNvPr id="3" name="Pladsholder til indhold 2">
            <a:extLst>
              <a:ext uri="{FF2B5EF4-FFF2-40B4-BE49-F238E27FC236}">
                <a16:creationId xmlns:a16="http://schemas.microsoft.com/office/drawing/2014/main" id="{266E8480-B851-E20E-1B4D-9DCA3F7CAF96}"/>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3706467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97917F-AC43-C3F7-4764-F61576D2C6BD}"/>
              </a:ext>
            </a:extLst>
          </p:cNvPr>
          <p:cNvSpPr>
            <a:spLocks noGrp="1"/>
          </p:cNvSpPr>
          <p:nvPr>
            <p:ph type="title"/>
          </p:nvPr>
        </p:nvSpPr>
        <p:spPr>
          <a:xfrm>
            <a:off x="6590662" y="4267832"/>
            <a:ext cx="4805996" cy="1297115"/>
          </a:xfrm>
        </p:spPr>
        <p:txBody>
          <a:bodyPr vert="horz" lIns="91440" tIns="45720" rIns="91440" bIns="45720" rtlCol="0" anchor="t">
            <a:noAutofit/>
          </a:bodyPr>
          <a:lstStyle/>
          <a:p>
            <a:pPr algn="ctr"/>
            <a:r>
              <a:rPr lang="en-US" kern="1200" dirty="0">
                <a:solidFill>
                  <a:schemeClr val="tx2"/>
                </a:solidFill>
                <a:latin typeface="+mj-lt"/>
                <a:ea typeface="+mj-ea"/>
                <a:cs typeface="+mj-cs"/>
              </a:rPr>
              <a:t>Stress – </a:t>
            </a:r>
            <a:r>
              <a:rPr lang="en-US" kern="1200" dirty="0" err="1">
                <a:solidFill>
                  <a:schemeClr val="tx2"/>
                </a:solidFill>
                <a:latin typeface="+mj-lt"/>
                <a:ea typeface="+mj-ea"/>
                <a:cs typeface="+mj-cs"/>
              </a:rPr>
              <a:t>forskellige</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perspektiver</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på</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begrebet</a:t>
            </a:r>
            <a:endParaRPr lang="en-US" kern="1200" dirty="0">
              <a:solidFill>
                <a:schemeClr val="tx2"/>
              </a:solidFill>
              <a:latin typeface="+mj-lt"/>
              <a:ea typeface="+mj-ea"/>
              <a:cs typeface="+mj-cs"/>
            </a:endParaRPr>
          </a:p>
        </p:txBody>
      </p:sp>
      <p:pic>
        <p:nvPicPr>
          <p:cNvPr id="7" name="Graphic 6" descr="Head with Gears">
            <a:extLst>
              <a:ext uri="{FF2B5EF4-FFF2-40B4-BE49-F238E27FC236}">
                <a16:creationId xmlns:a16="http://schemas.microsoft.com/office/drawing/2014/main" id="{33EBBAC5-4684-DA5E-0348-650800E130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39613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14F3D993-3F9B-DAEA-4834-A9A8D886E1B9}"/>
              </a:ext>
            </a:extLst>
          </p:cNvPr>
          <p:cNvSpPr>
            <a:spLocks noGrp="1"/>
          </p:cNvSpPr>
          <p:nvPr>
            <p:ph type="title"/>
          </p:nvPr>
        </p:nvSpPr>
        <p:spPr>
          <a:xfrm>
            <a:off x="838200" y="365125"/>
            <a:ext cx="5393361" cy="1325563"/>
          </a:xfrm>
        </p:spPr>
        <p:txBody>
          <a:bodyPr>
            <a:normAutofit/>
          </a:bodyPr>
          <a:lstStyle/>
          <a:p>
            <a:pPr algn="ctr"/>
            <a:r>
              <a:rPr lang="da-DK" dirty="0"/>
              <a:t>Akut stress – kamp- og flugtreaktion</a:t>
            </a:r>
          </a:p>
        </p:txBody>
      </p:sp>
      <p:sp>
        <p:nvSpPr>
          <p:cNvPr id="3" name="Pladsholder til indhold 2">
            <a:extLst>
              <a:ext uri="{FF2B5EF4-FFF2-40B4-BE49-F238E27FC236}">
                <a16:creationId xmlns:a16="http://schemas.microsoft.com/office/drawing/2014/main" id="{81C5C0DA-D601-3219-0564-1E0795665B85}"/>
              </a:ext>
            </a:extLst>
          </p:cNvPr>
          <p:cNvSpPr>
            <a:spLocks noGrp="1"/>
          </p:cNvSpPr>
          <p:nvPr>
            <p:ph idx="1"/>
          </p:nvPr>
        </p:nvSpPr>
        <p:spPr>
          <a:xfrm>
            <a:off x="838200" y="1825625"/>
            <a:ext cx="5393361" cy="4351338"/>
          </a:xfrm>
        </p:spPr>
        <p:txBody>
          <a:bodyPr>
            <a:normAutofit/>
          </a:bodyPr>
          <a:lstStyle/>
          <a:p>
            <a:r>
              <a:rPr lang="da-DK" sz="1600" dirty="0"/>
              <a:t>Udfordringen ‘tænder’ det sympatiske nervesystem, der frigiver hormonet adrenalin </a:t>
            </a:r>
          </a:p>
          <a:p>
            <a:r>
              <a:rPr lang="da-DK" sz="1600" b="0" i="0" dirty="0">
                <a:effectLst/>
                <a:latin typeface="Noto Sans" panose="020B0502040504020204" pitchFamily="34" charset="0"/>
              </a:rPr>
              <a:t>stresshormonet aktiverer kroppen </a:t>
            </a:r>
            <a:r>
              <a:rPr lang="da-DK" sz="1600" dirty="0">
                <a:latin typeface="Noto Sans" panose="020B0502040504020204" pitchFamily="34" charset="0"/>
              </a:rPr>
              <a:t>-</a:t>
            </a:r>
            <a:r>
              <a:rPr lang="da-DK" sz="1600" b="0" i="0" dirty="0">
                <a:effectLst/>
                <a:latin typeface="Noto Sans" panose="020B0502040504020204" pitchFamily="34" charset="0"/>
              </a:rPr>
              <a:t> sukkerstoffer frigives til brug for den kommende muskelaktivitet, og puls, blodtryk og vejrtrækning sættes i vejret</a:t>
            </a:r>
          </a:p>
          <a:p>
            <a:r>
              <a:rPr lang="da-DK" sz="1600" b="0" i="0" dirty="0">
                <a:effectLst/>
                <a:latin typeface="Noto Sans" panose="020B0502040504020204" pitchFamily="34" charset="0"/>
              </a:rPr>
              <a:t>blodet bliver mere letflydende og omdirigeres fra de indre organer og huden til hjernen og musklerne.</a:t>
            </a:r>
          </a:p>
          <a:p>
            <a:r>
              <a:rPr lang="da-DK" sz="1600" b="0" i="0" dirty="0">
                <a:effectLst/>
                <a:latin typeface="Noto Sans" panose="020B0502040504020204" pitchFamily="34" charset="0"/>
              </a:rPr>
              <a:t>Vores opmærksomhed øges, og vores hukommelse og indlæringsevne virker bedre, så vi kan håndtere udfordringerne. </a:t>
            </a:r>
          </a:p>
          <a:p>
            <a:r>
              <a:rPr lang="da-DK" sz="1600" b="0" i="0" dirty="0">
                <a:effectLst/>
                <a:latin typeface="Noto Sans" panose="020B0502040504020204" pitchFamily="34" charset="0"/>
              </a:rPr>
              <a:t>Vi skal være fysisk og mentalt på mærkerne, indtil faren er overvundet. Herefter vender kroppen tilbage til normal tilstand. </a:t>
            </a:r>
          </a:p>
          <a:p>
            <a:pPr marL="0" indent="0">
              <a:buNone/>
            </a:pPr>
            <a:endParaRPr lang="da-DK" sz="1600" dirty="0"/>
          </a:p>
        </p:txBody>
      </p:sp>
      <p:pic>
        <p:nvPicPr>
          <p:cNvPr id="5" name="Billede 4" descr="Et billede, der indeholder pattedyr, maleri, kunst, udendørs&#10;&#10;Automatisk genereret beskrivelse">
            <a:extLst>
              <a:ext uri="{FF2B5EF4-FFF2-40B4-BE49-F238E27FC236}">
                <a16:creationId xmlns:a16="http://schemas.microsoft.com/office/drawing/2014/main" id="{67F1F77C-5ED1-22E5-797B-0BF6A9480E88}"/>
              </a:ext>
            </a:extLst>
          </p:cNvPr>
          <p:cNvPicPr>
            <a:picLocks noChangeAspect="1"/>
          </p:cNvPicPr>
          <p:nvPr/>
        </p:nvPicPr>
        <p:blipFill>
          <a:blip r:embed="rId2">
            <a:extLst>
              <a:ext uri="{28A0092B-C50C-407E-A947-70E740481C1C}">
                <a14:useLocalDpi xmlns:a14="http://schemas.microsoft.com/office/drawing/2010/main" val="0"/>
              </a:ext>
            </a:extLst>
          </a:blip>
          <a:srcRect l="10102" r="22147"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99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51900F-0413-0629-9F40-8E8DB2F9AD15}"/>
              </a:ext>
            </a:extLst>
          </p:cNvPr>
          <p:cNvSpPr>
            <a:spLocks noGrp="1"/>
          </p:cNvSpPr>
          <p:nvPr>
            <p:ph type="title"/>
          </p:nvPr>
        </p:nvSpPr>
        <p:spPr>
          <a:xfrm>
            <a:off x="1245072" y="1289765"/>
            <a:ext cx="3651101" cy="4270963"/>
          </a:xfrm>
        </p:spPr>
        <p:txBody>
          <a:bodyPr anchor="ctr">
            <a:normAutofit/>
          </a:bodyPr>
          <a:lstStyle/>
          <a:p>
            <a:pPr algn="ctr"/>
            <a:r>
              <a:rPr lang="da-DK" sz="5600">
                <a:solidFill>
                  <a:srgbClr val="FFFFFF"/>
                </a:solidFill>
              </a:rPr>
              <a:t>Kronisk stress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8CAB17D7-E372-17B7-F6DC-6C9DB3DAEE37}"/>
              </a:ext>
            </a:extLst>
          </p:cNvPr>
          <p:cNvSpPr>
            <a:spLocks noGrp="1"/>
          </p:cNvSpPr>
          <p:nvPr>
            <p:ph idx="1"/>
          </p:nvPr>
        </p:nvSpPr>
        <p:spPr>
          <a:xfrm>
            <a:off x="6297233" y="518400"/>
            <a:ext cx="4771607" cy="5837949"/>
          </a:xfrm>
        </p:spPr>
        <p:txBody>
          <a:bodyPr anchor="ctr">
            <a:noAutofit/>
          </a:bodyPr>
          <a:lstStyle/>
          <a:p>
            <a:r>
              <a:rPr lang="da-DK" sz="1800" b="0" i="0" dirty="0">
                <a:solidFill>
                  <a:schemeClr val="tx1">
                    <a:alpha val="80000"/>
                  </a:schemeClr>
                </a:solidFill>
                <a:effectLst/>
                <a:latin typeface="Noto Sans" panose="020B0502040504020204" pitchFamily="34" charset="0"/>
              </a:rPr>
              <a:t>Opstår hvor den akutte stress ikke ophører</a:t>
            </a:r>
          </a:p>
          <a:p>
            <a:r>
              <a:rPr lang="da-DK" sz="1800" dirty="0">
                <a:solidFill>
                  <a:schemeClr val="tx1">
                    <a:alpha val="80000"/>
                  </a:schemeClr>
                </a:solidFill>
                <a:latin typeface="Noto Sans" panose="020B0502040504020204" pitchFamily="34" charset="0"/>
              </a:rPr>
              <a:t>Når </a:t>
            </a:r>
            <a:r>
              <a:rPr lang="da-DK" sz="1800" b="0" i="0" dirty="0">
                <a:solidFill>
                  <a:schemeClr val="tx1">
                    <a:alpha val="80000"/>
                  </a:schemeClr>
                </a:solidFill>
                <a:effectLst/>
                <a:latin typeface="Noto Sans" panose="020B0502040504020204" pitchFamily="34" charset="0"/>
              </a:rPr>
              <a:t>kroppen gennem længere tid ikke har mulighed for med jævne mellemrum at </a:t>
            </a:r>
            <a:r>
              <a:rPr lang="da-DK" sz="1800" b="0" i="0" u="sng" dirty="0">
                <a:solidFill>
                  <a:schemeClr val="tx1">
                    <a:alpha val="80000"/>
                  </a:schemeClr>
                </a:solidFill>
                <a:effectLst/>
                <a:latin typeface="Noto Sans" panose="020B0502040504020204" pitchFamily="34" charset="0"/>
              </a:rPr>
              <a:t>vende tilbage til normaltilstanden</a:t>
            </a:r>
            <a:endParaRPr lang="da-DK" sz="1800" b="0" i="0" dirty="0">
              <a:solidFill>
                <a:schemeClr val="tx1">
                  <a:alpha val="80000"/>
                </a:schemeClr>
              </a:solidFill>
              <a:effectLst/>
              <a:latin typeface="Noto Sans" panose="020B0502040504020204" pitchFamily="34" charset="0"/>
            </a:endParaRPr>
          </a:p>
          <a:p>
            <a:r>
              <a:rPr lang="da-DK" sz="1800" b="0" i="1" dirty="0">
                <a:solidFill>
                  <a:schemeClr val="tx1">
                    <a:alpha val="80000"/>
                  </a:schemeClr>
                </a:solidFill>
                <a:effectLst/>
                <a:latin typeface="Noto Sans" panose="020B0502040504020204" pitchFamily="34" charset="0"/>
              </a:rPr>
              <a:t>En tilstand, hvor man oplever, at man udsættes for krav eller trusler fra omgivelserne, der overstiger ens evne til tilpasning, og hvor man ikke er i stand til at fjerne truslen</a:t>
            </a:r>
            <a:r>
              <a:rPr lang="da-DK" sz="1800" b="0" i="0" dirty="0">
                <a:solidFill>
                  <a:schemeClr val="tx1">
                    <a:alpha val="80000"/>
                  </a:schemeClr>
                </a:solidFill>
                <a:effectLst/>
                <a:latin typeface="Noto Sans" panose="020B0502040504020204" pitchFamily="34" charset="0"/>
              </a:rPr>
              <a:t>.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tekst, skærmbillede, Font/skrifttype, nummer/tal&#10;&#10;Automatisk genereret beskrivelse">
            <a:extLst>
              <a:ext uri="{FF2B5EF4-FFF2-40B4-BE49-F238E27FC236}">
                <a16:creationId xmlns:a16="http://schemas.microsoft.com/office/drawing/2014/main" id="{E128F484-1381-C7A2-504C-671882E077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201" y="643466"/>
            <a:ext cx="7631598" cy="5571067"/>
          </a:xfrm>
          <a:prstGeom prst="rect">
            <a:avLst/>
          </a:prstGeom>
        </p:spPr>
      </p:pic>
    </p:spTree>
    <p:extLst>
      <p:ext uri="{BB962C8B-B14F-4D97-AF65-F5344CB8AC3E}">
        <p14:creationId xmlns:p14="http://schemas.microsoft.com/office/powerpoint/2010/main" val="3278275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E5EFE-FC9E-CF3E-41B1-C2740C381620}"/>
              </a:ext>
            </a:extLst>
          </p:cNvPr>
          <p:cNvSpPr>
            <a:spLocks noGrp="1"/>
          </p:cNvSpPr>
          <p:nvPr>
            <p:ph type="title"/>
          </p:nvPr>
        </p:nvSpPr>
        <p:spPr/>
        <p:txBody>
          <a:bodyPr/>
          <a:lstStyle/>
          <a:p>
            <a:r>
              <a:rPr lang="da-DK" dirty="0"/>
              <a:t>Stress – indre og ydre faktorer </a:t>
            </a:r>
          </a:p>
        </p:txBody>
      </p:sp>
      <p:sp>
        <p:nvSpPr>
          <p:cNvPr id="3" name="Pladsholder til indhold 2">
            <a:extLst>
              <a:ext uri="{FF2B5EF4-FFF2-40B4-BE49-F238E27FC236}">
                <a16:creationId xmlns:a16="http://schemas.microsoft.com/office/drawing/2014/main" id="{558B76AA-CC64-7535-BD45-581FB5315CF2}"/>
              </a:ext>
            </a:extLst>
          </p:cNvPr>
          <p:cNvSpPr>
            <a:spLocks noGrp="1"/>
          </p:cNvSpPr>
          <p:nvPr>
            <p:ph idx="1"/>
          </p:nvPr>
        </p:nvSpPr>
        <p:spPr/>
        <p:txBody>
          <a:bodyPr/>
          <a:lstStyle/>
          <a:p>
            <a:pPr marL="0" indent="0">
              <a:buNone/>
            </a:pPr>
            <a:r>
              <a:rPr lang="da-DK" dirty="0"/>
              <a:t>Richard S. Lazarus – en psykologisk definition på stress:</a:t>
            </a:r>
          </a:p>
          <a:p>
            <a:pPr marL="0" indent="0">
              <a:buNone/>
            </a:pPr>
            <a:r>
              <a:rPr lang="da-DK" dirty="0"/>
              <a:t>”et specifikt samspil mellem personen og omverdenen, som af personen vurderes som belastende eller overstigende hans eller hendes ressourcer” </a:t>
            </a:r>
          </a:p>
          <a:p>
            <a:pPr marL="0" indent="0">
              <a:buNone/>
            </a:pPr>
            <a:endParaRPr lang="da-DK" dirty="0"/>
          </a:p>
          <a:p>
            <a:pPr marL="0" indent="0">
              <a:buNone/>
            </a:pPr>
            <a:r>
              <a:rPr lang="da-DK" dirty="0"/>
              <a:t>Vores </a:t>
            </a:r>
            <a:r>
              <a:rPr lang="da-DK" i="1" dirty="0"/>
              <a:t>vurdering </a:t>
            </a:r>
            <a:r>
              <a:rPr lang="da-DK" dirty="0"/>
              <a:t>af en situation er afgørende for, hvor belastende og dermed stressende, den er for os </a:t>
            </a:r>
          </a:p>
        </p:txBody>
      </p:sp>
    </p:spTree>
    <p:extLst>
      <p:ext uri="{BB962C8B-B14F-4D97-AF65-F5344CB8AC3E}">
        <p14:creationId xmlns:p14="http://schemas.microsoft.com/office/powerpoint/2010/main" val="35378761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21489-6333-A4C1-A44A-5E795B894488}"/>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786CCF9-65DA-792F-5836-769615C616AA}"/>
              </a:ext>
            </a:extLst>
          </p:cNvPr>
          <p:cNvSpPr>
            <a:spLocks noGrp="1"/>
          </p:cNvSpPr>
          <p:nvPr>
            <p:ph idx="1"/>
          </p:nvPr>
        </p:nvSpPr>
        <p:spPr/>
        <p:txBody>
          <a:bodyPr/>
          <a:lstStyle/>
          <a:p>
            <a:pPr marL="0" indent="0" algn="ctr">
              <a:buNone/>
            </a:pPr>
            <a:endParaRPr lang="da-DK" dirty="0"/>
          </a:p>
          <a:p>
            <a:pPr marL="0" indent="0" algn="ctr">
              <a:buNone/>
            </a:pPr>
            <a:r>
              <a:rPr lang="da-DK" dirty="0"/>
              <a:t>Om et menneske bliver stresset kan med andre ord ikke blot afgøres på baggrund af de ydre udfordringer, en person står overfor, men må også ses i lyset af, hvordan personen selv </a:t>
            </a:r>
            <a:r>
              <a:rPr lang="da-DK" b="1" dirty="0"/>
              <a:t>fortolker</a:t>
            </a:r>
            <a:r>
              <a:rPr lang="da-DK" dirty="0"/>
              <a:t> eller </a:t>
            </a:r>
            <a:r>
              <a:rPr lang="da-DK" b="1" dirty="0"/>
              <a:t>vurderer</a:t>
            </a:r>
            <a:r>
              <a:rPr lang="da-DK" dirty="0"/>
              <a:t> udfordringerne, og det er afhængig af personens </a:t>
            </a:r>
            <a:r>
              <a:rPr lang="da-DK" u="sng" dirty="0"/>
              <a:t>egenskaber</a:t>
            </a:r>
            <a:r>
              <a:rPr lang="da-DK" dirty="0"/>
              <a:t> og </a:t>
            </a:r>
            <a:r>
              <a:rPr lang="da-DK" u="sng" dirty="0"/>
              <a:t>ressourcer</a:t>
            </a:r>
            <a:r>
              <a:rPr lang="da-DK" dirty="0"/>
              <a:t> </a:t>
            </a:r>
          </a:p>
        </p:txBody>
      </p:sp>
    </p:spTree>
    <p:extLst>
      <p:ext uri="{BB962C8B-B14F-4D97-AF65-F5344CB8AC3E}">
        <p14:creationId xmlns:p14="http://schemas.microsoft.com/office/powerpoint/2010/main" val="12053385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50B87C-576D-01AB-ECB6-CB1E439AD93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Ydre faktorer: livsforandringer og daglige gener</a:t>
            </a:r>
          </a:p>
        </p:txBody>
      </p:sp>
      <p:pic>
        <p:nvPicPr>
          <p:cNvPr id="5" name="Pladsholder til indhold 4" descr="Et billede, der indeholder tekst, menu, dokument, nummer/tal&#10;&#10;Automatisk genereret beskrivelse">
            <a:extLst>
              <a:ext uri="{FF2B5EF4-FFF2-40B4-BE49-F238E27FC236}">
                <a16:creationId xmlns:a16="http://schemas.microsoft.com/office/drawing/2014/main" id="{4234E91C-BF19-5E20-9AE0-0F0C32CAF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2983" y="273352"/>
            <a:ext cx="5705293" cy="6479303"/>
          </a:xfrm>
          <a:prstGeom prst="rect">
            <a:avLst/>
          </a:prstGeom>
        </p:spPr>
      </p:pic>
    </p:spTree>
    <p:extLst>
      <p:ext uri="{BB962C8B-B14F-4D97-AF65-F5344CB8AC3E}">
        <p14:creationId xmlns:p14="http://schemas.microsoft.com/office/powerpoint/2010/main" val="29893691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11763</TotalTime>
  <Words>8709</Words>
  <Application>Microsoft Office PowerPoint</Application>
  <PresentationFormat>Widescreen</PresentationFormat>
  <Paragraphs>532</Paragraphs>
  <Slides>115</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115</vt:i4>
      </vt:variant>
    </vt:vector>
  </HeadingPairs>
  <TitlesOfParts>
    <vt:vector size="121" baseType="lpstr">
      <vt:lpstr>Aptos</vt:lpstr>
      <vt:lpstr>Aptos Display</vt:lpstr>
      <vt:lpstr>Arial</vt:lpstr>
      <vt:lpstr>Calibri</vt:lpstr>
      <vt:lpstr>Noto Sans</vt:lpstr>
      <vt:lpstr>Office-tema</vt:lpstr>
      <vt:lpstr>At være ung</vt:lpstr>
      <vt:lpstr>At være ung </vt:lpstr>
      <vt:lpstr>Ungdom</vt:lpstr>
      <vt:lpstr>DEFINITION Fra Gads Psykologi-leksikon </vt:lpstr>
      <vt:lpstr>Det senmoderne samfund </vt:lpstr>
      <vt:lpstr>Socialpsykologi </vt:lpstr>
      <vt:lpstr>Socialpsykologiens eksperimenter </vt:lpstr>
      <vt:lpstr>To perspektiver</vt:lpstr>
      <vt:lpstr>Muzafa Sherifs definition:</vt:lpstr>
      <vt:lpstr>Grupper </vt:lpstr>
      <vt:lpstr>Grupper </vt:lpstr>
      <vt:lpstr>Grupper </vt:lpstr>
      <vt:lpstr>Grupper </vt:lpstr>
      <vt:lpstr>Hvad er social identitet?</vt:lpstr>
      <vt:lpstr>Normer og roller </vt:lpstr>
      <vt:lpstr>Definition ”Roller”</vt:lpstr>
      <vt:lpstr>The Robber’s Cave eksperiment</vt:lpstr>
      <vt:lpstr>Fase 1</vt:lpstr>
      <vt:lpstr>Fase 2</vt:lpstr>
      <vt:lpstr>Fase 3</vt:lpstr>
      <vt:lpstr>Tajfel og Turners identitetsteori</vt:lpstr>
      <vt:lpstr>Tajfel og Turner</vt:lpstr>
      <vt:lpstr>Holdninger </vt:lpstr>
      <vt:lpstr>Kognitiv dissonans</vt:lpstr>
      <vt:lpstr>Reducering af kognitiv dissonans</vt:lpstr>
      <vt:lpstr>Perception </vt:lpstr>
      <vt:lpstr>Stereotyper </vt:lpstr>
      <vt:lpstr>Førstehåndsindtryk </vt:lpstr>
      <vt:lpstr>Førstehåndsindtryk</vt:lpstr>
      <vt:lpstr>Halo-effekten Er en person først blevet bedømt til at være meget attraktiv eller venlig, er man tilbøjelig til automatisk at associere vedkommende med mange andre positive eller attraktive kvaliteter. </vt:lpstr>
      <vt:lpstr>HALO-effekten</vt:lpstr>
      <vt:lpstr>HALO-effekten</vt:lpstr>
      <vt:lpstr>Rosenthal-effekten </vt:lpstr>
      <vt:lpstr>Rosenthal-effekten</vt:lpstr>
      <vt:lpstr>PowerPoint-præsentation</vt:lpstr>
      <vt:lpstr>Gestaltpsykologi </vt:lpstr>
      <vt:lpstr>Solomon Asch</vt:lpstr>
      <vt:lpstr>Opdragelsesstile Diana Baumrind </vt:lpstr>
      <vt:lpstr>Identitet</vt:lpstr>
      <vt:lpstr>Hartmut Rosa (1965-), tysk sociolog  “Fremmedgørelse og acceleration”</vt:lpstr>
      <vt:lpstr>Tre typer acceleration</vt:lpstr>
      <vt:lpstr>Teknologisk acceleration</vt:lpstr>
      <vt:lpstr>Sociale forandringer </vt:lpstr>
      <vt:lpstr>Refleksion</vt:lpstr>
      <vt:lpstr>Livets tempo</vt:lpstr>
      <vt:lpstr>Årsager til acceleration </vt:lpstr>
      <vt:lpstr>Konkurrence</vt:lpstr>
      <vt:lpstr>Det gode liv</vt:lpstr>
      <vt:lpstr>Fremmedgørelse </vt:lpstr>
      <vt:lpstr>Tidskrævende aktiviteter </vt:lpstr>
      <vt:lpstr>PowerPoint-præsentation</vt:lpstr>
      <vt:lpstr>Resonans – det modsatte af fremmed-gørelse </vt:lpstr>
      <vt:lpstr>Deceleration</vt:lpstr>
      <vt:lpstr>Tænkepause </vt:lpstr>
      <vt:lpstr>Anthony Giddens</vt:lpstr>
      <vt:lpstr>Et refleksivt projekt </vt:lpstr>
      <vt:lpstr>Giddens - fortælling</vt:lpstr>
      <vt:lpstr>Ontologisk sikkerhed </vt:lpstr>
      <vt:lpstr>PowerPoint-præsentation</vt:lpstr>
      <vt:lpstr>PowerPoint-præsentation</vt:lpstr>
      <vt:lpstr>Kenneth Gergen ‘Det multiple selv’</vt:lpstr>
      <vt:lpstr>Kenneth Gergen</vt:lpstr>
      <vt:lpstr>Det multiple selv </vt:lpstr>
      <vt:lpstr>Eksistentialismens fødsel</vt:lpstr>
      <vt:lpstr>Jean Paul Sartre </vt:lpstr>
      <vt:lpstr>Eksistens går forud for essens</vt:lpstr>
      <vt:lpstr>Meningsløsheden og det absurde</vt:lpstr>
      <vt:lpstr>PowerPoint-præsentation</vt:lpstr>
      <vt:lpstr>Frihed, valg og ansvar </vt:lpstr>
      <vt:lpstr>Refleksion</vt:lpstr>
      <vt:lpstr>Valg og frihed</vt:lpstr>
      <vt:lpstr>PowerPoint-præsentation</vt:lpstr>
      <vt:lpstr>Situationsbetinget frihed</vt:lpstr>
      <vt:lpstr>Det fremmedgjorte menneske</vt:lpstr>
      <vt:lpstr>Tiden</vt:lpstr>
      <vt:lpstr>Eksistentialismen</vt:lpstr>
      <vt:lpstr>Erik Erikson</vt:lpstr>
      <vt:lpstr>Trondman: Elevtyper</vt:lpstr>
      <vt:lpstr>Behaviorisme </vt:lpstr>
      <vt:lpstr>Pavlovs hunde </vt:lpstr>
      <vt:lpstr>Lærings-, videns- og undervisningsformer</vt:lpstr>
      <vt:lpstr>Lærings-, videns- og undervisningsformer</vt:lpstr>
      <vt:lpstr>Lærings-, videns- og undervisningsformer</vt:lpstr>
      <vt:lpstr>Motivation</vt:lpstr>
      <vt:lpstr>Flow-teorien Mihaly Csikszentmihalyi   (udtales chick-sent-me-high-ee) </vt:lpstr>
      <vt:lpstr>At være herre over sine handlinger</vt:lpstr>
      <vt:lpstr>En oplevelse af kontrol </vt:lpstr>
      <vt:lpstr>Det positive modstykke til stress</vt:lpstr>
      <vt:lpstr>Stopklodser for oplevelsen af flow</vt:lpstr>
      <vt:lpstr>PowerPoint-præsentation</vt:lpstr>
      <vt:lpstr>Flow-teorien</vt:lpstr>
      <vt:lpstr>Hukommelse </vt:lpstr>
      <vt:lpstr>Stress – forskellige perspektiver på begrebet</vt:lpstr>
      <vt:lpstr>Akut stress – kamp- og flugtreaktion</vt:lpstr>
      <vt:lpstr>Kronisk stress </vt:lpstr>
      <vt:lpstr>PowerPoint-præsentation</vt:lpstr>
      <vt:lpstr>Stress – indre og ydre faktorer </vt:lpstr>
      <vt:lpstr>PowerPoint-præsentation</vt:lpstr>
      <vt:lpstr>Ydre faktorer: livsforandringer og daglige gener</vt:lpstr>
      <vt:lpstr>Stress på arbejde</vt:lpstr>
      <vt:lpstr>Stressorer </vt:lpstr>
      <vt:lpstr>PowerPoint-præsentation</vt:lpstr>
      <vt:lpstr>Indre faktorer </vt:lpstr>
      <vt:lpstr>OAS – Oplevelsen af sammenhæng</vt:lpstr>
      <vt:lpstr>Stærk eller svag OAS</vt:lpstr>
      <vt:lpstr>Begribelighed </vt:lpstr>
      <vt:lpstr>Håndterbarhed </vt:lpstr>
      <vt:lpstr>Meningsfuldhed </vt:lpstr>
      <vt:lpstr>OAS</vt:lpstr>
      <vt:lpstr>OPSUMMERING</vt:lpstr>
      <vt:lpstr>Opmærksomhed </vt:lpstr>
      <vt:lpstr>Ufrivillig og frivillig opmærksomhed </vt:lpstr>
      <vt:lpstr>Automatiserede og kontrollerede processer </vt:lpstr>
      <vt:lpstr>Delt opmærksomhed </vt:lpstr>
      <vt:lpstr>Uopmærksom blindhed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Ludvigsen Al-Mashhadi (lla - Lektor - D64 - HOGYM)</dc:creator>
  <cp:lastModifiedBy>Lisa Ludvigsen Al-Mashhadi (lla - Lektor - D64 - HOGYM)</cp:lastModifiedBy>
  <cp:revision>10</cp:revision>
  <dcterms:created xsi:type="dcterms:W3CDTF">2024-12-17T10:33:49Z</dcterms:created>
  <dcterms:modified xsi:type="dcterms:W3CDTF">2025-12-17T07:37:21Z</dcterms:modified>
</cp:coreProperties>
</file>