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19"/>
  </p:notesMasterIdLst>
  <p:sldIdLst>
    <p:sldId id="256" r:id="rId5"/>
    <p:sldId id="276" r:id="rId6"/>
    <p:sldId id="288" r:id="rId7"/>
    <p:sldId id="296" r:id="rId8"/>
    <p:sldId id="290" r:id="rId9"/>
    <p:sldId id="282" r:id="rId10"/>
    <p:sldId id="289" r:id="rId11"/>
    <p:sldId id="292" r:id="rId12"/>
    <p:sldId id="284" r:id="rId13"/>
    <p:sldId id="293" r:id="rId14"/>
    <p:sldId id="257" r:id="rId15"/>
    <p:sldId id="283" r:id="rId16"/>
    <p:sldId id="294" r:id="rId17"/>
    <p:sldId id="29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C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17A2DA-9A4D-4EB8-AD49-BB0BE7BEDBB6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1D403EB9-B82C-4431-A20D-3A03B76D3761}">
      <dgm:prSet phldrT="[Tekst]"/>
      <dgm:spPr/>
      <dgm:t>
        <a:bodyPr/>
        <a:lstStyle/>
        <a:p>
          <a:r>
            <a:rPr lang="da-DK" dirty="0"/>
            <a:t>Økonomiske mål</a:t>
          </a:r>
        </a:p>
      </dgm:t>
    </dgm:pt>
    <dgm:pt modelId="{A9D320CF-D0F8-4B23-BB86-F9556391C891}" type="parTrans" cxnId="{9C5302C6-B08C-468E-9BB6-EB696472A4F2}">
      <dgm:prSet/>
      <dgm:spPr/>
      <dgm:t>
        <a:bodyPr/>
        <a:lstStyle/>
        <a:p>
          <a:endParaRPr lang="da-DK"/>
        </a:p>
      </dgm:t>
    </dgm:pt>
    <dgm:pt modelId="{24204FAB-C968-4BB5-A676-21D844A53727}" type="sibTrans" cxnId="{9C5302C6-B08C-468E-9BB6-EB696472A4F2}">
      <dgm:prSet/>
      <dgm:spPr/>
      <dgm:t>
        <a:bodyPr/>
        <a:lstStyle/>
        <a:p>
          <a:endParaRPr lang="da-DK"/>
        </a:p>
      </dgm:t>
    </dgm:pt>
    <dgm:pt modelId="{9059FD1B-833E-4E25-B176-3712FBADE498}">
      <dgm:prSet phldrT="[Tekst]" custT="1"/>
      <dgm:spPr/>
      <dgm:t>
        <a:bodyPr/>
        <a:lstStyle/>
        <a:p>
          <a:r>
            <a:rPr lang="da-DK" sz="1200" dirty="0"/>
            <a:t>Lav arbejdsløshed / høj beskæftigelse</a:t>
          </a:r>
        </a:p>
      </dgm:t>
    </dgm:pt>
    <dgm:pt modelId="{8E9991BC-C990-4210-8040-BEA536AA6916}" type="parTrans" cxnId="{7681D1A0-E014-45A5-A932-1D0F1DA77FDF}">
      <dgm:prSet/>
      <dgm:spPr/>
      <dgm:t>
        <a:bodyPr/>
        <a:lstStyle/>
        <a:p>
          <a:endParaRPr lang="da-DK"/>
        </a:p>
      </dgm:t>
    </dgm:pt>
    <dgm:pt modelId="{112CEE32-7249-483C-977A-CE7E67A9BBBF}" type="sibTrans" cxnId="{7681D1A0-E014-45A5-A932-1D0F1DA77FDF}">
      <dgm:prSet/>
      <dgm:spPr/>
      <dgm:t>
        <a:bodyPr/>
        <a:lstStyle/>
        <a:p>
          <a:endParaRPr lang="da-DK"/>
        </a:p>
      </dgm:t>
    </dgm:pt>
    <dgm:pt modelId="{F3F6FAA1-F0ED-4424-BA7C-DDB3503A96E7}">
      <dgm:prSet phldrT="[Tekst]"/>
      <dgm:spPr/>
      <dgm:t>
        <a:bodyPr/>
        <a:lstStyle/>
        <a:p>
          <a:r>
            <a:rPr lang="da-DK" dirty="0"/>
            <a:t>Lav inflation</a:t>
          </a:r>
        </a:p>
      </dgm:t>
    </dgm:pt>
    <dgm:pt modelId="{8C418085-38C0-4CE9-A4F0-E5782832B81C}" type="parTrans" cxnId="{F372DB48-B800-4965-BC40-2A060F29D590}">
      <dgm:prSet/>
      <dgm:spPr/>
      <dgm:t>
        <a:bodyPr/>
        <a:lstStyle/>
        <a:p>
          <a:endParaRPr lang="da-DK"/>
        </a:p>
      </dgm:t>
    </dgm:pt>
    <dgm:pt modelId="{9BBEA87B-46BF-49F1-A735-FE8FC29CB003}" type="sibTrans" cxnId="{F372DB48-B800-4965-BC40-2A060F29D590}">
      <dgm:prSet/>
      <dgm:spPr/>
      <dgm:t>
        <a:bodyPr/>
        <a:lstStyle/>
        <a:p>
          <a:endParaRPr lang="da-DK"/>
        </a:p>
      </dgm:t>
    </dgm:pt>
    <dgm:pt modelId="{2EDB49E1-C7FB-4E00-92BE-0E710C7B0C8A}">
      <dgm:prSet phldrT="[Tekst]"/>
      <dgm:spPr/>
      <dgm:t>
        <a:bodyPr/>
        <a:lstStyle/>
        <a:p>
          <a:r>
            <a:rPr lang="da-DK" dirty="0"/>
            <a:t>Økonomisk vækst</a:t>
          </a:r>
        </a:p>
      </dgm:t>
    </dgm:pt>
    <dgm:pt modelId="{0DB628E2-850D-4AF2-BF25-5716BE9D8EE3}" type="parTrans" cxnId="{49E6B7C0-355B-42A4-A560-41B22798F16E}">
      <dgm:prSet/>
      <dgm:spPr/>
      <dgm:t>
        <a:bodyPr/>
        <a:lstStyle/>
        <a:p>
          <a:endParaRPr lang="da-DK"/>
        </a:p>
      </dgm:t>
    </dgm:pt>
    <dgm:pt modelId="{A78B9D4B-C89A-46B6-9E36-B6AAEB97C6EE}" type="sibTrans" cxnId="{49E6B7C0-355B-42A4-A560-41B22798F16E}">
      <dgm:prSet/>
      <dgm:spPr/>
      <dgm:t>
        <a:bodyPr/>
        <a:lstStyle/>
        <a:p>
          <a:endParaRPr lang="da-DK"/>
        </a:p>
      </dgm:t>
    </dgm:pt>
    <dgm:pt modelId="{5FD7BF32-FCE4-49DA-BA27-CF5D7FAEFB37}">
      <dgm:prSet phldrT="[Tekst]"/>
      <dgm:spPr/>
      <dgm:t>
        <a:bodyPr/>
        <a:lstStyle/>
        <a:p>
          <a:r>
            <a:rPr lang="da-DK" dirty="0"/>
            <a:t>Ligevægt på den offentlige saldo</a:t>
          </a:r>
        </a:p>
      </dgm:t>
    </dgm:pt>
    <dgm:pt modelId="{F35BC257-90FE-4D22-945C-EF8C998822EC}" type="parTrans" cxnId="{B7D3B302-470B-4C9C-B043-F46D42152A96}">
      <dgm:prSet/>
      <dgm:spPr/>
      <dgm:t>
        <a:bodyPr/>
        <a:lstStyle/>
        <a:p>
          <a:endParaRPr lang="da-DK"/>
        </a:p>
      </dgm:t>
    </dgm:pt>
    <dgm:pt modelId="{72220B43-FAC5-4696-8D3E-C0BD9445755D}" type="sibTrans" cxnId="{B7D3B302-470B-4C9C-B043-F46D42152A96}">
      <dgm:prSet/>
      <dgm:spPr/>
      <dgm:t>
        <a:bodyPr/>
        <a:lstStyle/>
        <a:p>
          <a:endParaRPr lang="da-DK"/>
        </a:p>
      </dgm:t>
    </dgm:pt>
    <dgm:pt modelId="{BA7D8732-6A76-463F-9009-C4FCED670A64}" type="pres">
      <dgm:prSet presAssocID="{B317A2DA-9A4D-4EB8-AD49-BB0BE7BEDBB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0DC75A2-F576-4BB8-835E-4A111C5B3CCC}" type="pres">
      <dgm:prSet presAssocID="{1D403EB9-B82C-4431-A20D-3A03B76D3761}" presName="centerShape" presStyleLbl="node0" presStyleIdx="0" presStyleCnt="1"/>
      <dgm:spPr/>
    </dgm:pt>
    <dgm:pt modelId="{D79D0BE7-57F1-4396-9035-962FBD6A940C}" type="pres">
      <dgm:prSet presAssocID="{8E9991BC-C990-4210-8040-BEA536AA6916}" presName="Name9" presStyleLbl="parChTrans1D2" presStyleIdx="0" presStyleCnt="4"/>
      <dgm:spPr/>
    </dgm:pt>
    <dgm:pt modelId="{4E82F09D-19EC-4B9B-A89F-DB34E77717E7}" type="pres">
      <dgm:prSet presAssocID="{8E9991BC-C990-4210-8040-BEA536AA6916}" presName="connTx" presStyleLbl="parChTrans1D2" presStyleIdx="0" presStyleCnt="4"/>
      <dgm:spPr/>
    </dgm:pt>
    <dgm:pt modelId="{C9A6C6F7-EAAD-430E-BB3E-855773421826}" type="pres">
      <dgm:prSet presAssocID="{9059FD1B-833E-4E25-B176-3712FBADE498}" presName="node" presStyleLbl="node1" presStyleIdx="0" presStyleCnt="4">
        <dgm:presLayoutVars>
          <dgm:bulletEnabled val="1"/>
        </dgm:presLayoutVars>
      </dgm:prSet>
      <dgm:spPr/>
    </dgm:pt>
    <dgm:pt modelId="{595989B5-A9C7-42E1-AF09-C794BC0ED097}" type="pres">
      <dgm:prSet presAssocID="{8C418085-38C0-4CE9-A4F0-E5782832B81C}" presName="Name9" presStyleLbl="parChTrans1D2" presStyleIdx="1" presStyleCnt="4"/>
      <dgm:spPr/>
    </dgm:pt>
    <dgm:pt modelId="{8F153701-FD96-42EE-B070-9F915385B721}" type="pres">
      <dgm:prSet presAssocID="{8C418085-38C0-4CE9-A4F0-E5782832B81C}" presName="connTx" presStyleLbl="parChTrans1D2" presStyleIdx="1" presStyleCnt="4"/>
      <dgm:spPr/>
    </dgm:pt>
    <dgm:pt modelId="{078AD504-EDF4-4B97-995E-9E9F05808F6B}" type="pres">
      <dgm:prSet presAssocID="{F3F6FAA1-F0ED-4424-BA7C-DDB3503A96E7}" presName="node" presStyleLbl="node1" presStyleIdx="1" presStyleCnt="4">
        <dgm:presLayoutVars>
          <dgm:bulletEnabled val="1"/>
        </dgm:presLayoutVars>
      </dgm:prSet>
      <dgm:spPr/>
    </dgm:pt>
    <dgm:pt modelId="{5E9DFD16-2FF6-45F6-AEF0-A525EE564EC2}" type="pres">
      <dgm:prSet presAssocID="{0DB628E2-850D-4AF2-BF25-5716BE9D8EE3}" presName="Name9" presStyleLbl="parChTrans1D2" presStyleIdx="2" presStyleCnt="4"/>
      <dgm:spPr/>
    </dgm:pt>
    <dgm:pt modelId="{779FAFD4-CFA0-47B8-ACF1-B08FA446DFC1}" type="pres">
      <dgm:prSet presAssocID="{0DB628E2-850D-4AF2-BF25-5716BE9D8EE3}" presName="connTx" presStyleLbl="parChTrans1D2" presStyleIdx="2" presStyleCnt="4"/>
      <dgm:spPr/>
    </dgm:pt>
    <dgm:pt modelId="{359C4CBE-6507-432B-A3BB-D753FD199676}" type="pres">
      <dgm:prSet presAssocID="{2EDB49E1-C7FB-4E00-92BE-0E710C7B0C8A}" presName="node" presStyleLbl="node1" presStyleIdx="2" presStyleCnt="4">
        <dgm:presLayoutVars>
          <dgm:bulletEnabled val="1"/>
        </dgm:presLayoutVars>
      </dgm:prSet>
      <dgm:spPr/>
    </dgm:pt>
    <dgm:pt modelId="{B5AC3AD3-39CA-48BE-9810-B99F3D12965C}" type="pres">
      <dgm:prSet presAssocID="{F35BC257-90FE-4D22-945C-EF8C998822EC}" presName="Name9" presStyleLbl="parChTrans1D2" presStyleIdx="3" presStyleCnt="4"/>
      <dgm:spPr/>
    </dgm:pt>
    <dgm:pt modelId="{74A8B2CA-A3E9-46D3-9B86-A780BCBF2091}" type="pres">
      <dgm:prSet presAssocID="{F35BC257-90FE-4D22-945C-EF8C998822EC}" presName="connTx" presStyleLbl="parChTrans1D2" presStyleIdx="3" presStyleCnt="4"/>
      <dgm:spPr/>
    </dgm:pt>
    <dgm:pt modelId="{106B2D3B-18DF-450B-A870-F995997D4EAF}" type="pres">
      <dgm:prSet presAssocID="{5FD7BF32-FCE4-49DA-BA27-CF5D7FAEFB37}" presName="node" presStyleLbl="node1" presStyleIdx="3" presStyleCnt="4">
        <dgm:presLayoutVars>
          <dgm:bulletEnabled val="1"/>
        </dgm:presLayoutVars>
      </dgm:prSet>
      <dgm:spPr/>
    </dgm:pt>
  </dgm:ptLst>
  <dgm:cxnLst>
    <dgm:cxn modelId="{403CDF01-6E7D-48FA-9B46-3F642D22B717}" type="presOf" srcId="{0DB628E2-850D-4AF2-BF25-5716BE9D8EE3}" destId="{779FAFD4-CFA0-47B8-ACF1-B08FA446DFC1}" srcOrd="1" destOrd="0" presId="urn:microsoft.com/office/officeart/2005/8/layout/radial1"/>
    <dgm:cxn modelId="{B7D3B302-470B-4C9C-B043-F46D42152A96}" srcId="{1D403EB9-B82C-4431-A20D-3A03B76D3761}" destId="{5FD7BF32-FCE4-49DA-BA27-CF5D7FAEFB37}" srcOrd="3" destOrd="0" parTransId="{F35BC257-90FE-4D22-945C-EF8C998822EC}" sibTransId="{72220B43-FAC5-4696-8D3E-C0BD9445755D}"/>
    <dgm:cxn modelId="{87772417-9CF6-47B4-A505-49AB1725F55A}" type="presOf" srcId="{2EDB49E1-C7FB-4E00-92BE-0E710C7B0C8A}" destId="{359C4CBE-6507-432B-A3BB-D753FD199676}" srcOrd="0" destOrd="0" presId="urn:microsoft.com/office/officeart/2005/8/layout/radial1"/>
    <dgm:cxn modelId="{B14CAE19-ECD8-4073-B213-A3DB8B8B698E}" type="presOf" srcId="{8C418085-38C0-4CE9-A4F0-E5782832B81C}" destId="{8F153701-FD96-42EE-B070-9F915385B721}" srcOrd="1" destOrd="0" presId="urn:microsoft.com/office/officeart/2005/8/layout/radial1"/>
    <dgm:cxn modelId="{6D858027-95A4-400F-B314-9E0AC221756B}" type="presOf" srcId="{F35BC257-90FE-4D22-945C-EF8C998822EC}" destId="{74A8B2CA-A3E9-46D3-9B86-A780BCBF2091}" srcOrd="1" destOrd="0" presId="urn:microsoft.com/office/officeart/2005/8/layout/radial1"/>
    <dgm:cxn modelId="{F7DA4241-8F8B-4190-81D9-EC3C885BF6B6}" type="presOf" srcId="{8C418085-38C0-4CE9-A4F0-E5782832B81C}" destId="{595989B5-A9C7-42E1-AF09-C794BC0ED097}" srcOrd="0" destOrd="0" presId="urn:microsoft.com/office/officeart/2005/8/layout/radial1"/>
    <dgm:cxn modelId="{F372DB48-B800-4965-BC40-2A060F29D590}" srcId="{1D403EB9-B82C-4431-A20D-3A03B76D3761}" destId="{F3F6FAA1-F0ED-4424-BA7C-DDB3503A96E7}" srcOrd="1" destOrd="0" parTransId="{8C418085-38C0-4CE9-A4F0-E5782832B81C}" sibTransId="{9BBEA87B-46BF-49F1-A735-FE8FC29CB003}"/>
    <dgm:cxn modelId="{2E01755C-F7E6-49CE-912C-A8114955EFD5}" type="presOf" srcId="{0DB628E2-850D-4AF2-BF25-5716BE9D8EE3}" destId="{5E9DFD16-2FF6-45F6-AEF0-A525EE564EC2}" srcOrd="0" destOrd="0" presId="urn:microsoft.com/office/officeart/2005/8/layout/radial1"/>
    <dgm:cxn modelId="{3C0F8163-0E9C-4FED-863F-06B5CC295214}" type="presOf" srcId="{B317A2DA-9A4D-4EB8-AD49-BB0BE7BEDBB6}" destId="{BA7D8732-6A76-463F-9009-C4FCED670A64}" srcOrd="0" destOrd="0" presId="urn:microsoft.com/office/officeart/2005/8/layout/radial1"/>
    <dgm:cxn modelId="{A3277673-89A4-4F0D-9AD6-BE16FEDE8617}" type="presOf" srcId="{9059FD1B-833E-4E25-B176-3712FBADE498}" destId="{C9A6C6F7-EAAD-430E-BB3E-855773421826}" srcOrd="0" destOrd="0" presId="urn:microsoft.com/office/officeart/2005/8/layout/radial1"/>
    <dgm:cxn modelId="{81D52380-C169-449C-963D-C1528D648364}" type="presOf" srcId="{1D403EB9-B82C-4431-A20D-3A03B76D3761}" destId="{30DC75A2-F576-4BB8-835E-4A111C5B3CCC}" srcOrd="0" destOrd="0" presId="urn:microsoft.com/office/officeart/2005/8/layout/radial1"/>
    <dgm:cxn modelId="{7681D1A0-E014-45A5-A932-1D0F1DA77FDF}" srcId="{1D403EB9-B82C-4431-A20D-3A03B76D3761}" destId="{9059FD1B-833E-4E25-B176-3712FBADE498}" srcOrd="0" destOrd="0" parTransId="{8E9991BC-C990-4210-8040-BEA536AA6916}" sibTransId="{112CEE32-7249-483C-977A-CE7E67A9BBBF}"/>
    <dgm:cxn modelId="{B93C33AF-8D45-4D07-AFE0-36CA59C8ADD9}" type="presOf" srcId="{F3F6FAA1-F0ED-4424-BA7C-DDB3503A96E7}" destId="{078AD504-EDF4-4B97-995E-9E9F05808F6B}" srcOrd="0" destOrd="0" presId="urn:microsoft.com/office/officeart/2005/8/layout/radial1"/>
    <dgm:cxn modelId="{2A6F3BB6-258B-4F92-BCE6-693B2C642B9D}" type="presOf" srcId="{5FD7BF32-FCE4-49DA-BA27-CF5D7FAEFB37}" destId="{106B2D3B-18DF-450B-A870-F995997D4EAF}" srcOrd="0" destOrd="0" presId="urn:microsoft.com/office/officeart/2005/8/layout/radial1"/>
    <dgm:cxn modelId="{49E6B7C0-355B-42A4-A560-41B22798F16E}" srcId="{1D403EB9-B82C-4431-A20D-3A03B76D3761}" destId="{2EDB49E1-C7FB-4E00-92BE-0E710C7B0C8A}" srcOrd="2" destOrd="0" parTransId="{0DB628E2-850D-4AF2-BF25-5716BE9D8EE3}" sibTransId="{A78B9D4B-C89A-46B6-9E36-B6AAEB97C6EE}"/>
    <dgm:cxn modelId="{9C5302C6-B08C-468E-9BB6-EB696472A4F2}" srcId="{B317A2DA-9A4D-4EB8-AD49-BB0BE7BEDBB6}" destId="{1D403EB9-B82C-4431-A20D-3A03B76D3761}" srcOrd="0" destOrd="0" parTransId="{A9D320CF-D0F8-4B23-BB86-F9556391C891}" sibTransId="{24204FAB-C968-4BB5-A676-21D844A53727}"/>
    <dgm:cxn modelId="{466505C8-047A-4B6B-8F43-1BD02BFD0AA4}" type="presOf" srcId="{8E9991BC-C990-4210-8040-BEA536AA6916}" destId="{D79D0BE7-57F1-4396-9035-962FBD6A940C}" srcOrd="0" destOrd="0" presId="urn:microsoft.com/office/officeart/2005/8/layout/radial1"/>
    <dgm:cxn modelId="{24A9C4D4-4616-4E26-A5D5-3F4215723394}" type="presOf" srcId="{8E9991BC-C990-4210-8040-BEA536AA6916}" destId="{4E82F09D-19EC-4B9B-A89F-DB34E77717E7}" srcOrd="1" destOrd="0" presId="urn:microsoft.com/office/officeart/2005/8/layout/radial1"/>
    <dgm:cxn modelId="{EDACA0D9-C95D-45AE-A8B4-09B7D21CDF15}" type="presOf" srcId="{F35BC257-90FE-4D22-945C-EF8C998822EC}" destId="{B5AC3AD3-39CA-48BE-9810-B99F3D12965C}" srcOrd="0" destOrd="0" presId="urn:microsoft.com/office/officeart/2005/8/layout/radial1"/>
    <dgm:cxn modelId="{18C44787-71BE-410E-AB33-51F9D083A74C}" type="presParOf" srcId="{BA7D8732-6A76-463F-9009-C4FCED670A64}" destId="{30DC75A2-F576-4BB8-835E-4A111C5B3CCC}" srcOrd="0" destOrd="0" presId="urn:microsoft.com/office/officeart/2005/8/layout/radial1"/>
    <dgm:cxn modelId="{A9315C77-7178-43B1-A062-F79AA43B804B}" type="presParOf" srcId="{BA7D8732-6A76-463F-9009-C4FCED670A64}" destId="{D79D0BE7-57F1-4396-9035-962FBD6A940C}" srcOrd="1" destOrd="0" presId="urn:microsoft.com/office/officeart/2005/8/layout/radial1"/>
    <dgm:cxn modelId="{D8940E26-4B10-4640-9582-750E61905CF8}" type="presParOf" srcId="{D79D0BE7-57F1-4396-9035-962FBD6A940C}" destId="{4E82F09D-19EC-4B9B-A89F-DB34E77717E7}" srcOrd="0" destOrd="0" presId="urn:microsoft.com/office/officeart/2005/8/layout/radial1"/>
    <dgm:cxn modelId="{11A5A55B-CED0-4FF9-993C-2237EE6370E9}" type="presParOf" srcId="{BA7D8732-6A76-463F-9009-C4FCED670A64}" destId="{C9A6C6F7-EAAD-430E-BB3E-855773421826}" srcOrd="2" destOrd="0" presId="urn:microsoft.com/office/officeart/2005/8/layout/radial1"/>
    <dgm:cxn modelId="{BC11D5BD-6652-497C-B522-606D549F72DC}" type="presParOf" srcId="{BA7D8732-6A76-463F-9009-C4FCED670A64}" destId="{595989B5-A9C7-42E1-AF09-C794BC0ED097}" srcOrd="3" destOrd="0" presId="urn:microsoft.com/office/officeart/2005/8/layout/radial1"/>
    <dgm:cxn modelId="{585376EB-846F-4923-B172-490ED09920F9}" type="presParOf" srcId="{595989B5-A9C7-42E1-AF09-C794BC0ED097}" destId="{8F153701-FD96-42EE-B070-9F915385B721}" srcOrd="0" destOrd="0" presId="urn:microsoft.com/office/officeart/2005/8/layout/radial1"/>
    <dgm:cxn modelId="{4D91E028-DAFA-4CB7-B01F-8669BDDACD14}" type="presParOf" srcId="{BA7D8732-6A76-463F-9009-C4FCED670A64}" destId="{078AD504-EDF4-4B97-995E-9E9F05808F6B}" srcOrd="4" destOrd="0" presId="urn:microsoft.com/office/officeart/2005/8/layout/radial1"/>
    <dgm:cxn modelId="{1F140AEA-F574-4288-B27B-E206518DA398}" type="presParOf" srcId="{BA7D8732-6A76-463F-9009-C4FCED670A64}" destId="{5E9DFD16-2FF6-45F6-AEF0-A525EE564EC2}" srcOrd="5" destOrd="0" presId="urn:microsoft.com/office/officeart/2005/8/layout/radial1"/>
    <dgm:cxn modelId="{C920B88C-00E1-4D4A-965D-3255C50C1DD7}" type="presParOf" srcId="{5E9DFD16-2FF6-45F6-AEF0-A525EE564EC2}" destId="{779FAFD4-CFA0-47B8-ACF1-B08FA446DFC1}" srcOrd="0" destOrd="0" presId="urn:microsoft.com/office/officeart/2005/8/layout/radial1"/>
    <dgm:cxn modelId="{17CC1749-6FC5-4899-839C-F3A382A4AC3A}" type="presParOf" srcId="{BA7D8732-6A76-463F-9009-C4FCED670A64}" destId="{359C4CBE-6507-432B-A3BB-D753FD199676}" srcOrd="6" destOrd="0" presId="urn:microsoft.com/office/officeart/2005/8/layout/radial1"/>
    <dgm:cxn modelId="{00FBD435-AEA9-4CEB-856C-B3BCA10BB5A3}" type="presParOf" srcId="{BA7D8732-6A76-463F-9009-C4FCED670A64}" destId="{B5AC3AD3-39CA-48BE-9810-B99F3D12965C}" srcOrd="7" destOrd="0" presId="urn:microsoft.com/office/officeart/2005/8/layout/radial1"/>
    <dgm:cxn modelId="{ED2CD3CD-9D95-4455-992C-409835FA3F9D}" type="presParOf" srcId="{B5AC3AD3-39CA-48BE-9810-B99F3D12965C}" destId="{74A8B2CA-A3E9-46D3-9B86-A780BCBF2091}" srcOrd="0" destOrd="0" presId="urn:microsoft.com/office/officeart/2005/8/layout/radial1"/>
    <dgm:cxn modelId="{F1FE2F98-D5FC-4FB9-948A-73F99AEAC071}" type="presParOf" srcId="{BA7D8732-6A76-463F-9009-C4FCED670A64}" destId="{106B2D3B-18DF-450B-A870-F995997D4EA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17A2DA-9A4D-4EB8-AD49-BB0BE7BEDBB6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1D403EB9-B82C-4431-A20D-3A03B76D3761}">
      <dgm:prSet phldrT="[Tekst]"/>
      <dgm:spPr/>
      <dgm:t>
        <a:bodyPr/>
        <a:lstStyle/>
        <a:p>
          <a:r>
            <a:rPr lang="da-DK" dirty="0"/>
            <a:t>Økonomiske mål</a:t>
          </a:r>
        </a:p>
      </dgm:t>
    </dgm:pt>
    <dgm:pt modelId="{A9D320CF-D0F8-4B23-BB86-F9556391C891}" type="parTrans" cxnId="{9C5302C6-B08C-468E-9BB6-EB696472A4F2}">
      <dgm:prSet/>
      <dgm:spPr/>
      <dgm:t>
        <a:bodyPr/>
        <a:lstStyle/>
        <a:p>
          <a:endParaRPr lang="da-DK"/>
        </a:p>
      </dgm:t>
    </dgm:pt>
    <dgm:pt modelId="{24204FAB-C968-4BB5-A676-21D844A53727}" type="sibTrans" cxnId="{9C5302C6-B08C-468E-9BB6-EB696472A4F2}">
      <dgm:prSet/>
      <dgm:spPr/>
      <dgm:t>
        <a:bodyPr/>
        <a:lstStyle/>
        <a:p>
          <a:endParaRPr lang="da-DK"/>
        </a:p>
      </dgm:t>
    </dgm:pt>
    <dgm:pt modelId="{9059FD1B-833E-4E25-B176-3712FBADE498}">
      <dgm:prSet phldrT="[Tekst]" custT="1"/>
      <dgm:spPr/>
      <dgm:t>
        <a:bodyPr/>
        <a:lstStyle/>
        <a:p>
          <a:r>
            <a:rPr lang="da-DK" sz="1200" dirty="0"/>
            <a:t>Lav arbejdsløshed / høj beskæftigelse</a:t>
          </a:r>
        </a:p>
      </dgm:t>
    </dgm:pt>
    <dgm:pt modelId="{8E9991BC-C990-4210-8040-BEA536AA6916}" type="parTrans" cxnId="{7681D1A0-E014-45A5-A932-1D0F1DA77FDF}">
      <dgm:prSet/>
      <dgm:spPr/>
      <dgm:t>
        <a:bodyPr/>
        <a:lstStyle/>
        <a:p>
          <a:endParaRPr lang="da-DK"/>
        </a:p>
      </dgm:t>
    </dgm:pt>
    <dgm:pt modelId="{112CEE32-7249-483C-977A-CE7E67A9BBBF}" type="sibTrans" cxnId="{7681D1A0-E014-45A5-A932-1D0F1DA77FDF}">
      <dgm:prSet/>
      <dgm:spPr/>
      <dgm:t>
        <a:bodyPr/>
        <a:lstStyle/>
        <a:p>
          <a:endParaRPr lang="da-DK"/>
        </a:p>
      </dgm:t>
    </dgm:pt>
    <dgm:pt modelId="{F3F6FAA1-F0ED-4424-BA7C-DDB3503A96E7}">
      <dgm:prSet phldrT="[Tekst]"/>
      <dgm:spPr/>
      <dgm:t>
        <a:bodyPr/>
        <a:lstStyle/>
        <a:p>
          <a:r>
            <a:rPr lang="da-DK" dirty="0"/>
            <a:t>Lav inflation</a:t>
          </a:r>
        </a:p>
      </dgm:t>
    </dgm:pt>
    <dgm:pt modelId="{8C418085-38C0-4CE9-A4F0-E5782832B81C}" type="parTrans" cxnId="{F372DB48-B800-4965-BC40-2A060F29D590}">
      <dgm:prSet/>
      <dgm:spPr/>
      <dgm:t>
        <a:bodyPr/>
        <a:lstStyle/>
        <a:p>
          <a:endParaRPr lang="da-DK"/>
        </a:p>
      </dgm:t>
    </dgm:pt>
    <dgm:pt modelId="{9BBEA87B-46BF-49F1-A735-FE8FC29CB003}" type="sibTrans" cxnId="{F372DB48-B800-4965-BC40-2A060F29D590}">
      <dgm:prSet/>
      <dgm:spPr/>
      <dgm:t>
        <a:bodyPr/>
        <a:lstStyle/>
        <a:p>
          <a:endParaRPr lang="da-DK"/>
        </a:p>
      </dgm:t>
    </dgm:pt>
    <dgm:pt modelId="{2EDB49E1-C7FB-4E00-92BE-0E710C7B0C8A}">
      <dgm:prSet phldrT="[Tekst]"/>
      <dgm:spPr/>
      <dgm:t>
        <a:bodyPr/>
        <a:lstStyle/>
        <a:p>
          <a:r>
            <a:rPr lang="da-DK" dirty="0"/>
            <a:t>Økonomisk vækst</a:t>
          </a:r>
        </a:p>
      </dgm:t>
    </dgm:pt>
    <dgm:pt modelId="{0DB628E2-850D-4AF2-BF25-5716BE9D8EE3}" type="parTrans" cxnId="{49E6B7C0-355B-42A4-A560-41B22798F16E}">
      <dgm:prSet/>
      <dgm:spPr/>
      <dgm:t>
        <a:bodyPr/>
        <a:lstStyle/>
        <a:p>
          <a:endParaRPr lang="da-DK"/>
        </a:p>
      </dgm:t>
    </dgm:pt>
    <dgm:pt modelId="{A78B9D4B-C89A-46B6-9E36-B6AAEB97C6EE}" type="sibTrans" cxnId="{49E6B7C0-355B-42A4-A560-41B22798F16E}">
      <dgm:prSet/>
      <dgm:spPr/>
      <dgm:t>
        <a:bodyPr/>
        <a:lstStyle/>
        <a:p>
          <a:endParaRPr lang="da-DK"/>
        </a:p>
      </dgm:t>
    </dgm:pt>
    <dgm:pt modelId="{5FD7BF32-FCE4-49DA-BA27-CF5D7FAEFB37}">
      <dgm:prSet phldrT="[Tekst]"/>
      <dgm:spPr/>
      <dgm:t>
        <a:bodyPr/>
        <a:lstStyle/>
        <a:p>
          <a:r>
            <a:rPr lang="da-DK" dirty="0"/>
            <a:t>Ligevægt på den offentlige saldo</a:t>
          </a:r>
        </a:p>
      </dgm:t>
    </dgm:pt>
    <dgm:pt modelId="{F35BC257-90FE-4D22-945C-EF8C998822EC}" type="parTrans" cxnId="{B7D3B302-470B-4C9C-B043-F46D42152A96}">
      <dgm:prSet/>
      <dgm:spPr/>
      <dgm:t>
        <a:bodyPr/>
        <a:lstStyle/>
        <a:p>
          <a:endParaRPr lang="da-DK"/>
        </a:p>
      </dgm:t>
    </dgm:pt>
    <dgm:pt modelId="{72220B43-FAC5-4696-8D3E-C0BD9445755D}" type="sibTrans" cxnId="{B7D3B302-470B-4C9C-B043-F46D42152A96}">
      <dgm:prSet/>
      <dgm:spPr/>
      <dgm:t>
        <a:bodyPr/>
        <a:lstStyle/>
        <a:p>
          <a:endParaRPr lang="da-DK"/>
        </a:p>
      </dgm:t>
    </dgm:pt>
    <dgm:pt modelId="{BA7D8732-6A76-463F-9009-C4FCED670A64}" type="pres">
      <dgm:prSet presAssocID="{B317A2DA-9A4D-4EB8-AD49-BB0BE7BEDBB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0DC75A2-F576-4BB8-835E-4A111C5B3CCC}" type="pres">
      <dgm:prSet presAssocID="{1D403EB9-B82C-4431-A20D-3A03B76D3761}" presName="centerShape" presStyleLbl="node0" presStyleIdx="0" presStyleCnt="1"/>
      <dgm:spPr/>
    </dgm:pt>
    <dgm:pt modelId="{D79D0BE7-57F1-4396-9035-962FBD6A940C}" type="pres">
      <dgm:prSet presAssocID="{8E9991BC-C990-4210-8040-BEA536AA6916}" presName="Name9" presStyleLbl="parChTrans1D2" presStyleIdx="0" presStyleCnt="4"/>
      <dgm:spPr/>
    </dgm:pt>
    <dgm:pt modelId="{4E82F09D-19EC-4B9B-A89F-DB34E77717E7}" type="pres">
      <dgm:prSet presAssocID="{8E9991BC-C990-4210-8040-BEA536AA6916}" presName="connTx" presStyleLbl="parChTrans1D2" presStyleIdx="0" presStyleCnt="4"/>
      <dgm:spPr/>
    </dgm:pt>
    <dgm:pt modelId="{C9A6C6F7-EAAD-430E-BB3E-855773421826}" type="pres">
      <dgm:prSet presAssocID="{9059FD1B-833E-4E25-B176-3712FBADE498}" presName="node" presStyleLbl="node1" presStyleIdx="0" presStyleCnt="4">
        <dgm:presLayoutVars>
          <dgm:bulletEnabled val="1"/>
        </dgm:presLayoutVars>
      </dgm:prSet>
      <dgm:spPr/>
    </dgm:pt>
    <dgm:pt modelId="{595989B5-A9C7-42E1-AF09-C794BC0ED097}" type="pres">
      <dgm:prSet presAssocID="{8C418085-38C0-4CE9-A4F0-E5782832B81C}" presName="Name9" presStyleLbl="parChTrans1D2" presStyleIdx="1" presStyleCnt="4"/>
      <dgm:spPr/>
    </dgm:pt>
    <dgm:pt modelId="{8F153701-FD96-42EE-B070-9F915385B721}" type="pres">
      <dgm:prSet presAssocID="{8C418085-38C0-4CE9-A4F0-E5782832B81C}" presName="connTx" presStyleLbl="parChTrans1D2" presStyleIdx="1" presStyleCnt="4"/>
      <dgm:spPr/>
    </dgm:pt>
    <dgm:pt modelId="{078AD504-EDF4-4B97-995E-9E9F05808F6B}" type="pres">
      <dgm:prSet presAssocID="{F3F6FAA1-F0ED-4424-BA7C-DDB3503A96E7}" presName="node" presStyleLbl="node1" presStyleIdx="1" presStyleCnt="4">
        <dgm:presLayoutVars>
          <dgm:bulletEnabled val="1"/>
        </dgm:presLayoutVars>
      </dgm:prSet>
      <dgm:spPr/>
    </dgm:pt>
    <dgm:pt modelId="{5E9DFD16-2FF6-45F6-AEF0-A525EE564EC2}" type="pres">
      <dgm:prSet presAssocID="{0DB628E2-850D-4AF2-BF25-5716BE9D8EE3}" presName="Name9" presStyleLbl="parChTrans1D2" presStyleIdx="2" presStyleCnt="4"/>
      <dgm:spPr/>
    </dgm:pt>
    <dgm:pt modelId="{779FAFD4-CFA0-47B8-ACF1-B08FA446DFC1}" type="pres">
      <dgm:prSet presAssocID="{0DB628E2-850D-4AF2-BF25-5716BE9D8EE3}" presName="connTx" presStyleLbl="parChTrans1D2" presStyleIdx="2" presStyleCnt="4"/>
      <dgm:spPr/>
    </dgm:pt>
    <dgm:pt modelId="{359C4CBE-6507-432B-A3BB-D753FD199676}" type="pres">
      <dgm:prSet presAssocID="{2EDB49E1-C7FB-4E00-92BE-0E710C7B0C8A}" presName="node" presStyleLbl="node1" presStyleIdx="2" presStyleCnt="4">
        <dgm:presLayoutVars>
          <dgm:bulletEnabled val="1"/>
        </dgm:presLayoutVars>
      </dgm:prSet>
      <dgm:spPr/>
    </dgm:pt>
    <dgm:pt modelId="{B5AC3AD3-39CA-48BE-9810-B99F3D12965C}" type="pres">
      <dgm:prSet presAssocID="{F35BC257-90FE-4D22-945C-EF8C998822EC}" presName="Name9" presStyleLbl="parChTrans1D2" presStyleIdx="3" presStyleCnt="4"/>
      <dgm:spPr/>
    </dgm:pt>
    <dgm:pt modelId="{74A8B2CA-A3E9-46D3-9B86-A780BCBF2091}" type="pres">
      <dgm:prSet presAssocID="{F35BC257-90FE-4D22-945C-EF8C998822EC}" presName="connTx" presStyleLbl="parChTrans1D2" presStyleIdx="3" presStyleCnt="4"/>
      <dgm:spPr/>
    </dgm:pt>
    <dgm:pt modelId="{106B2D3B-18DF-450B-A870-F995997D4EAF}" type="pres">
      <dgm:prSet presAssocID="{5FD7BF32-FCE4-49DA-BA27-CF5D7FAEFB37}" presName="node" presStyleLbl="node1" presStyleIdx="3" presStyleCnt="4">
        <dgm:presLayoutVars>
          <dgm:bulletEnabled val="1"/>
        </dgm:presLayoutVars>
      </dgm:prSet>
      <dgm:spPr/>
    </dgm:pt>
  </dgm:ptLst>
  <dgm:cxnLst>
    <dgm:cxn modelId="{403CDF01-6E7D-48FA-9B46-3F642D22B717}" type="presOf" srcId="{0DB628E2-850D-4AF2-BF25-5716BE9D8EE3}" destId="{779FAFD4-CFA0-47B8-ACF1-B08FA446DFC1}" srcOrd="1" destOrd="0" presId="urn:microsoft.com/office/officeart/2005/8/layout/radial1"/>
    <dgm:cxn modelId="{B7D3B302-470B-4C9C-B043-F46D42152A96}" srcId="{1D403EB9-B82C-4431-A20D-3A03B76D3761}" destId="{5FD7BF32-FCE4-49DA-BA27-CF5D7FAEFB37}" srcOrd="3" destOrd="0" parTransId="{F35BC257-90FE-4D22-945C-EF8C998822EC}" sibTransId="{72220B43-FAC5-4696-8D3E-C0BD9445755D}"/>
    <dgm:cxn modelId="{87772417-9CF6-47B4-A505-49AB1725F55A}" type="presOf" srcId="{2EDB49E1-C7FB-4E00-92BE-0E710C7B0C8A}" destId="{359C4CBE-6507-432B-A3BB-D753FD199676}" srcOrd="0" destOrd="0" presId="urn:microsoft.com/office/officeart/2005/8/layout/radial1"/>
    <dgm:cxn modelId="{B14CAE19-ECD8-4073-B213-A3DB8B8B698E}" type="presOf" srcId="{8C418085-38C0-4CE9-A4F0-E5782832B81C}" destId="{8F153701-FD96-42EE-B070-9F915385B721}" srcOrd="1" destOrd="0" presId="urn:microsoft.com/office/officeart/2005/8/layout/radial1"/>
    <dgm:cxn modelId="{6D858027-95A4-400F-B314-9E0AC221756B}" type="presOf" srcId="{F35BC257-90FE-4D22-945C-EF8C998822EC}" destId="{74A8B2CA-A3E9-46D3-9B86-A780BCBF2091}" srcOrd="1" destOrd="0" presId="urn:microsoft.com/office/officeart/2005/8/layout/radial1"/>
    <dgm:cxn modelId="{F7DA4241-8F8B-4190-81D9-EC3C885BF6B6}" type="presOf" srcId="{8C418085-38C0-4CE9-A4F0-E5782832B81C}" destId="{595989B5-A9C7-42E1-AF09-C794BC0ED097}" srcOrd="0" destOrd="0" presId="urn:microsoft.com/office/officeart/2005/8/layout/radial1"/>
    <dgm:cxn modelId="{F372DB48-B800-4965-BC40-2A060F29D590}" srcId="{1D403EB9-B82C-4431-A20D-3A03B76D3761}" destId="{F3F6FAA1-F0ED-4424-BA7C-DDB3503A96E7}" srcOrd="1" destOrd="0" parTransId="{8C418085-38C0-4CE9-A4F0-E5782832B81C}" sibTransId="{9BBEA87B-46BF-49F1-A735-FE8FC29CB003}"/>
    <dgm:cxn modelId="{2E01755C-F7E6-49CE-912C-A8114955EFD5}" type="presOf" srcId="{0DB628E2-850D-4AF2-BF25-5716BE9D8EE3}" destId="{5E9DFD16-2FF6-45F6-AEF0-A525EE564EC2}" srcOrd="0" destOrd="0" presId="urn:microsoft.com/office/officeart/2005/8/layout/radial1"/>
    <dgm:cxn modelId="{3C0F8163-0E9C-4FED-863F-06B5CC295214}" type="presOf" srcId="{B317A2DA-9A4D-4EB8-AD49-BB0BE7BEDBB6}" destId="{BA7D8732-6A76-463F-9009-C4FCED670A64}" srcOrd="0" destOrd="0" presId="urn:microsoft.com/office/officeart/2005/8/layout/radial1"/>
    <dgm:cxn modelId="{A3277673-89A4-4F0D-9AD6-BE16FEDE8617}" type="presOf" srcId="{9059FD1B-833E-4E25-B176-3712FBADE498}" destId="{C9A6C6F7-EAAD-430E-BB3E-855773421826}" srcOrd="0" destOrd="0" presId="urn:microsoft.com/office/officeart/2005/8/layout/radial1"/>
    <dgm:cxn modelId="{81D52380-C169-449C-963D-C1528D648364}" type="presOf" srcId="{1D403EB9-B82C-4431-A20D-3A03B76D3761}" destId="{30DC75A2-F576-4BB8-835E-4A111C5B3CCC}" srcOrd="0" destOrd="0" presId="urn:microsoft.com/office/officeart/2005/8/layout/radial1"/>
    <dgm:cxn modelId="{7681D1A0-E014-45A5-A932-1D0F1DA77FDF}" srcId="{1D403EB9-B82C-4431-A20D-3A03B76D3761}" destId="{9059FD1B-833E-4E25-B176-3712FBADE498}" srcOrd="0" destOrd="0" parTransId="{8E9991BC-C990-4210-8040-BEA536AA6916}" sibTransId="{112CEE32-7249-483C-977A-CE7E67A9BBBF}"/>
    <dgm:cxn modelId="{B93C33AF-8D45-4D07-AFE0-36CA59C8ADD9}" type="presOf" srcId="{F3F6FAA1-F0ED-4424-BA7C-DDB3503A96E7}" destId="{078AD504-EDF4-4B97-995E-9E9F05808F6B}" srcOrd="0" destOrd="0" presId="urn:microsoft.com/office/officeart/2005/8/layout/radial1"/>
    <dgm:cxn modelId="{2A6F3BB6-258B-4F92-BCE6-693B2C642B9D}" type="presOf" srcId="{5FD7BF32-FCE4-49DA-BA27-CF5D7FAEFB37}" destId="{106B2D3B-18DF-450B-A870-F995997D4EAF}" srcOrd="0" destOrd="0" presId="urn:microsoft.com/office/officeart/2005/8/layout/radial1"/>
    <dgm:cxn modelId="{49E6B7C0-355B-42A4-A560-41B22798F16E}" srcId="{1D403EB9-B82C-4431-A20D-3A03B76D3761}" destId="{2EDB49E1-C7FB-4E00-92BE-0E710C7B0C8A}" srcOrd="2" destOrd="0" parTransId="{0DB628E2-850D-4AF2-BF25-5716BE9D8EE3}" sibTransId="{A78B9D4B-C89A-46B6-9E36-B6AAEB97C6EE}"/>
    <dgm:cxn modelId="{9C5302C6-B08C-468E-9BB6-EB696472A4F2}" srcId="{B317A2DA-9A4D-4EB8-AD49-BB0BE7BEDBB6}" destId="{1D403EB9-B82C-4431-A20D-3A03B76D3761}" srcOrd="0" destOrd="0" parTransId="{A9D320CF-D0F8-4B23-BB86-F9556391C891}" sibTransId="{24204FAB-C968-4BB5-A676-21D844A53727}"/>
    <dgm:cxn modelId="{466505C8-047A-4B6B-8F43-1BD02BFD0AA4}" type="presOf" srcId="{8E9991BC-C990-4210-8040-BEA536AA6916}" destId="{D79D0BE7-57F1-4396-9035-962FBD6A940C}" srcOrd="0" destOrd="0" presId="urn:microsoft.com/office/officeart/2005/8/layout/radial1"/>
    <dgm:cxn modelId="{24A9C4D4-4616-4E26-A5D5-3F4215723394}" type="presOf" srcId="{8E9991BC-C990-4210-8040-BEA536AA6916}" destId="{4E82F09D-19EC-4B9B-A89F-DB34E77717E7}" srcOrd="1" destOrd="0" presId="urn:microsoft.com/office/officeart/2005/8/layout/radial1"/>
    <dgm:cxn modelId="{EDACA0D9-C95D-45AE-A8B4-09B7D21CDF15}" type="presOf" srcId="{F35BC257-90FE-4D22-945C-EF8C998822EC}" destId="{B5AC3AD3-39CA-48BE-9810-B99F3D12965C}" srcOrd="0" destOrd="0" presId="urn:microsoft.com/office/officeart/2005/8/layout/radial1"/>
    <dgm:cxn modelId="{18C44787-71BE-410E-AB33-51F9D083A74C}" type="presParOf" srcId="{BA7D8732-6A76-463F-9009-C4FCED670A64}" destId="{30DC75A2-F576-4BB8-835E-4A111C5B3CCC}" srcOrd="0" destOrd="0" presId="urn:microsoft.com/office/officeart/2005/8/layout/radial1"/>
    <dgm:cxn modelId="{A9315C77-7178-43B1-A062-F79AA43B804B}" type="presParOf" srcId="{BA7D8732-6A76-463F-9009-C4FCED670A64}" destId="{D79D0BE7-57F1-4396-9035-962FBD6A940C}" srcOrd="1" destOrd="0" presId="urn:microsoft.com/office/officeart/2005/8/layout/radial1"/>
    <dgm:cxn modelId="{D8940E26-4B10-4640-9582-750E61905CF8}" type="presParOf" srcId="{D79D0BE7-57F1-4396-9035-962FBD6A940C}" destId="{4E82F09D-19EC-4B9B-A89F-DB34E77717E7}" srcOrd="0" destOrd="0" presId="urn:microsoft.com/office/officeart/2005/8/layout/radial1"/>
    <dgm:cxn modelId="{11A5A55B-CED0-4FF9-993C-2237EE6370E9}" type="presParOf" srcId="{BA7D8732-6A76-463F-9009-C4FCED670A64}" destId="{C9A6C6F7-EAAD-430E-BB3E-855773421826}" srcOrd="2" destOrd="0" presId="urn:microsoft.com/office/officeart/2005/8/layout/radial1"/>
    <dgm:cxn modelId="{BC11D5BD-6652-497C-B522-606D549F72DC}" type="presParOf" srcId="{BA7D8732-6A76-463F-9009-C4FCED670A64}" destId="{595989B5-A9C7-42E1-AF09-C794BC0ED097}" srcOrd="3" destOrd="0" presId="urn:microsoft.com/office/officeart/2005/8/layout/radial1"/>
    <dgm:cxn modelId="{585376EB-846F-4923-B172-490ED09920F9}" type="presParOf" srcId="{595989B5-A9C7-42E1-AF09-C794BC0ED097}" destId="{8F153701-FD96-42EE-B070-9F915385B721}" srcOrd="0" destOrd="0" presId="urn:microsoft.com/office/officeart/2005/8/layout/radial1"/>
    <dgm:cxn modelId="{4D91E028-DAFA-4CB7-B01F-8669BDDACD14}" type="presParOf" srcId="{BA7D8732-6A76-463F-9009-C4FCED670A64}" destId="{078AD504-EDF4-4B97-995E-9E9F05808F6B}" srcOrd="4" destOrd="0" presId="urn:microsoft.com/office/officeart/2005/8/layout/radial1"/>
    <dgm:cxn modelId="{1F140AEA-F574-4288-B27B-E206518DA398}" type="presParOf" srcId="{BA7D8732-6A76-463F-9009-C4FCED670A64}" destId="{5E9DFD16-2FF6-45F6-AEF0-A525EE564EC2}" srcOrd="5" destOrd="0" presId="urn:microsoft.com/office/officeart/2005/8/layout/radial1"/>
    <dgm:cxn modelId="{C920B88C-00E1-4D4A-965D-3255C50C1DD7}" type="presParOf" srcId="{5E9DFD16-2FF6-45F6-AEF0-A525EE564EC2}" destId="{779FAFD4-CFA0-47B8-ACF1-B08FA446DFC1}" srcOrd="0" destOrd="0" presId="urn:microsoft.com/office/officeart/2005/8/layout/radial1"/>
    <dgm:cxn modelId="{17CC1749-6FC5-4899-839C-F3A382A4AC3A}" type="presParOf" srcId="{BA7D8732-6A76-463F-9009-C4FCED670A64}" destId="{359C4CBE-6507-432B-A3BB-D753FD199676}" srcOrd="6" destOrd="0" presId="urn:microsoft.com/office/officeart/2005/8/layout/radial1"/>
    <dgm:cxn modelId="{00FBD435-AEA9-4CEB-856C-B3BCA10BB5A3}" type="presParOf" srcId="{BA7D8732-6A76-463F-9009-C4FCED670A64}" destId="{B5AC3AD3-39CA-48BE-9810-B99F3D12965C}" srcOrd="7" destOrd="0" presId="urn:microsoft.com/office/officeart/2005/8/layout/radial1"/>
    <dgm:cxn modelId="{ED2CD3CD-9D95-4455-992C-409835FA3F9D}" type="presParOf" srcId="{B5AC3AD3-39CA-48BE-9810-B99F3D12965C}" destId="{74A8B2CA-A3E9-46D3-9B86-A780BCBF2091}" srcOrd="0" destOrd="0" presId="urn:microsoft.com/office/officeart/2005/8/layout/radial1"/>
    <dgm:cxn modelId="{F1FE2F98-D5FC-4FB9-948A-73F99AEAC071}" type="presParOf" srcId="{BA7D8732-6A76-463F-9009-C4FCED670A64}" destId="{106B2D3B-18DF-450B-A870-F995997D4EA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48CCD9C-3FF8-49AD-AA83-20A2626C9D9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BAE1ABAB-E851-410F-A84F-D53742C30C66}">
      <dgm:prSet phldrT="[Tekst]"/>
      <dgm:spPr/>
      <dgm:t>
        <a:bodyPr/>
        <a:lstStyle/>
        <a:p>
          <a:r>
            <a:rPr lang="da-DK" dirty="0"/>
            <a:t>Forbrug</a:t>
          </a:r>
        </a:p>
      </dgm:t>
    </dgm:pt>
    <dgm:pt modelId="{60E8EA90-9BEE-4158-BDFE-366D00F81D3C}" type="parTrans" cxnId="{B84EEF59-7CBE-42B1-A8CA-E491C361A534}">
      <dgm:prSet/>
      <dgm:spPr/>
      <dgm:t>
        <a:bodyPr/>
        <a:lstStyle/>
        <a:p>
          <a:endParaRPr lang="da-DK"/>
        </a:p>
      </dgm:t>
    </dgm:pt>
    <dgm:pt modelId="{FB1BC562-6DDD-4878-8EF0-54CF8DF7DAE6}" type="sibTrans" cxnId="{B84EEF59-7CBE-42B1-A8CA-E491C361A534}">
      <dgm:prSet/>
      <dgm:spPr/>
      <dgm:t>
        <a:bodyPr/>
        <a:lstStyle/>
        <a:p>
          <a:endParaRPr lang="da-DK"/>
        </a:p>
      </dgm:t>
    </dgm:pt>
    <dgm:pt modelId="{68C977E9-C704-4F4A-8842-C71D9ECD3486}">
      <dgm:prSet phldrT="[Tekst]"/>
      <dgm:spPr/>
      <dgm:t>
        <a:bodyPr/>
        <a:lstStyle/>
        <a:p>
          <a:r>
            <a:rPr lang="da-DK" dirty="0"/>
            <a:t>Produktion</a:t>
          </a:r>
        </a:p>
      </dgm:t>
    </dgm:pt>
    <dgm:pt modelId="{59214EBF-D631-470D-A8B5-F6F3ED9DEDFD}" type="parTrans" cxnId="{B082EBF0-2089-46B3-BE54-D4906383D98B}">
      <dgm:prSet/>
      <dgm:spPr/>
      <dgm:t>
        <a:bodyPr/>
        <a:lstStyle/>
        <a:p>
          <a:endParaRPr lang="da-DK"/>
        </a:p>
      </dgm:t>
    </dgm:pt>
    <dgm:pt modelId="{0E443CAD-C164-4181-A7AB-46EE0C0DA214}" type="sibTrans" cxnId="{B082EBF0-2089-46B3-BE54-D4906383D98B}">
      <dgm:prSet/>
      <dgm:spPr/>
      <dgm:t>
        <a:bodyPr/>
        <a:lstStyle/>
        <a:p>
          <a:endParaRPr lang="da-DK"/>
        </a:p>
      </dgm:t>
    </dgm:pt>
    <dgm:pt modelId="{BEFFA1B0-0856-4B71-8D4D-721F0867AE5C}">
      <dgm:prSet phldrT="[Tekst]"/>
      <dgm:spPr/>
      <dgm:t>
        <a:bodyPr/>
        <a:lstStyle/>
        <a:p>
          <a:r>
            <a:rPr lang="da-DK" dirty="0"/>
            <a:t>Beskæftigelse</a:t>
          </a:r>
        </a:p>
      </dgm:t>
    </dgm:pt>
    <dgm:pt modelId="{4D9232F9-B642-40D9-93A4-FB7987E97E05}" type="parTrans" cxnId="{8654BD09-5881-4895-BA24-BA0100763A1F}">
      <dgm:prSet/>
      <dgm:spPr/>
      <dgm:t>
        <a:bodyPr/>
        <a:lstStyle/>
        <a:p>
          <a:endParaRPr lang="da-DK"/>
        </a:p>
      </dgm:t>
    </dgm:pt>
    <dgm:pt modelId="{D950F667-FF19-45CA-99AD-6E31975F19C1}" type="sibTrans" cxnId="{8654BD09-5881-4895-BA24-BA0100763A1F}">
      <dgm:prSet/>
      <dgm:spPr/>
      <dgm:t>
        <a:bodyPr/>
        <a:lstStyle/>
        <a:p>
          <a:endParaRPr lang="da-DK"/>
        </a:p>
      </dgm:t>
    </dgm:pt>
    <dgm:pt modelId="{31AC18D6-8AD7-4B45-9C02-A89EEB2561F7}" type="pres">
      <dgm:prSet presAssocID="{D48CCD9C-3FF8-49AD-AA83-20A2626C9D94}" presName="cycle" presStyleCnt="0">
        <dgm:presLayoutVars>
          <dgm:dir/>
          <dgm:resizeHandles val="exact"/>
        </dgm:presLayoutVars>
      </dgm:prSet>
      <dgm:spPr/>
    </dgm:pt>
    <dgm:pt modelId="{75039DA0-D382-42CD-8A63-D4EAF8FF8BFC}" type="pres">
      <dgm:prSet presAssocID="{BAE1ABAB-E851-410F-A84F-D53742C30C66}" presName="node" presStyleLbl="node1" presStyleIdx="0" presStyleCnt="3">
        <dgm:presLayoutVars>
          <dgm:bulletEnabled val="1"/>
        </dgm:presLayoutVars>
      </dgm:prSet>
      <dgm:spPr/>
    </dgm:pt>
    <dgm:pt modelId="{9BCD8C56-7764-4F50-A3B7-172113E19732}" type="pres">
      <dgm:prSet presAssocID="{FB1BC562-6DDD-4878-8EF0-54CF8DF7DAE6}" presName="sibTrans" presStyleLbl="sibTrans2D1" presStyleIdx="0" presStyleCnt="3"/>
      <dgm:spPr/>
    </dgm:pt>
    <dgm:pt modelId="{0E5D317E-2877-4627-BA97-0B8186F49B3D}" type="pres">
      <dgm:prSet presAssocID="{FB1BC562-6DDD-4878-8EF0-54CF8DF7DAE6}" presName="connectorText" presStyleLbl="sibTrans2D1" presStyleIdx="0" presStyleCnt="3"/>
      <dgm:spPr/>
    </dgm:pt>
    <dgm:pt modelId="{38BD4483-1ACA-4668-B63B-6FEE63C81642}" type="pres">
      <dgm:prSet presAssocID="{68C977E9-C704-4F4A-8842-C71D9ECD3486}" presName="node" presStyleLbl="node1" presStyleIdx="1" presStyleCnt="3">
        <dgm:presLayoutVars>
          <dgm:bulletEnabled val="1"/>
        </dgm:presLayoutVars>
      </dgm:prSet>
      <dgm:spPr/>
    </dgm:pt>
    <dgm:pt modelId="{CD42F505-F4F4-493B-8CE4-4A88DAD5D428}" type="pres">
      <dgm:prSet presAssocID="{0E443CAD-C164-4181-A7AB-46EE0C0DA214}" presName="sibTrans" presStyleLbl="sibTrans2D1" presStyleIdx="1" presStyleCnt="3"/>
      <dgm:spPr/>
    </dgm:pt>
    <dgm:pt modelId="{B652089B-D69E-41B5-93FE-61B722BA492A}" type="pres">
      <dgm:prSet presAssocID="{0E443CAD-C164-4181-A7AB-46EE0C0DA214}" presName="connectorText" presStyleLbl="sibTrans2D1" presStyleIdx="1" presStyleCnt="3"/>
      <dgm:spPr/>
    </dgm:pt>
    <dgm:pt modelId="{3A83AEF6-1442-420A-B666-9A7FE2F6A1F2}" type="pres">
      <dgm:prSet presAssocID="{BEFFA1B0-0856-4B71-8D4D-721F0867AE5C}" presName="node" presStyleLbl="node1" presStyleIdx="2" presStyleCnt="3">
        <dgm:presLayoutVars>
          <dgm:bulletEnabled val="1"/>
        </dgm:presLayoutVars>
      </dgm:prSet>
      <dgm:spPr/>
    </dgm:pt>
    <dgm:pt modelId="{B1622EC5-C658-46E7-8C42-85262948ABC5}" type="pres">
      <dgm:prSet presAssocID="{D950F667-FF19-45CA-99AD-6E31975F19C1}" presName="sibTrans" presStyleLbl="sibTrans2D1" presStyleIdx="2" presStyleCnt="3"/>
      <dgm:spPr/>
    </dgm:pt>
    <dgm:pt modelId="{F3B06161-ADB3-4B48-ABD0-005327FEE9F5}" type="pres">
      <dgm:prSet presAssocID="{D950F667-FF19-45CA-99AD-6E31975F19C1}" presName="connectorText" presStyleLbl="sibTrans2D1" presStyleIdx="2" presStyleCnt="3"/>
      <dgm:spPr/>
    </dgm:pt>
  </dgm:ptLst>
  <dgm:cxnLst>
    <dgm:cxn modelId="{8654BD09-5881-4895-BA24-BA0100763A1F}" srcId="{D48CCD9C-3FF8-49AD-AA83-20A2626C9D94}" destId="{BEFFA1B0-0856-4B71-8D4D-721F0867AE5C}" srcOrd="2" destOrd="0" parTransId="{4D9232F9-B642-40D9-93A4-FB7987E97E05}" sibTransId="{D950F667-FF19-45CA-99AD-6E31975F19C1}"/>
    <dgm:cxn modelId="{14DC1911-AA5B-42E5-B13D-6D0198FE7CE5}" type="presOf" srcId="{0E443CAD-C164-4181-A7AB-46EE0C0DA214}" destId="{B652089B-D69E-41B5-93FE-61B722BA492A}" srcOrd="1" destOrd="0" presId="urn:microsoft.com/office/officeart/2005/8/layout/cycle2"/>
    <dgm:cxn modelId="{60E56D18-0670-47CB-9393-5A86AF6E5DC6}" type="presOf" srcId="{BAE1ABAB-E851-410F-A84F-D53742C30C66}" destId="{75039DA0-D382-42CD-8A63-D4EAF8FF8BFC}" srcOrd="0" destOrd="0" presId="urn:microsoft.com/office/officeart/2005/8/layout/cycle2"/>
    <dgm:cxn modelId="{5FE82547-ED48-4537-B676-AC4A58FC6A61}" type="presOf" srcId="{D950F667-FF19-45CA-99AD-6E31975F19C1}" destId="{B1622EC5-C658-46E7-8C42-85262948ABC5}" srcOrd="0" destOrd="0" presId="urn:microsoft.com/office/officeart/2005/8/layout/cycle2"/>
    <dgm:cxn modelId="{887CAE51-DD4C-4D9A-BEA8-61B6AC8A840F}" type="presOf" srcId="{FB1BC562-6DDD-4878-8EF0-54CF8DF7DAE6}" destId="{0E5D317E-2877-4627-BA97-0B8186F49B3D}" srcOrd="1" destOrd="0" presId="urn:microsoft.com/office/officeart/2005/8/layout/cycle2"/>
    <dgm:cxn modelId="{B84EEF59-7CBE-42B1-A8CA-E491C361A534}" srcId="{D48CCD9C-3FF8-49AD-AA83-20A2626C9D94}" destId="{BAE1ABAB-E851-410F-A84F-D53742C30C66}" srcOrd="0" destOrd="0" parTransId="{60E8EA90-9BEE-4158-BDFE-366D00F81D3C}" sibTransId="{FB1BC562-6DDD-4878-8EF0-54CF8DF7DAE6}"/>
    <dgm:cxn modelId="{FB55FB63-E392-40C2-BFE1-E7CAA8F8E7D5}" type="presOf" srcId="{D950F667-FF19-45CA-99AD-6E31975F19C1}" destId="{F3B06161-ADB3-4B48-ABD0-005327FEE9F5}" srcOrd="1" destOrd="0" presId="urn:microsoft.com/office/officeart/2005/8/layout/cycle2"/>
    <dgm:cxn modelId="{CAC17283-9E11-4B97-B736-5A58FE81A525}" type="presOf" srcId="{0E443CAD-C164-4181-A7AB-46EE0C0DA214}" destId="{CD42F505-F4F4-493B-8CE4-4A88DAD5D428}" srcOrd="0" destOrd="0" presId="urn:microsoft.com/office/officeart/2005/8/layout/cycle2"/>
    <dgm:cxn modelId="{883E0D90-2CC8-480C-8992-4E283B6AAF77}" type="presOf" srcId="{FB1BC562-6DDD-4878-8EF0-54CF8DF7DAE6}" destId="{9BCD8C56-7764-4F50-A3B7-172113E19732}" srcOrd="0" destOrd="0" presId="urn:microsoft.com/office/officeart/2005/8/layout/cycle2"/>
    <dgm:cxn modelId="{A9BD77A2-4070-4400-9BE5-AF2E10A664CD}" type="presOf" srcId="{BEFFA1B0-0856-4B71-8D4D-721F0867AE5C}" destId="{3A83AEF6-1442-420A-B666-9A7FE2F6A1F2}" srcOrd="0" destOrd="0" presId="urn:microsoft.com/office/officeart/2005/8/layout/cycle2"/>
    <dgm:cxn modelId="{3F9777AD-971E-4AC1-9CCF-24A64446B669}" type="presOf" srcId="{68C977E9-C704-4F4A-8842-C71D9ECD3486}" destId="{38BD4483-1ACA-4668-B63B-6FEE63C81642}" srcOrd="0" destOrd="0" presId="urn:microsoft.com/office/officeart/2005/8/layout/cycle2"/>
    <dgm:cxn modelId="{22C4C7EC-5266-4A46-B61F-1C04484BCFD8}" type="presOf" srcId="{D48CCD9C-3FF8-49AD-AA83-20A2626C9D94}" destId="{31AC18D6-8AD7-4B45-9C02-A89EEB2561F7}" srcOrd="0" destOrd="0" presId="urn:microsoft.com/office/officeart/2005/8/layout/cycle2"/>
    <dgm:cxn modelId="{B082EBF0-2089-46B3-BE54-D4906383D98B}" srcId="{D48CCD9C-3FF8-49AD-AA83-20A2626C9D94}" destId="{68C977E9-C704-4F4A-8842-C71D9ECD3486}" srcOrd="1" destOrd="0" parTransId="{59214EBF-D631-470D-A8B5-F6F3ED9DEDFD}" sibTransId="{0E443CAD-C164-4181-A7AB-46EE0C0DA214}"/>
    <dgm:cxn modelId="{7511A7FB-51D8-400B-BA3B-C4B045ACFAEE}" type="presParOf" srcId="{31AC18D6-8AD7-4B45-9C02-A89EEB2561F7}" destId="{75039DA0-D382-42CD-8A63-D4EAF8FF8BFC}" srcOrd="0" destOrd="0" presId="urn:microsoft.com/office/officeart/2005/8/layout/cycle2"/>
    <dgm:cxn modelId="{15093157-56E3-4A10-B7DC-DB5564E0D694}" type="presParOf" srcId="{31AC18D6-8AD7-4B45-9C02-A89EEB2561F7}" destId="{9BCD8C56-7764-4F50-A3B7-172113E19732}" srcOrd="1" destOrd="0" presId="urn:microsoft.com/office/officeart/2005/8/layout/cycle2"/>
    <dgm:cxn modelId="{3DF4D5A9-9EA1-4648-A920-B18E0DEDA977}" type="presParOf" srcId="{9BCD8C56-7764-4F50-A3B7-172113E19732}" destId="{0E5D317E-2877-4627-BA97-0B8186F49B3D}" srcOrd="0" destOrd="0" presId="urn:microsoft.com/office/officeart/2005/8/layout/cycle2"/>
    <dgm:cxn modelId="{4616B120-BD08-4EBE-8D2F-007D0C677D6A}" type="presParOf" srcId="{31AC18D6-8AD7-4B45-9C02-A89EEB2561F7}" destId="{38BD4483-1ACA-4668-B63B-6FEE63C81642}" srcOrd="2" destOrd="0" presId="urn:microsoft.com/office/officeart/2005/8/layout/cycle2"/>
    <dgm:cxn modelId="{27E7CECA-C3C4-4BAD-AA44-77162E338029}" type="presParOf" srcId="{31AC18D6-8AD7-4B45-9C02-A89EEB2561F7}" destId="{CD42F505-F4F4-493B-8CE4-4A88DAD5D428}" srcOrd="3" destOrd="0" presId="urn:microsoft.com/office/officeart/2005/8/layout/cycle2"/>
    <dgm:cxn modelId="{947DFBEF-195F-4FF1-B5AC-9AE1875A04A5}" type="presParOf" srcId="{CD42F505-F4F4-493B-8CE4-4A88DAD5D428}" destId="{B652089B-D69E-41B5-93FE-61B722BA492A}" srcOrd="0" destOrd="0" presId="urn:microsoft.com/office/officeart/2005/8/layout/cycle2"/>
    <dgm:cxn modelId="{11370B82-B43F-4C73-9DA5-34C35156CBC9}" type="presParOf" srcId="{31AC18D6-8AD7-4B45-9C02-A89EEB2561F7}" destId="{3A83AEF6-1442-420A-B666-9A7FE2F6A1F2}" srcOrd="4" destOrd="0" presId="urn:microsoft.com/office/officeart/2005/8/layout/cycle2"/>
    <dgm:cxn modelId="{8CDE7A0D-1970-42B0-849C-83CFB5970179}" type="presParOf" srcId="{31AC18D6-8AD7-4B45-9C02-A89EEB2561F7}" destId="{B1622EC5-C658-46E7-8C42-85262948ABC5}" srcOrd="5" destOrd="0" presId="urn:microsoft.com/office/officeart/2005/8/layout/cycle2"/>
    <dgm:cxn modelId="{BF1BA950-64BE-4DBB-9199-247FAB942D72}" type="presParOf" srcId="{B1622EC5-C658-46E7-8C42-85262948ABC5}" destId="{F3B06161-ADB3-4B48-ABD0-005327FEE9F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DC9509-CAE3-4712-B711-BA046531A65E}" type="doc">
      <dgm:prSet loTypeId="urn:microsoft.com/office/officeart/2005/8/layout/process1" loCatId="process" qsTypeId="urn:microsoft.com/office/officeart/2005/8/quickstyle/simple5" qsCatId="simple" csTypeId="urn:microsoft.com/office/officeart/2005/8/colors/colorful1" csCatId="colorful" phldr="1"/>
      <dgm:spPr/>
    </dgm:pt>
    <dgm:pt modelId="{CFAAA9CE-12D5-4C9E-B21F-EF343BE48489}">
      <dgm:prSet phldrT="[Tekst]"/>
      <dgm:spPr/>
      <dgm:t>
        <a:bodyPr/>
        <a:lstStyle/>
        <a:p>
          <a:r>
            <a:rPr lang="da-DK" dirty="0"/>
            <a:t>Rente / pengemængde</a:t>
          </a:r>
        </a:p>
      </dgm:t>
    </dgm:pt>
    <dgm:pt modelId="{43063445-FEDF-4E83-B845-2C18848B1753}" type="parTrans" cxnId="{26710666-AF47-45B5-BCBB-63C7791F4EA2}">
      <dgm:prSet/>
      <dgm:spPr/>
      <dgm:t>
        <a:bodyPr/>
        <a:lstStyle/>
        <a:p>
          <a:endParaRPr lang="da-DK"/>
        </a:p>
      </dgm:t>
    </dgm:pt>
    <dgm:pt modelId="{93CEDB75-72E3-4B8D-BB52-FCAB7BE9A609}" type="sibTrans" cxnId="{26710666-AF47-45B5-BCBB-63C7791F4EA2}">
      <dgm:prSet/>
      <dgm:spPr/>
      <dgm:t>
        <a:bodyPr/>
        <a:lstStyle/>
        <a:p>
          <a:endParaRPr lang="da-DK"/>
        </a:p>
      </dgm:t>
    </dgm:pt>
    <dgm:pt modelId="{4667CF0D-DA70-4082-8ABB-1D2355192E3B}">
      <dgm:prSet phldrT="[Tekst]"/>
      <dgm:spPr/>
      <dgm:t>
        <a:bodyPr/>
        <a:lstStyle/>
        <a:p>
          <a:r>
            <a:rPr lang="da-DK" dirty="0"/>
            <a:t>Forbrug</a:t>
          </a:r>
        </a:p>
      </dgm:t>
    </dgm:pt>
    <dgm:pt modelId="{99B1F442-2F4C-493B-A245-AC567E555594}" type="parTrans" cxnId="{A36F959C-937D-4466-A2D6-7E2443442D92}">
      <dgm:prSet/>
      <dgm:spPr/>
      <dgm:t>
        <a:bodyPr/>
        <a:lstStyle/>
        <a:p>
          <a:endParaRPr lang="da-DK"/>
        </a:p>
      </dgm:t>
    </dgm:pt>
    <dgm:pt modelId="{BD98B631-5644-449D-ACA7-8C6ABF67425C}" type="sibTrans" cxnId="{A36F959C-937D-4466-A2D6-7E2443442D92}">
      <dgm:prSet/>
      <dgm:spPr/>
      <dgm:t>
        <a:bodyPr/>
        <a:lstStyle/>
        <a:p>
          <a:endParaRPr lang="da-DK"/>
        </a:p>
      </dgm:t>
    </dgm:pt>
    <dgm:pt modelId="{ACA48965-88AE-4C93-8B9A-E01475DCB264}">
      <dgm:prSet phldrT="[Tekst]"/>
      <dgm:spPr/>
      <dgm:t>
        <a:bodyPr/>
        <a:lstStyle/>
        <a:p>
          <a:r>
            <a:rPr lang="da-DK" dirty="0"/>
            <a:t>Produktion</a:t>
          </a:r>
        </a:p>
      </dgm:t>
    </dgm:pt>
    <dgm:pt modelId="{227AA88A-D2D6-4547-8024-9C609AAED315}" type="parTrans" cxnId="{71EFBEE2-698C-4FC7-9EE6-4FA93726673F}">
      <dgm:prSet/>
      <dgm:spPr/>
      <dgm:t>
        <a:bodyPr/>
        <a:lstStyle/>
        <a:p>
          <a:endParaRPr lang="da-DK"/>
        </a:p>
      </dgm:t>
    </dgm:pt>
    <dgm:pt modelId="{F77CEC94-CFC9-4B5D-A150-E8F5E76DEB38}" type="sibTrans" cxnId="{71EFBEE2-698C-4FC7-9EE6-4FA93726673F}">
      <dgm:prSet/>
      <dgm:spPr/>
      <dgm:t>
        <a:bodyPr/>
        <a:lstStyle/>
        <a:p>
          <a:endParaRPr lang="da-DK"/>
        </a:p>
      </dgm:t>
    </dgm:pt>
    <dgm:pt modelId="{6FD95233-BB3E-445C-A608-CC69C3EBA3E8}">
      <dgm:prSet/>
      <dgm:spPr/>
      <dgm:t>
        <a:bodyPr/>
        <a:lstStyle/>
        <a:p>
          <a:r>
            <a:rPr lang="da-DK" dirty="0"/>
            <a:t>Beskæftigelse</a:t>
          </a:r>
        </a:p>
      </dgm:t>
    </dgm:pt>
    <dgm:pt modelId="{4D54025A-3FD9-4EF9-9706-BAF2BB4E41B8}" type="parTrans" cxnId="{8D02B403-A2BD-448F-A7FF-2F6EA51CD9E5}">
      <dgm:prSet/>
      <dgm:spPr/>
      <dgm:t>
        <a:bodyPr/>
        <a:lstStyle/>
        <a:p>
          <a:endParaRPr lang="da-DK"/>
        </a:p>
      </dgm:t>
    </dgm:pt>
    <dgm:pt modelId="{0A617381-F72D-4E41-A98C-F9CA6F7A406C}" type="sibTrans" cxnId="{8D02B403-A2BD-448F-A7FF-2F6EA51CD9E5}">
      <dgm:prSet/>
      <dgm:spPr/>
      <dgm:t>
        <a:bodyPr/>
        <a:lstStyle/>
        <a:p>
          <a:endParaRPr lang="da-DK"/>
        </a:p>
      </dgm:t>
    </dgm:pt>
    <dgm:pt modelId="{A7EEEEB0-F8E0-41D8-A9DA-0F305EE75EB2}">
      <dgm:prSet/>
      <dgm:spPr/>
      <dgm:t>
        <a:bodyPr/>
        <a:lstStyle/>
        <a:p>
          <a:r>
            <a:rPr lang="da-DK" dirty="0"/>
            <a:t>Inflation</a:t>
          </a:r>
        </a:p>
      </dgm:t>
    </dgm:pt>
    <dgm:pt modelId="{DD6A675F-85FE-400D-B697-0310E2C6ABD3}" type="parTrans" cxnId="{96CF00D0-B1F6-4D3B-BB9C-7D19F4F7DB68}">
      <dgm:prSet/>
      <dgm:spPr/>
      <dgm:t>
        <a:bodyPr/>
        <a:lstStyle/>
        <a:p>
          <a:endParaRPr lang="da-DK"/>
        </a:p>
      </dgm:t>
    </dgm:pt>
    <dgm:pt modelId="{2A2FE567-F126-4CBB-AD5D-C11E7DAA2AA0}" type="sibTrans" cxnId="{96CF00D0-B1F6-4D3B-BB9C-7D19F4F7DB68}">
      <dgm:prSet/>
      <dgm:spPr/>
      <dgm:t>
        <a:bodyPr/>
        <a:lstStyle/>
        <a:p>
          <a:endParaRPr lang="da-DK"/>
        </a:p>
      </dgm:t>
    </dgm:pt>
    <dgm:pt modelId="{E748976D-4A32-450A-B232-E08F10E73B80}" type="pres">
      <dgm:prSet presAssocID="{54DC9509-CAE3-4712-B711-BA046531A65E}" presName="Name0" presStyleCnt="0">
        <dgm:presLayoutVars>
          <dgm:dir/>
          <dgm:resizeHandles val="exact"/>
        </dgm:presLayoutVars>
      </dgm:prSet>
      <dgm:spPr/>
    </dgm:pt>
    <dgm:pt modelId="{6982A292-F190-47D3-AF6F-909E365AF7F8}" type="pres">
      <dgm:prSet presAssocID="{CFAAA9CE-12D5-4C9E-B21F-EF343BE48489}" presName="node" presStyleLbl="node1" presStyleIdx="0" presStyleCnt="5">
        <dgm:presLayoutVars>
          <dgm:bulletEnabled val="1"/>
        </dgm:presLayoutVars>
      </dgm:prSet>
      <dgm:spPr/>
    </dgm:pt>
    <dgm:pt modelId="{D9235D07-293F-40B7-9C53-2E3F4EA4A8B8}" type="pres">
      <dgm:prSet presAssocID="{93CEDB75-72E3-4B8D-BB52-FCAB7BE9A609}" presName="sibTrans" presStyleLbl="sibTrans2D1" presStyleIdx="0" presStyleCnt="4"/>
      <dgm:spPr/>
    </dgm:pt>
    <dgm:pt modelId="{48111DCA-D2F3-4449-A302-605EC1B37B4C}" type="pres">
      <dgm:prSet presAssocID="{93CEDB75-72E3-4B8D-BB52-FCAB7BE9A609}" presName="connectorText" presStyleLbl="sibTrans2D1" presStyleIdx="0" presStyleCnt="4"/>
      <dgm:spPr/>
    </dgm:pt>
    <dgm:pt modelId="{B3047737-77D7-4CA3-A992-B9FDA9AF13EE}" type="pres">
      <dgm:prSet presAssocID="{4667CF0D-DA70-4082-8ABB-1D2355192E3B}" presName="node" presStyleLbl="node1" presStyleIdx="1" presStyleCnt="5">
        <dgm:presLayoutVars>
          <dgm:bulletEnabled val="1"/>
        </dgm:presLayoutVars>
      </dgm:prSet>
      <dgm:spPr/>
    </dgm:pt>
    <dgm:pt modelId="{3AF040F3-9D29-4649-BD8A-500CFFCB2547}" type="pres">
      <dgm:prSet presAssocID="{BD98B631-5644-449D-ACA7-8C6ABF67425C}" presName="sibTrans" presStyleLbl="sibTrans2D1" presStyleIdx="1" presStyleCnt="4"/>
      <dgm:spPr/>
    </dgm:pt>
    <dgm:pt modelId="{F2A52FBD-9AD7-4E76-A277-79730C89698D}" type="pres">
      <dgm:prSet presAssocID="{BD98B631-5644-449D-ACA7-8C6ABF67425C}" presName="connectorText" presStyleLbl="sibTrans2D1" presStyleIdx="1" presStyleCnt="4"/>
      <dgm:spPr/>
    </dgm:pt>
    <dgm:pt modelId="{D4E03C8E-8164-4B77-AD92-61C5C168079D}" type="pres">
      <dgm:prSet presAssocID="{ACA48965-88AE-4C93-8B9A-E01475DCB264}" presName="node" presStyleLbl="node1" presStyleIdx="2" presStyleCnt="5">
        <dgm:presLayoutVars>
          <dgm:bulletEnabled val="1"/>
        </dgm:presLayoutVars>
      </dgm:prSet>
      <dgm:spPr/>
    </dgm:pt>
    <dgm:pt modelId="{9A976559-227D-4CE9-B174-C0C1A20B18DB}" type="pres">
      <dgm:prSet presAssocID="{F77CEC94-CFC9-4B5D-A150-E8F5E76DEB38}" presName="sibTrans" presStyleLbl="sibTrans2D1" presStyleIdx="2" presStyleCnt="4"/>
      <dgm:spPr/>
    </dgm:pt>
    <dgm:pt modelId="{6A5F058F-12ED-4BE3-BCD0-2A1D3905135F}" type="pres">
      <dgm:prSet presAssocID="{F77CEC94-CFC9-4B5D-A150-E8F5E76DEB38}" presName="connectorText" presStyleLbl="sibTrans2D1" presStyleIdx="2" presStyleCnt="4"/>
      <dgm:spPr/>
    </dgm:pt>
    <dgm:pt modelId="{513C7B43-1BF5-4D7B-BCB9-C6B7827DB1EB}" type="pres">
      <dgm:prSet presAssocID="{6FD95233-BB3E-445C-A608-CC69C3EBA3E8}" presName="node" presStyleLbl="node1" presStyleIdx="3" presStyleCnt="5">
        <dgm:presLayoutVars>
          <dgm:bulletEnabled val="1"/>
        </dgm:presLayoutVars>
      </dgm:prSet>
      <dgm:spPr/>
    </dgm:pt>
    <dgm:pt modelId="{EF3ADD0D-A329-45D6-96AE-81FB29C92F65}" type="pres">
      <dgm:prSet presAssocID="{0A617381-F72D-4E41-A98C-F9CA6F7A406C}" presName="sibTrans" presStyleLbl="sibTrans2D1" presStyleIdx="3" presStyleCnt="4"/>
      <dgm:spPr/>
    </dgm:pt>
    <dgm:pt modelId="{DEE3824F-F1C7-49DE-A9F1-3E1EE8D8CF3C}" type="pres">
      <dgm:prSet presAssocID="{0A617381-F72D-4E41-A98C-F9CA6F7A406C}" presName="connectorText" presStyleLbl="sibTrans2D1" presStyleIdx="3" presStyleCnt="4"/>
      <dgm:spPr/>
    </dgm:pt>
    <dgm:pt modelId="{D6DD4FE8-726E-4095-A8A8-9EDF94CBCD2A}" type="pres">
      <dgm:prSet presAssocID="{A7EEEEB0-F8E0-41D8-A9DA-0F305EE75EB2}" presName="node" presStyleLbl="node1" presStyleIdx="4" presStyleCnt="5">
        <dgm:presLayoutVars>
          <dgm:bulletEnabled val="1"/>
        </dgm:presLayoutVars>
      </dgm:prSet>
      <dgm:spPr/>
    </dgm:pt>
  </dgm:ptLst>
  <dgm:cxnLst>
    <dgm:cxn modelId="{8D02B403-A2BD-448F-A7FF-2F6EA51CD9E5}" srcId="{54DC9509-CAE3-4712-B711-BA046531A65E}" destId="{6FD95233-BB3E-445C-A608-CC69C3EBA3E8}" srcOrd="3" destOrd="0" parTransId="{4D54025A-3FD9-4EF9-9706-BAF2BB4E41B8}" sibTransId="{0A617381-F72D-4E41-A98C-F9CA6F7A406C}"/>
    <dgm:cxn modelId="{BA93B812-BC62-4408-9261-9AC9B2B42130}" type="presOf" srcId="{F77CEC94-CFC9-4B5D-A150-E8F5E76DEB38}" destId="{6A5F058F-12ED-4BE3-BCD0-2A1D3905135F}" srcOrd="1" destOrd="0" presId="urn:microsoft.com/office/officeart/2005/8/layout/process1"/>
    <dgm:cxn modelId="{10A77C1B-BC5E-4609-AAA0-D6D76CFEAA26}" type="presOf" srcId="{CFAAA9CE-12D5-4C9E-B21F-EF343BE48489}" destId="{6982A292-F190-47D3-AF6F-909E365AF7F8}" srcOrd="0" destOrd="0" presId="urn:microsoft.com/office/officeart/2005/8/layout/process1"/>
    <dgm:cxn modelId="{F81AAC25-27F0-40A3-ADAB-1DA89B6F9A47}" type="presOf" srcId="{93CEDB75-72E3-4B8D-BB52-FCAB7BE9A609}" destId="{D9235D07-293F-40B7-9C53-2E3F4EA4A8B8}" srcOrd="0" destOrd="0" presId="urn:microsoft.com/office/officeart/2005/8/layout/process1"/>
    <dgm:cxn modelId="{7DAC362E-8138-47B9-9050-E6E789ACB9E5}" type="presOf" srcId="{A7EEEEB0-F8E0-41D8-A9DA-0F305EE75EB2}" destId="{D6DD4FE8-726E-4095-A8A8-9EDF94CBCD2A}" srcOrd="0" destOrd="0" presId="urn:microsoft.com/office/officeart/2005/8/layout/process1"/>
    <dgm:cxn modelId="{B7C7202F-7095-4D04-BE46-A1B5E29B89C9}" type="presOf" srcId="{BD98B631-5644-449D-ACA7-8C6ABF67425C}" destId="{3AF040F3-9D29-4649-BD8A-500CFFCB2547}" srcOrd="0" destOrd="0" presId="urn:microsoft.com/office/officeart/2005/8/layout/process1"/>
    <dgm:cxn modelId="{129E2538-C8EF-4DC2-9508-75AE3D37D066}" type="presOf" srcId="{0A617381-F72D-4E41-A98C-F9CA6F7A406C}" destId="{EF3ADD0D-A329-45D6-96AE-81FB29C92F65}" srcOrd="0" destOrd="0" presId="urn:microsoft.com/office/officeart/2005/8/layout/process1"/>
    <dgm:cxn modelId="{6AB00339-0EA5-48EC-8408-E4DE7CAE6C49}" type="presOf" srcId="{BD98B631-5644-449D-ACA7-8C6ABF67425C}" destId="{F2A52FBD-9AD7-4E76-A277-79730C89698D}" srcOrd="1" destOrd="0" presId="urn:microsoft.com/office/officeart/2005/8/layout/process1"/>
    <dgm:cxn modelId="{4833F757-23C9-4CC5-B54C-F5BE4383D1B0}" type="presOf" srcId="{F77CEC94-CFC9-4B5D-A150-E8F5E76DEB38}" destId="{9A976559-227D-4CE9-B174-C0C1A20B18DB}" srcOrd="0" destOrd="0" presId="urn:microsoft.com/office/officeart/2005/8/layout/process1"/>
    <dgm:cxn modelId="{26710666-AF47-45B5-BCBB-63C7791F4EA2}" srcId="{54DC9509-CAE3-4712-B711-BA046531A65E}" destId="{CFAAA9CE-12D5-4C9E-B21F-EF343BE48489}" srcOrd="0" destOrd="0" parTransId="{43063445-FEDF-4E83-B845-2C18848B1753}" sibTransId="{93CEDB75-72E3-4B8D-BB52-FCAB7BE9A609}"/>
    <dgm:cxn modelId="{6C565C75-EEE1-481D-9A51-2E7F20BE5DF0}" type="presOf" srcId="{6FD95233-BB3E-445C-A608-CC69C3EBA3E8}" destId="{513C7B43-1BF5-4D7B-BCB9-C6B7827DB1EB}" srcOrd="0" destOrd="0" presId="urn:microsoft.com/office/officeart/2005/8/layout/process1"/>
    <dgm:cxn modelId="{5D80358B-D202-49D0-A66B-DD6F6D236412}" type="presOf" srcId="{93CEDB75-72E3-4B8D-BB52-FCAB7BE9A609}" destId="{48111DCA-D2F3-4449-A302-605EC1B37B4C}" srcOrd="1" destOrd="0" presId="urn:microsoft.com/office/officeart/2005/8/layout/process1"/>
    <dgm:cxn modelId="{A36F959C-937D-4466-A2D6-7E2443442D92}" srcId="{54DC9509-CAE3-4712-B711-BA046531A65E}" destId="{4667CF0D-DA70-4082-8ABB-1D2355192E3B}" srcOrd="1" destOrd="0" parTransId="{99B1F442-2F4C-493B-A245-AC567E555594}" sibTransId="{BD98B631-5644-449D-ACA7-8C6ABF67425C}"/>
    <dgm:cxn modelId="{143254AB-DE04-4A8A-9734-602B672653FE}" type="presOf" srcId="{4667CF0D-DA70-4082-8ABB-1D2355192E3B}" destId="{B3047737-77D7-4CA3-A992-B9FDA9AF13EE}" srcOrd="0" destOrd="0" presId="urn:microsoft.com/office/officeart/2005/8/layout/process1"/>
    <dgm:cxn modelId="{6BB539B1-33F9-4774-AA73-7EEC57100BDF}" type="presOf" srcId="{0A617381-F72D-4E41-A98C-F9CA6F7A406C}" destId="{DEE3824F-F1C7-49DE-A9F1-3E1EE8D8CF3C}" srcOrd="1" destOrd="0" presId="urn:microsoft.com/office/officeart/2005/8/layout/process1"/>
    <dgm:cxn modelId="{13C322B4-3AF2-4A54-A1D9-4B6A9F619C7F}" type="presOf" srcId="{ACA48965-88AE-4C93-8B9A-E01475DCB264}" destId="{D4E03C8E-8164-4B77-AD92-61C5C168079D}" srcOrd="0" destOrd="0" presId="urn:microsoft.com/office/officeart/2005/8/layout/process1"/>
    <dgm:cxn modelId="{96CF00D0-B1F6-4D3B-BB9C-7D19F4F7DB68}" srcId="{54DC9509-CAE3-4712-B711-BA046531A65E}" destId="{A7EEEEB0-F8E0-41D8-A9DA-0F305EE75EB2}" srcOrd="4" destOrd="0" parTransId="{DD6A675F-85FE-400D-B697-0310E2C6ABD3}" sibTransId="{2A2FE567-F126-4CBB-AD5D-C11E7DAA2AA0}"/>
    <dgm:cxn modelId="{71EFBEE2-698C-4FC7-9EE6-4FA93726673F}" srcId="{54DC9509-CAE3-4712-B711-BA046531A65E}" destId="{ACA48965-88AE-4C93-8B9A-E01475DCB264}" srcOrd="2" destOrd="0" parTransId="{227AA88A-D2D6-4547-8024-9C609AAED315}" sibTransId="{F77CEC94-CFC9-4B5D-A150-E8F5E76DEB38}"/>
    <dgm:cxn modelId="{911021F1-3510-4AF4-999F-4014D17488EE}" type="presOf" srcId="{54DC9509-CAE3-4712-B711-BA046531A65E}" destId="{E748976D-4A32-450A-B232-E08F10E73B80}" srcOrd="0" destOrd="0" presId="urn:microsoft.com/office/officeart/2005/8/layout/process1"/>
    <dgm:cxn modelId="{C1CD61D5-8F4E-419F-BCE5-8FD4DA09ECAA}" type="presParOf" srcId="{E748976D-4A32-450A-B232-E08F10E73B80}" destId="{6982A292-F190-47D3-AF6F-909E365AF7F8}" srcOrd="0" destOrd="0" presId="urn:microsoft.com/office/officeart/2005/8/layout/process1"/>
    <dgm:cxn modelId="{82E85326-9D8A-479D-912E-6AEDCD2EFB86}" type="presParOf" srcId="{E748976D-4A32-450A-B232-E08F10E73B80}" destId="{D9235D07-293F-40B7-9C53-2E3F4EA4A8B8}" srcOrd="1" destOrd="0" presId="urn:microsoft.com/office/officeart/2005/8/layout/process1"/>
    <dgm:cxn modelId="{84204964-A002-401E-9152-C4459690EDBC}" type="presParOf" srcId="{D9235D07-293F-40B7-9C53-2E3F4EA4A8B8}" destId="{48111DCA-D2F3-4449-A302-605EC1B37B4C}" srcOrd="0" destOrd="0" presId="urn:microsoft.com/office/officeart/2005/8/layout/process1"/>
    <dgm:cxn modelId="{C79CA0E1-C958-4B7E-AD96-00DDA9091D41}" type="presParOf" srcId="{E748976D-4A32-450A-B232-E08F10E73B80}" destId="{B3047737-77D7-4CA3-A992-B9FDA9AF13EE}" srcOrd="2" destOrd="0" presId="urn:microsoft.com/office/officeart/2005/8/layout/process1"/>
    <dgm:cxn modelId="{6A86E089-1AB1-4096-B372-63CABF23D547}" type="presParOf" srcId="{E748976D-4A32-450A-B232-E08F10E73B80}" destId="{3AF040F3-9D29-4649-BD8A-500CFFCB2547}" srcOrd="3" destOrd="0" presId="urn:microsoft.com/office/officeart/2005/8/layout/process1"/>
    <dgm:cxn modelId="{BE8F1CC7-8285-4ABF-A499-A4BA446E9CD6}" type="presParOf" srcId="{3AF040F3-9D29-4649-BD8A-500CFFCB2547}" destId="{F2A52FBD-9AD7-4E76-A277-79730C89698D}" srcOrd="0" destOrd="0" presId="urn:microsoft.com/office/officeart/2005/8/layout/process1"/>
    <dgm:cxn modelId="{7F8EFB07-B055-4C9C-85A3-1CBF06B87F37}" type="presParOf" srcId="{E748976D-4A32-450A-B232-E08F10E73B80}" destId="{D4E03C8E-8164-4B77-AD92-61C5C168079D}" srcOrd="4" destOrd="0" presId="urn:microsoft.com/office/officeart/2005/8/layout/process1"/>
    <dgm:cxn modelId="{FED52AD9-2C99-40F8-8F65-6A71D550FBA6}" type="presParOf" srcId="{E748976D-4A32-450A-B232-E08F10E73B80}" destId="{9A976559-227D-4CE9-B174-C0C1A20B18DB}" srcOrd="5" destOrd="0" presId="urn:microsoft.com/office/officeart/2005/8/layout/process1"/>
    <dgm:cxn modelId="{C64E1FA0-B76B-4BD6-A3C5-01274D7C29C7}" type="presParOf" srcId="{9A976559-227D-4CE9-B174-C0C1A20B18DB}" destId="{6A5F058F-12ED-4BE3-BCD0-2A1D3905135F}" srcOrd="0" destOrd="0" presId="urn:microsoft.com/office/officeart/2005/8/layout/process1"/>
    <dgm:cxn modelId="{69074171-BDD4-47F1-B1FD-8B7922E227EB}" type="presParOf" srcId="{E748976D-4A32-450A-B232-E08F10E73B80}" destId="{513C7B43-1BF5-4D7B-BCB9-C6B7827DB1EB}" srcOrd="6" destOrd="0" presId="urn:microsoft.com/office/officeart/2005/8/layout/process1"/>
    <dgm:cxn modelId="{8F81131F-1342-4AA8-80D4-78BCCC90D036}" type="presParOf" srcId="{E748976D-4A32-450A-B232-E08F10E73B80}" destId="{EF3ADD0D-A329-45D6-96AE-81FB29C92F65}" srcOrd="7" destOrd="0" presId="urn:microsoft.com/office/officeart/2005/8/layout/process1"/>
    <dgm:cxn modelId="{9661C219-DF1C-47F0-8488-98B6DC66CA35}" type="presParOf" srcId="{EF3ADD0D-A329-45D6-96AE-81FB29C92F65}" destId="{DEE3824F-F1C7-49DE-A9F1-3E1EE8D8CF3C}" srcOrd="0" destOrd="0" presId="urn:microsoft.com/office/officeart/2005/8/layout/process1"/>
    <dgm:cxn modelId="{AF480FC0-8061-4279-BDA0-4E2A582B6B8A}" type="presParOf" srcId="{E748976D-4A32-450A-B232-E08F10E73B80}" destId="{D6DD4FE8-726E-4095-A8A8-9EDF94CBCD2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C75A2-F576-4BB8-835E-4A111C5B3CCC}">
      <dsp:nvSpPr>
        <dsp:cNvPr id="0" name=""/>
        <dsp:cNvSpPr/>
      </dsp:nvSpPr>
      <dsp:spPr>
        <a:xfrm>
          <a:off x="3317797" y="196313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 dirty="0"/>
            <a:t>Økonomiske mål</a:t>
          </a:r>
        </a:p>
      </dsp:txBody>
      <dsp:txXfrm>
        <a:off x="3536355" y="2181688"/>
        <a:ext cx="1055289" cy="1055289"/>
      </dsp:txXfrm>
    </dsp:sp>
    <dsp:sp modelId="{D79D0BE7-57F1-4396-9035-962FBD6A940C}">
      <dsp:nvSpPr>
        <dsp:cNvPr id="0" name=""/>
        <dsp:cNvSpPr/>
      </dsp:nvSpPr>
      <dsp:spPr>
        <a:xfrm rot="16200000">
          <a:off x="3838366" y="1720972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4052718" y="1726216"/>
        <a:ext cx="22563" cy="22563"/>
      </dsp:txXfrm>
    </dsp:sp>
    <dsp:sp modelId="{C9A6C6F7-EAAD-430E-BB3E-855773421826}">
      <dsp:nvSpPr>
        <dsp:cNvPr id="0" name=""/>
        <dsp:cNvSpPr/>
      </dsp:nvSpPr>
      <dsp:spPr>
        <a:xfrm>
          <a:off x="3317797" y="19459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Lav arbejdsløshed / høj beskæftigelse</a:t>
          </a:r>
        </a:p>
      </dsp:txBody>
      <dsp:txXfrm>
        <a:off x="3536355" y="238017"/>
        <a:ext cx="1055289" cy="1055289"/>
      </dsp:txXfrm>
    </dsp:sp>
    <dsp:sp modelId="{595989B5-A9C7-42E1-AF09-C794BC0ED097}">
      <dsp:nvSpPr>
        <dsp:cNvPr id="0" name=""/>
        <dsp:cNvSpPr/>
      </dsp:nvSpPr>
      <dsp:spPr>
        <a:xfrm>
          <a:off x="4810202" y="2692808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5024554" y="2698051"/>
        <a:ext cx="22563" cy="22563"/>
      </dsp:txXfrm>
    </dsp:sp>
    <dsp:sp modelId="{078AD504-EDF4-4B97-995E-9E9F05808F6B}">
      <dsp:nvSpPr>
        <dsp:cNvPr id="0" name=""/>
        <dsp:cNvSpPr/>
      </dsp:nvSpPr>
      <dsp:spPr>
        <a:xfrm>
          <a:off x="5261469" y="196313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Lav inflation</a:t>
          </a:r>
        </a:p>
      </dsp:txBody>
      <dsp:txXfrm>
        <a:off x="5480027" y="2181688"/>
        <a:ext cx="1055289" cy="1055289"/>
      </dsp:txXfrm>
    </dsp:sp>
    <dsp:sp modelId="{5E9DFD16-2FF6-45F6-AEF0-A525EE564EC2}">
      <dsp:nvSpPr>
        <dsp:cNvPr id="0" name=""/>
        <dsp:cNvSpPr/>
      </dsp:nvSpPr>
      <dsp:spPr>
        <a:xfrm rot="5400000">
          <a:off x="3838366" y="3664644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4052718" y="3669887"/>
        <a:ext cx="22563" cy="22563"/>
      </dsp:txXfrm>
    </dsp:sp>
    <dsp:sp modelId="{359C4CBE-6507-432B-A3BB-D753FD199676}">
      <dsp:nvSpPr>
        <dsp:cNvPr id="0" name=""/>
        <dsp:cNvSpPr/>
      </dsp:nvSpPr>
      <dsp:spPr>
        <a:xfrm>
          <a:off x="3317797" y="3906802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Økonomisk vækst</a:t>
          </a:r>
        </a:p>
      </dsp:txBody>
      <dsp:txXfrm>
        <a:off x="3536355" y="4125360"/>
        <a:ext cx="1055289" cy="1055289"/>
      </dsp:txXfrm>
    </dsp:sp>
    <dsp:sp modelId="{B5AC3AD3-39CA-48BE-9810-B99F3D12965C}">
      <dsp:nvSpPr>
        <dsp:cNvPr id="0" name=""/>
        <dsp:cNvSpPr/>
      </dsp:nvSpPr>
      <dsp:spPr>
        <a:xfrm rot="10800000">
          <a:off x="2866530" y="2692808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 rot="10800000">
        <a:off x="3080882" y="2698051"/>
        <a:ext cx="22563" cy="22563"/>
      </dsp:txXfrm>
    </dsp:sp>
    <dsp:sp modelId="{106B2D3B-18DF-450B-A870-F995997D4EAF}">
      <dsp:nvSpPr>
        <dsp:cNvPr id="0" name=""/>
        <dsp:cNvSpPr/>
      </dsp:nvSpPr>
      <dsp:spPr>
        <a:xfrm>
          <a:off x="1374125" y="196313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Ligevægt på den offentlige saldo</a:t>
          </a:r>
        </a:p>
      </dsp:txBody>
      <dsp:txXfrm>
        <a:off x="1592683" y="2181688"/>
        <a:ext cx="1055289" cy="10552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C75A2-F576-4BB8-835E-4A111C5B3CCC}">
      <dsp:nvSpPr>
        <dsp:cNvPr id="0" name=""/>
        <dsp:cNvSpPr/>
      </dsp:nvSpPr>
      <dsp:spPr>
        <a:xfrm>
          <a:off x="3317797" y="196313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 dirty="0"/>
            <a:t>Økonomiske mål</a:t>
          </a:r>
        </a:p>
      </dsp:txBody>
      <dsp:txXfrm>
        <a:off x="3536355" y="2181688"/>
        <a:ext cx="1055289" cy="1055289"/>
      </dsp:txXfrm>
    </dsp:sp>
    <dsp:sp modelId="{D79D0BE7-57F1-4396-9035-962FBD6A940C}">
      <dsp:nvSpPr>
        <dsp:cNvPr id="0" name=""/>
        <dsp:cNvSpPr/>
      </dsp:nvSpPr>
      <dsp:spPr>
        <a:xfrm rot="16200000">
          <a:off x="3838366" y="1720972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4052718" y="1726216"/>
        <a:ext cx="22563" cy="22563"/>
      </dsp:txXfrm>
    </dsp:sp>
    <dsp:sp modelId="{C9A6C6F7-EAAD-430E-BB3E-855773421826}">
      <dsp:nvSpPr>
        <dsp:cNvPr id="0" name=""/>
        <dsp:cNvSpPr/>
      </dsp:nvSpPr>
      <dsp:spPr>
        <a:xfrm>
          <a:off x="3317797" y="19459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Lav arbejdsløshed / høj beskæftigelse</a:t>
          </a:r>
        </a:p>
      </dsp:txBody>
      <dsp:txXfrm>
        <a:off x="3536355" y="238017"/>
        <a:ext cx="1055289" cy="1055289"/>
      </dsp:txXfrm>
    </dsp:sp>
    <dsp:sp modelId="{595989B5-A9C7-42E1-AF09-C794BC0ED097}">
      <dsp:nvSpPr>
        <dsp:cNvPr id="0" name=""/>
        <dsp:cNvSpPr/>
      </dsp:nvSpPr>
      <dsp:spPr>
        <a:xfrm>
          <a:off x="4810202" y="2692808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5024554" y="2698051"/>
        <a:ext cx="22563" cy="22563"/>
      </dsp:txXfrm>
    </dsp:sp>
    <dsp:sp modelId="{078AD504-EDF4-4B97-995E-9E9F05808F6B}">
      <dsp:nvSpPr>
        <dsp:cNvPr id="0" name=""/>
        <dsp:cNvSpPr/>
      </dsp:nvSpPr>
      <dsp:spPr>
        <a:xfrm>
          <a:off x="5261469" y="196313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Lav inflation</a:t>
          </a:r>
        </a:p>
      </dsp:txBody>
      <dsp:txXfrm>
        <a:off x="5480027" y="2181688"/>
        <a:ext cx="1055289" cy="1055289"/>
      </dsp:txXfrm>
    </dsp:sp>
    <dsp:sp modelId="{5E9DFD16-2FF6-45F6-AEF0-A525EE564EC2}">
      <dsp:nvSpPr>
        <dsp:cNvPr id="0" name=""/>
        <dsp:cNvSpPr/>
      </dsp:nvSpPr>
      <dsp:spPr>
        <a:xfrm rot="5400000">
          <a:off x="3838366" y="3664644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4052718" y="3669887"/>
        <a:ext cx="22563" cy="22563"/>
      </dsp:txXfrm>
    </dsp:sp>
    <dsp:sp modelId="{359C4CBE-6507-432B-A3BB-D753FD199676}">
      <dsp:nvSpPr>
        <dsp:cNvPr id="0" name=""/>
        <dsp:cNvSpPr/>
      </dsp:nvSpPr>
      <dsp:spPr>
        <a:xfrm>
          <a:off x="3317797" y="3906802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Økonomisk vækst</a:t>
          </a:r>
        </a:p>
      </dsp:txBody>
      <dsp:txXfrm>
        <a:off x="3536355" y="4125360"/>
        <a:ext cx="1055289" cy="1055289"/>
      </dsp:txXfrm>
    </dsp:sp>
    <dsp:sp modelId="{B5AC3AD3-39CA-48BE-9810-B99F3D12965C}">
      <dsp:nvSpPr>
        <dsp:cNvPr id="0" name=""/>
        <dsp:cNvSpPr/>
      </dsp:nvSpPr>
      <dsp:spPr>
        <a:xfrm rot="10800000">
          <a:off x="2866530" y="2692808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 rot="10800000">
        <a:off x="3080882" y="2698051"/>
        <a:ext cx="22563" cy="22563"/>
      </dsp:txXfrm>
    </dsp:sp>
    <dsp:sp modelId="{106B2D3B-18DF-450B-A870-F995997D4EAF}">
      <dsp:nvSpPr>
        <dsp:cNvPr id="0" name=""/>
        <dsp:cNvSpPr/>
      </dsp:nvSpPr>
      <dsp:spPr>
        <a:xfrm>
          <a:off x="1374125" y="196313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Ligevægt på den offentlige saldo</a:t>
          </a:r>
        </a:p>
      </dsp:txBody>
      <dsp:txXfrm>
        <a:off x="1592683" y="2181688"/>
        <a:ext cx="1055289" cy="10552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39DA0-D382-42CD-8A63-D4EAF8FF8BFC}">
      <dsp:nvSpPr>
        <dsp:cNvPr id="0" name=""/>
        <dsp:cNvSpPr/>
      </dsp:nvSpPr>
      <dsp:spPr>
        <a:xfrm>
          <a:off x="1566568" y="183"/>
          <a:ext cx="1564274" cy="15642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 dirty="0"/>
            <a:t>Forbrug</a:t>
          </a:r>
        </a:p>
      </dsp:txBody>
      <dsp:txXfrm>
        <a:off x="1795651" y="229266"/>
        <a:ext cx="1106108" cy="1106108"/>
      </dsp:txXfrm>
    </dsp:sp>
    <dsp:sp modelId="{9BCD8C56-7764-4F50-A3B7-172113E19732}">
      <dsp:nvSpPr>
        <dsp:cNvPr id="0" name=""/>
        <dsp:cNvSpPr/>
      </dsp:nvSpPr>
      <dsp:spPr>
        <a:xfrm rot="3600000">
          <a:off x="2722120" y="1525267"/>
          <a:ext cx="415859" cy="5279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>
        <a:off x="2753310" y="1576833"/>
        <a:ext cx="291101" cy="316766"/>
      </dsp:txXfrm>
    </dsp:sp>
    <dsp:sp modelId="{38BD4483-1ACA-4668-B63B-6FEE63C81642}">
      <dsp:nvSpPr>
        <dsp:cNvPr id="0" name=""/>
        <dsp:cNvSpPr/>
      </dsp:nvSpPr>
      <dsp:spPr>
        <a:xfrm>
          <a:off x="2741026" y="2034404"/>
          <a:ext cx="1564274" cy="15642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 dirty="0"/>
            <a:t>Produktion</a:t>
          </a:r>
        </a:p>
      </dsp:txBody>
      <dsp:txXfrm>
        <a:off x="2970109" y="2263487"/>
        <a:ext cx="1106108" cy="1106108"/>
      </dsp:txXfrm>
    </dsp:sp>
    <dsp:sp modelId="{CD42F505-F4F4-493B-8CE4-4A88DAD5D428}">
      <dsp:nvSpPr>
        <dsp:cNvPr id="0" name=""/>
        <dsp:cNvSpPr/>
      </dsp:nvSpPr>
      <dsp:spPr>
        <a:xfrm rot="10800000">
          <a:off x="2152545" y="2552570"/>
          <a:ext cx="415859" cy="5279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 rot="10800000">
        <a:off x="2277303" y="2658158"/>
        <a:ext cx="291101" cy="316766"/>
      </dsp:txXfrm>
    </dsp:sp>
    <dsp:sp modelId="{3A83AEF6-1442-420A-B666-9A7FE2F6A1F2}">
      <dsp:nvSpPr>
        <dsp:cNvPr id="0" name=""/>
        <dsp:cNvSpPr/>
      </dsp:nvSpPr>
      <dsp:spPr>
        <a:xfrm>
          <a:off x="392110" y="2034404"/>
          <a:ext cx="1564274" cy="15642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 dirty="0"/>
            <a:t>Beskæftigelse</a:t>
          </a:r>
        </a:p>
      </dsp:txBody>
      <dsp:txXfrm>
        <a:off x="621193" y="2263487"/>
        <a:ext cx="1106108" cy="1106108"/>
      </dsp:txXfrm>
    </dsp:sp>
    <dsp:sp modelId="{B1622EC5-C658-46E7-8C42-85262948ABC5}">
      <dsp:nvSpPr>
        <dsp:cNvPr id="0" name=""/>
        <dsp:cNvSpPr/>
      </dsp:nvSpPr>
      <dsp:spPr>
        <a:xfrm rot="18000000">
          <a:off x="1547662" y="1545652"/>
          <a:ext cx="415859" cy="5279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>
        <a:off x="1578852" y="1705262"/>
        <a:ext cx="291101" cy="3167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82A292-F190-47D3-AF6F-909E365AF7F8}">
      <dsp:nvSpPr>
        <dsp:cNvPr id="0" name=""/>
        <dsp:cNvSpPr/>
      </dsp:nvSpPr>
      <dsp:spPr>
        <a:xfrm>
          <a:off x="5405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Rente / pengemængde</a:t>
          </a:r>
        </a:p>
      </dsp:txBody>
      <dsp:txXfrm>
        <a:off x="34855" y="398071"/>
        <a:ext cx="1616948" cy="946609"/>
      </dsp:txXfrm>
    </dsp:sp>
    <dsp:sp modelId="{D9235D07-293F-40B7-9C53-2E3F4EA4A8B8}">
      <dsp:nvSpPr>
        <dsp:cNvPr id="0" name=""/>
        <dsp:cNvSpPr/>
      </dsp:nvSpPr>
      <dsp:spPr>
        <a:xfrm>
          <a:off x="1848839" y="663571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1848839" y="746693"/>
        <a:ext cx="248695" cy="249366"/>
      </dsp:txXfrm>
    </dsp:sp>
    <dsp:sp modelId="{B3047737-77D7-4CA3-A992-B9FDA9AF13EE}">
      <dsp:nvSpPr>
        <dsp:cNvPr id="0" name=""/>
        <dsp:cNvSpPr/>
      </dsp:nvSpPr>
      <dsp:spPr>
        <a:xfrm>
          <a:off x="2351593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Forbrug</a:t>
          </a:r>
        </a:p>
      </dsp:txBody>
      <dsp:txXfrm>
        <a:off x="2381043" y="398071"/>
        <a:ext cx="1616948" cy="946609"/>
      </dsp:txXfrm>
    </dsp:sp>
    <dsp:sp modelId="{3AF040F3-9D29-4649-BD8A-500CFFCB2547}">
      <dsp:nvSpPr>
        <dsp:cNvPr id="0" name=""/>
        <dsp:cNvSpPr/>
      </dsp:nvSpPr>
      <dsp:spPr>
        <a:xfrm>
          <a:off x="4195027" y="663571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4195027" y="746693"/>
        <a:ext cx="248695" cy="249366"/>
      </dsp:txXfrm>
    </dsp:sp>
    <dsp:sp modelId="{D4E03C8E-8164-4B77-AD92-61C5C168079D}">
      <dsp:nvSpPr>
        <dsp:cNvPr id="0" name=""/>
        <dsp:cNvSpPr/>
      </dsp:nvSpPr>
      <dsp:spPr>
        <a:xfrm>
          <a:off x="4697781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Produktion</a:t>
          </a:r>
        </a:p>
      </dsp:txBody>
      <dsp:txXfrm>
        <a:off x="4727231" y="398071"/>
        <a:ext cx="1616948" cy="946609"/>
      </dsp:txXfrm>
    </dsp:sp>
    <dsp:sp modelId="{9A976559-227D-4CE9-B174-C0C1A20B18DB}">
      <dsp:nvSpPr>
        <dsp:cNvPr id="0" name=""/>
        <dsp:cNvSpPr/>
      </dsp:nvSpPr>
      <dsp:spPr>
        <a:xfrm>
          <a:off x="6541215" y="663571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6541215" y="746693"/>
        <a:ext cx="248695" cy="249366"/>
      </dsp:txXfrm>
    </dsp:sp>
    <dsp:sp modelId="{513C7B43-1BF5-4D7B-BCB9-C6B7827DB1EB}">
      <dsp:nvSpPr>
        <dsp:cNvPr id="0" name=""/>
        <dsp:cNvSpPr/>
      </dsp:nvSpPr>
      <dsp:spPr>
        <a:xfrm>
          <a:off x="7043969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Beskæftigelse</a:t>
          </a:r>
        </a:p>
      </dsp:txBody>
      <dsp:txXfrm>
        <a:off x="7073419" y="398071"/>
        <a:ext cx="1616948" cy="946609"/>
      </dsp:txXfrm>
    </dsp:sp>
    <dsp:sp modelId="{EF3ADD0D-A329-45D6-96AE-81FB29C92F65}">
      <dsp:nvSpPr>
        <dsp:cNvPr id="0" name=""/>
        <dsp:cNvSpPr/>
      </dsp:nvSpPr>
      <dsp:spPr>
        <a:xfrm>
          <a:off x="8887402" y="663571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8887402" y="746693"/>
        <a:ext cx="248695" cy="249366"/>
      </dsp:txXfrm>
    </dsp:sp>
    <dsp:sp modelId="{D6DD4FE8-726E-4095-A8A8-9EDF94CBCD2A}">
      <dsp:nvSpPr>
        <dsp:cNvPr id="0" name=""/>
        <dsp:cNvSpPr/>
      </dsp:nvSpPr>
      <dsp:spPr>
        <a:xfrm>
          <a:off x="9390157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Inflation</a:t>
          </a:r>
        </a:p>
      </dsp:txBody>
      <dsp:txXfrm>
        <a:off x="9419607" y="398071"/>
        <a:ext cx="1616948" cy="9466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48B72-2073-4963-92DB-F4CA3C23346C}" type="datetimeFigureOut">
              <a:rPr lang="da-DK" smtClean="0"/>
              <a:t>19.04.2023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28E6C-F990-47BE-9BDB-F43CD92647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1704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Negative</a:t>
            </a:r>
            <a:r>
              <a:rPr lang="da-DK" baseline="0" dirty="0"/>
              <a:t> konsekvenser </a:t>
            </a:r>
            <a:r>
              <a:rPr lang="da-DK" baseline="0"/>
              <a:t>ved inflation.</a:t>
            </a:r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8542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Ekspansiv og kontraktiv pengepolitik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0180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Pararbejde: Ark i teams.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2306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7916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4240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4/19/23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4/19/23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6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4/19/23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65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4/19/23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3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4/19/23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4/19/23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4/19/23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6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4/19/23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59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4/19/23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3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4/19/23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60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4/19/23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01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4/19/23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7216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4/19/23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41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4/19/23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81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4/19/23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37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4/19/23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44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4/19/23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52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4/19/23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47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banken.dk/da/vidensbank/tema/Sider/Inflation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banken.dk/da/vidensbank/videoer/Sider/Fastkurspolitik.aspx" TargetMode="External"/><Relationship Id="rId2" Type="http://schemas.openxmlformats.org/officeDocument/2006/relationships/hyperlink" Target="https://www.nationalbanken.dk/da/vidensbank/tema/Sider/Inflation.aspx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9DE05-171B-4BC4-987D-BEF944D71A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Samfundsøkonomi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8321B58-396E-4A32-9EB7-C7CF04BC18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Lektion 9 – pengepolitik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53455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400" dirty="0"/>
              <a:t>Planen: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78619" y="2336873"/>
            <a:ext cx="5071549" cy="3599316"/>
          </a:xfrm>
        </p:spPr>
        <p:txBody>
          <a:bodyPr/>
          <a:lstStyle/>
          <a:p>
            <a:pPr marL="457200" indent="-457200">
              <a:buAutoNum type="arabicParenR"/>
            </a:pPr>
            <a:r>
              <a:rPr lang="da-DK" dirty="0"/>
              <a:t>Lærerpræsentation</a:t>
            </a:r>
          </a:p>
          <a:p>
            <a:pPr marL="457200" indent="-457200">
              <a:buAutoNum type="arabicParenR"/>
            </a:pPr>
            <a:r>
              <a:rPr lang="da-DK" dirty="0"/>
              <a:t>Individuel </a:t>
            </a:r>
            <a:r>
              <a:rPr lang="da-DK" dirty="0" err="1"/>
              <a:t>notetagning</a:t>
            </a:r>
            <a:endParaRPr lang="da-DK" dirty="0"/>
          </a:p>
          <a:p>
            <a:pPr marL="457200" indent="-457200">
              <a:buAutoNum type="arabicParenR"/>
            </a:pPr>
            <a:r>
              <a:rPr lang="da-DK" dirty="0"/>
              <a:t>Kort pararbejde</a:t>
            </a:r>
          </a:p>
          <a:p>
            <a:pPr marL="457200" indent="-457200">
              <a:buAutoNum type="arabicParenR"/>
            </a:pPr>
            <a:r>
              <a:rPr lang="da-DK" dirty="0"/>
              <a:t>Artikel læsning</a:t>
            </a:r>
          </a:p>
          <a:p>
            <a:pPr marL="457200" indent="-457200">
              <a:buAutoNum type="arabicParenR"/>
            </a:pPr>
            <a:r>
              <a:rPr lang="da-DK" dirty="0"/>
              <a:t>Matrix-opsamling</a:t>
            </a:r>
          </a:p>
        </p:txBody>
      </p:sp>
    </p:spTree>
    <p:extLst>
      <p:ext uri="{BB962C8B-B14F-4D97-AF65-F5344CB8AC3E}">
        <p14:creationId xmlns:p14="http://schemas.microsoft.com/office/powerpoint/2010/main" val="894705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Centrale begreber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0319" y="2336873"/>
            <a:ext cx="5289657" cy="3599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Centrale begreber om pengepolitik</a:t>
            </a:r>
          </a:p>
          <a:p>
            <a:r>
              <a:rPr lang="da-DK" dirty="0"/>
              <a:t>Centralbanker - Nationalbanken</a:t>
            </a:r>
          </a:p>
          <a:p>
            <a:r>
              <a:rPr lang="da-DK" dirty="0"/>
              <a:t>Renter</a:t>
            </a:r>
          </a:p>
          <a:p>
            <a:r>
              <a:rPr lang="da-DK" dirty="0"/>
              <a:t>Pengemængden</a:t>
            </a:r>
          </a:p>
          <a:p>
            <a:r>
              <a:rPr lang="da-DK" dirty="0"/>
              <a:t>Nationalbankens målsætninger: Fastkurspolitik, Inflation og Finansiel stabilitet</a:t>
            </a:r>
          </a:p>
          <a:p>
            <a:r>
              <a:rPr lang="da-DK" dirty="0"/>
              <a:t>Ekspansiv og kontraktiv pengepolitik</a:t>
            </a:r>
          </a:p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10654" y="2336873"/>
            <a:ext cx="6081346" cy="3599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Centrale begreber fra forløbet</a:t>
            </a:r>
          </a:p>
          <a:p>
            <a:r>
              <a:rPr lang="da-DK" dirty="0"/>
              <a:t>Inflation</a:t>
            </a:r>
          </a:p>
          <a:p>
            <a:r>
              <a:rPr lang="da-DK" dirty="0"/>
              <a:t>Efterspørgselsinflation</a:t>
            </a:r>
          </a:p>
          <a:p>
            <a:r>
              <a:rPr lang="da-DK" dirty="0"/>
              <a:t>Omkostningsinflation</a:t>
            </a:r>
          </a:p>
          <a:p>
            <a:r>
              <a:rPr lang="da-DK" dirty="0"/>
              <a:t>Løn-pris spiral</a:t>
            </a:r>
          </a:p>
          <a:p>
            <a:r>
              <a:rPr lang="da-DK" dirty="0"/>
              <a:t>Forbrugskvoten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93651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økonomiske mål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9100" y="2336873"/>
            <a:ext cx="6438900" cy="42046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Hvad tænker nationalbanksdirektøren på?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Christian </a:t>
            </a:r>
            <a:r>
              <a:rPr lang="da-DK" dirty="0" err="1"/>
              <a:t>Kettel</a:t>
            </a:r>
            <a:r>
              <a:rPr lang="da-DK" dirty="0"/>
              <a:t> Thomsen(Socialdemokratiet)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5244431" y="116617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Vizepräsident Kettel Thomsen verlässt EIB und wird Chef der dänischen  Zentralban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2934225"/>
            <a:ext cx="451485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/>
          <p:cNvSpPr/>
          <p:nvPr/>
        </p:nvSpPr>
        <p:spPr>
          <a:xfrm>
            <a:off x="10172262" y="2827758"/>
            <a:ext cx="2095500" cy="2095500"/>
          </a:xfrm>
          <a:prstGeom prst="ellipse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7046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Centralbanker - Nationalbanken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a-DK" b="1" dirty="0"/>
              <a:t>Stabile priser</a:t>
            </a:r>
            <a:r>
              <a:rPr lang="da-DK" dirty="0"/>
              <a:t>: Nationalbanken hjælper os med at have stabile priser og lav inflation. Det gør den ved at regulere renten og sikre, at kronen har en stabil kurs over for euroen. </a:t>
            </a:r>
            <a:br>
              <a:rPr lang="da-DK" dirty="0"/>
            </a:br>
            <a:r>
              <a:rPr lang="da-DK" dirty="0"/>
              <a:t> </a:t>
            </a:r>
          </a:p>
          <a:p>
            <a:r>
              <a:rPr lang="da-DK" b="1" dirty="0"/>
              <a:t>Sikre betalinger: </a:t>
            </a:r>
            <a:r>
              <a:rPr lang="da-DK" dirty="0"/>
              <a:t>Nationalbanken sørger for, at kontante og elektroniske betalinger er sikre. Den udsteder fx sedler og mønter og sørger for, at betalinger mellem pengeinstitutterne sker på en sikker måde.</a:t>
            </a:r>
            <a:br>
              <a:rPr lang="da-DK" dirty="0"/>
            </a:br>
            <a:r>
              <a:rPr lang="da-DK" dirty="0"/>
              <a:t> </a:t>
            </a:r>
          </a:p>
          <a:p>
            <a:r>
              <a:rPr lang="da-DK" b="1" dirty="0"/>
              <a:t>Stabilitet i det finansielle system</a:t>
            </a:r>
            <a:r>
              <a:rPr lang="da-DK" dirty="0"/>
              <a:t>: Nationalbanken overvåger og vurderer den finansielle stabilitet i Danmark og griber ind, hvis fx priserne og inflationen stiger for meget.</a:t>
            </a:r>
            <a:endParaRPr lang="da-DK" dirty="0">
              <a:hlinkClick r:id="rId3"/>
            </a:endParaRPr>
          </a:p>
          <a:p>
            <a:r>
              <a:rPr lang="da-DK" dirty="0">
                <a:hlinkClick r:id="rId3"/>
              </a:rPr>
              <a:t>https://www.nationalbanken.dk/da/vidensbank/tema/Sider/Inflation.aspx</a:t>
            </a:r>
            <a:r>
              <a:rPr lang="da-DK" dirty="0"/>
              <a:t> 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da-DK"/>
          </a:p>
        </p:txBody>
      </p:sp>
      <p:pic>
        <p:nvPicPr>
          <p:cNvPr id="3074" name="Picture 2" descr="Nationalbanken – KEND KØBENHAV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123" y="2336873"/>
            <a:ext cx="6597877" cy="437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008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økonomiske mål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9100" y="2336873"/>
            <a:ext cx="6438900" cy="42046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Hvad tænker nationalbanksdirektøren på?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Christian </a:t>
            </a:r>
            <a:r>
              <a:rPr lang="da-DK" dirty="0" err="1"/>
              <a:t>Kettel</a:t>
            </a:r>
            <a:r>
              <a:rPr lang="da-DK" dirty="0"/>
              <a:t> Thomsen(Socialdemokratiet)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8800319"/>
              </p:ext>
            </p:extLst>
          </p:nvPr>
        </p:nvGraphicFramePr>
        <p:xfrm>
          <a:off x="5244431" y="116617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Vizepräsident Kettel Thomsen verlässt EIB und wird Chef der dänischen  Zentralban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2934225"/>
            <a:ext cx="451485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/>
          <p:cNvSpPr/>
          <p:nvPr/>
        </p:nvSpPr>
        <p:spPr>
          <a:xfrm>
            <a:off x="10172262" y="2827758"/>
            <a:ext cx="2095500" cy="2095500"/>
          </a:xfrm>
          <a:prstGeom prst="ellipse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1833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Renter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0320" y="2336872"/>
            <a:ext cx="5507120" cy="364736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dirty="0"/>
              <a:t>Tager du et lån, er rente et beløb, du skal betale for at låne penge i en periode. Rente kan dog også være et beløb, du tjener, hvis du har penge stående på en konto med en positiv rente.</a:t>
            </a:r>
          </a:p>
          <a:p>
            <a:pPr marL="0" indent="0">
              <a:buNone/>
            </a:pPr>
            <a:r>
              <a:rPr lang="da-DK" dirty="0"/>
              <a:t>Typisk skelnes der derfor mellem:</a:t>
            </a:r>
          </a:p>
          <a:p>
            <a:r>
              <a:rPr lang="da-DK" dirty="0"/>
              <a:t>Indlånsrente: Gevinsten, som du opnår ved indestående midler.</a:t>
            </a:r>
          </a:p>
          <a:p>
            <a:r>
              <a:rPr lang="da-DK" dirty="0"/>
              <a:t>Udlånsrente: Gebyr, som du skal betale for at låne penge over en given periode.</a:t>
            </a:r>
          </a:p>
        </p:txBody>
      </p:sp>
      <p:graphicFrame>
        <p:nvGraphicFramePr>
          <p:cNvPr id="5" name="Pladsholder til indhold 6">
            <a:extLst>
              <a:ext uri="{FF2B5EF4-FFF2-40B4-BE49-F238E27FC236}">
                <a16:creationId xmlns:a16="http://schemas.microsoft.com/office/drawing/2014/main" id="{8F97E742-0E67-B853-98F4-13E426080E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3903127"/>
              </p:ext>
            </p:extLst>
          </p:nvPr>
        </p:nvGraphicFramePr>
        <p:xfrm>
          <a:off x="6096000" y="2336872"/>
          <a:ext cx="4697412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Gruppe 5">
            <a:extLst>
              <a:ext uri="{FF2B5EF4-FFF2-40B4-BE49-F238E27FC236}">
                <a16:creationId xmlns:a16="http://schemas.microsoft.com/office/drawing/2014/main" id="{FCBBC702-F8C0-4E85-60E0-24E0E9194B24}"/>
              </a:ext>
            </a:extLst>
          </p:cNvPr>
          <p:cNvGrpSpPr/>
          <p:nvPr/>
        </p:nvGrpSpPr>
        <p:grpSpPr>
          <a:xfrm>
            <a:off x="10170343" y="2336872"/>
            <a:ext cx="1564274" cy="1564274"/>
            <a:chOff x="1566568" y="183"/>
            <a:chExt cx="1564274" cy="156427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6DEB41D-3100-0E5B-EA10-9431068CAEE4}"/>
                </a:ext>
              </a:extLst>
            </p:cNvPr>
            <p:cNvSpPr/>
            <p:nvPr/>
          </p:nvSpPr>
          <p:spPr>
            <a:xfrm>
              <a:off x="1566568" y="183"/>
              <a:ext cx="1564274" cy="1564274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Ellipse 4">
              <a:extLst>
                <a:ext uri="{FF2B5EF4-FFF2-40B4-BE49-F238E27FC236}">
                  <a16:creationId xmlns:a16="http://schemas.microsoft.com/office/drawing/2014/main" id="{F9D08B53-6191-7A1C-CE05-22FEA3E827CD}"/>
                </a:ext>
              </a:extLst>
            </p:cNvPr>
            <p:cNvSpPr txBox="1"/>
            <p:nvPr/>
          </p:nvSpPr>
          <p:spPr>
            <a:xfrm>
              <a:off x="1795651" y="229266"/>
              <a:ext cx="1106108" cy="110610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300" kern="1200" dirty="0"/>
                <a:t>Renten</a:t>
              </a:r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D735CB54-018D-A35B-3E98-6DA0B60E83E0}"/>
              </a:ext>
            </a:extLst>
          </p:cNvPr>
          <p:cNvGrpSpPr/>
          <p:nvPr/>
        </p:nvGrpSpPr>
        <p:grpSpPr>
          <a:xfrm rot="13930316">
            <a:off x="9527860" y="3013141"/>
            <a:ext cx="527942" cy="415859"/>
            <a:chOff x="1491621" y="1601693"/>
            <a:chExt cx="527942" cy="41585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" name="Pil: højre 10">
              <a:extLst>
                <a:ext uri="{FF2B5EF4-FFF2-40B4-BE49-F238E27FC236}">
                  <a16:creationId xmlns:a16="http://schemas.microsoft.com/office/drawing/2014/main" id="{5EC845DD-8ECA-3A23-25AA-B4CB4FB088A1}"/>
                </a:ext>
              </a:extLst>
            </p:cNvPr>
            <p:cNvSpPr/>
            <p:nvPr/>
          </p:nvSpPr>
          <p:spPr>
            <a:xfrm rot="18000000">
              <a:off x="1547662" y="1545652"/>
              <a:ext cx="415859" cy="527942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il: højre 4">
              <a:extLst>
                <a:ext uri="{FF2B5EF4-FFF2-40B4-BE49-F238E27FC236}">
                  <a16:creationId xmlns:a16="http://schemas.microsoft.com/office/drawing/2014/main" id="{28E8BCDF-2251-1FA3-0B35-1BDE480B9D58}"/>
                </a:ext>
              </a:extLst>
            </p:cNvPr>
            <p:cNvSpPr txBox="1"/>
            <p:nvPr/>
          </p:nvSpPr>
          <p:spPr>
            <a:xfrm rot="18000000">
              <a:off x="1578852" y="1705262"/>
              <a:ext cx="291101" cy="31676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a-DK" sz="1000" kern="1200"/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1EA8A2A7-682F-9A2F-2D21-7A90BB03A728}"/>
              </a:ext>
            </a:extLst>
          </p:cNvPr>
          <p:cNvGrpSpPr/>
          <p:nvPr/>
        </p:nvGrpSpPr>
        <p:grpSpPr>
          <a:xfrm rot="4611813">
            <a:off x="10135456" y="3997535"/>
            <a:ext cx="527942" cy="415859"/>
            <a:chOff x="2666079" y="1581308"/>
            <a:chExt cx="527942" cy="41585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5" name="Pil: højre 14">
              <a:extLst>
                <a:ext uri="{FF2B5EF4-FFF2-40B4-BE49-F238E27FC236}">
                  <a16:creationId xmlns:a16="http://schemas.microsoft.com/office/drawing/2014/main" id="{468F9D26-8655-CDB9-3B70-B7D29B90EEE2}"/>
                </a:ext>
              </a:extLst>
            </p:cNvPr>
            <p:cNvSpPr/>
            <p:nvPr/>
          </p:nvSpPr>
          <p:spPr>
            <a:xfrm rot="3600000">
              <a:off x="2722120" y="1525267"/>
              <a:ext cx="415859" cy="527942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il: højre 4">
              <a:extLst>
                <a:ext uri="{FF2B5EF4-FFF2-40B4-BE49-F238E27FC236}">
                  <a16:creationId xmlns:a16="http://schemas.microsoft.com/office/drawing/2014/main" id="{42EDAF76-0FB2-F6CD-AF29-1D46CD4D891B}"/>
                </a:ext>
              </a:extLst>
            </p:cNvPr>
            <p:cNvSpPr txBox="1"/>
            <p:nvPr/>
          </p:nvSpPr>
          <p:spPr>
            <a:xfrm rot="3600000">
              <a:off x="2753310" y="1576833"/>
              <a:ext cx="291101" cy="31676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a-DK" sz="1000" kern="1200"/>
            </a:p>
          </p:txBody>
        </p:sp>
      </p:grpSp>
      <p:sp>
        <p:nvSpPr>
          <p:cNvPr id="17" name="Tekstfelt 16">
            <a:extLst>
              <a:ext uri="{FF2B5EF4-FFF2-40B4-BE49-F238E27FC236}">
                <a16:creationId xmlns:a16="http://schemas.microsoft.com/office/drawing/2014/main" id="{6A3F0162-C56A-F825-724A-FDCDC9708D4A}"/>
              </a:ext>
            </a:extLst>
          </p:cNvPr>
          <p:cNvSpPr txBox="1"/>
          <p:nvPr/>
        </p:nvSpPr>
        <p:spPr>
          <a:xfrm>
            <a:off x="8652473" y="2063249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Forbrugskvoten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E83B3760-5983-CA49-68AB-044680DDD9B6}"/>
              </a:ext>
            </a:extLst>
          </p:cNvPr>
          <p:cNvSpPr txBox="1"/>
          <p:nvPr/>
        </p:nvSpPr>
        <p:spPr>
          <a:xfrm>
            <a:off x="10399426" y="4943538"/>
            <a:ext cx="1540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Investeringer</a:t>
            </a:r>
          </a:p>
        </p:txBody>
      </p:sp>
    </p:spTree>
    <p:extLst>
      <p:ext uri="{BB962C8B-B14F-4D97-AF65-F5344CB8AC3E}">
        <p14:creationId xmlns:p14="http://schemas.microsoft.com/office/powerpoint/2010/main" val="55559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Pengepolitik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0319" y="2336873"/>
            <a:ext cx="9613861" cy="2426513"/>
          </a:xfrm>
        </p:spPr>
        <p:txBody>
          <a:bodyPr>
            <a:normAutofit fontScale="77500" lnSpcReduction="20000"/>
          </a:bodyPr>
          <a:lstStyle/>
          <a:p>
            <a:r>
              <a:rPr lang="da-DK" dirty="0"/>
              <a:t>Det er centralbankerne der fører pengepolitik!</a:t>
            </a:r>
          </a:p>
          <a:p>
            <a:r>
              <a:rPr lang="da-DK" dirty="0"/>
              <a:t>Pengepolitik er ændringer i renten og pengemængden.</a:t>
            </a:r>
          </a:p>
          <a:p>
            <a:r>
              <a:rPr lang="da-DK" dirty="0"/>
              <a:t>Eksempelvis: Sænker Nationalbanken renten er der tale om ekspansiv pengepolitik, mens en rentestigning er kontraktiv pengepolitik.</a:t>
            </a:r>
          </a:p>
          <a:p>
            <a:r>
              <a:rPr lang="da-DK" dirty="0"/>
              <a:t>Rentens størrelse er afgørende for virksomhedernes investeringer og husholdningernes køb af bolig. </a:t>
            </a:r>
          </a:p>
          <a:p>
            <a:r>
              <a:rPr lang="da-DK" dirty="0"/>
              <a:t>Pengemængden kan øges ved, at Nationalbanken trykker flere penge og sender dem i omløb. Dette kan skabe inflation ved at pengene bliver mindre værd. Det er også ekspansiv pengepolitik.</a:t>
            </a:r>
          </a:p>
          <a:p>
            <a:endParaRPr lang="da-DK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6DA27E5-A390-4AF4-8680-209CAC620F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7187838"/>
              </p:ext>
            </p:extLst>
          </p:nvPr>
        </p:nvGraphicFramePr>
        <p:xfrm>
          <a:off x="572617" y="4896342"/>
          <a:ext cx="11071412" cy="1742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1424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1030">
            <a:extLst>
              <a:ext uri="{FF2B5EF4-FFF2-40B4-BE49-F238E27FC236}">
                <a16:creationId xmlns:a16="http://schemas.microsoft.com/office/drawing/2014/main" id="{A97529DD-0019-4F2B-AAE6-A82A2FADB6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3" name="Picture 1032">
            <a:extLst>
              <a:ext uri="{FF2B5EF4-FFF2-40B4-BE49-F238E27FC236}">
                <a16:creationId xmlns:a16="http://schemas.microsoft.com/office/drawing/2014/main" id="{4A476453-89B8-4D0E-BDE0-0446B97F5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035" name="Picture 1034">
            <a:extLst>
              <a:ext uri="{FF2B5EF4-FFF2-40B4-BE49-F238E27FC236}">
                <a16:creationId xmlns:a16="http://schemas.microsoft.com/office/drawing/2014/main" id="{02B7E5A1-5C08-4455-A219-804981D6B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6B19486B-DD4C-4473-9FF8-3E3FB1542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52CE1431-75FA-49CE-A7AC-42816EFBC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E7E11A8B-D353-4867-842B-40B7BABC9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042" name="Rectangle 1041">
              <a:extLst>
                <a:ext uri="{FF2B5EF4-FFF2-40B4-BE49-F238E27FC236}">
                  <a16:creationId xmlns:a16="http://schemas.microsoft.com/office/drawing/2014/main" id="{F0C50D17-020B-418B-BE67-DC7DEA17D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43" name="Picture 1042">
              <a:extLst>
                <a:ext uri="{FF2B5EF4-FFF2-40B4-BE49-F238E27FC236}">
                  <a16:creationId xmlns:a16="http://schemas.microsoft.com/office/drawing/2014/main" id="{3E9D5520-887C-4E25-9F91-49EBA2FB3F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026" name="Picture 2" descr="ECB-rentemøde i dag. Finanshus: 'ECB must act now' | Økonomisk Ugebrev">
            <a:extLst>
              <a:ext uri="{FF2B5EF4-FFF2-40B4-BE49-F238E27FC236}">
                <a16:creationId xmlns:a16="http://schemas.microsoft.com/office/drawing/2014/main" id="{95BA0DCF-A18A-2954-D3DD-4F5BC921BD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0" r="18710"/>
          <a:stretch/>
        </p:blipFill>
        <p:spPr bwMode="auto">
          <a:xfrm>
            <a:off x="6096000" y="10"/>
            <a:ext cx="6092823" cy="685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5" name="Rectangle 1044">
            <a:extLst>
              <a:ext uri="{FF2B5EF4-FFF2-40B4-BE49-F238E27FC236}">
                <a16:creationId xmlns:a16="http://schemas.microsoft.com/office/drawing/2014/main" id="{C2E52CAC-158C-4DC7-AA1C-F582FFF73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Den europæiske centralbank</a:t>
            </a:r>
          </a:p>
        </p:txBody>
      </p:sp>
      <p:pic>
        <p:nvPicPr>
          <p:cNvPr id="1047" name="Picture 1046">
            <a:extLst>
              <a:ext uri="{FF2B5EF4-FFF2-40B4-BE49-F238E27FC236}">
                <a16:creationId xmlns:a16="http://schemas.microsoft.com/office/drawing/2014/main" id="{83211ECD-2CC2-43D9-A32B-E8669250E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  <p:sp>
        <p:nvSpPr>
          <p:cNvPr id="8" name="Pladsholder til indhold 7"/>
          <p:cNvSpPr>
            <a:spLocks noGrp="1"/>
          </p:cNvSpPr>
          <p:nvPr>
            <p:ph sz="half" idx="2"/>
          </p:nvPr>
        </p:nvSpPr>
        <p:spPr>
          <a:xfrm>
            <a:off x="680322" y="2336873"/>
            <a:ext cx="5041628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000" b="1"/>
              <a:t>Nationalbanken og den europæiske centralbank fungerer som bankernes bank.</a:t>
            </a:r>
          </a:p>
          <a:p>
            <a:pPr marL="0"/>
            <a:r>
              <a:rPr lang="en-US" sz="2000"/>
              <a:t>Hvis centralbanken sænker renten, så kan bankerne låne billigere af centralbanken </a:t>
            </a:r>
            <a:r>
              <a:rPr lang="en-US" sz="2000">
                <a:sym typeface="Wingdings" panose="05000000000000000000" pitchFamily="2" charset="2"/>
              </a:rPr>
              <a:t> så sænker de renterne for forbrugerne og virksomhederne.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206813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Notetid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Centrale begreber om pengepolitik</a:t>
            </a:r>
          </a:p>
          <a:p>
            <a:r>
              <a:rPr lang="da-DK" dirty="0"/>
              <a:t>Centralbanker - Nationalbanken</a:t>
            </a:r>
          </a:p>
          <a:p>
            <a:r>
              <a:rPr lang="da-DK" dirty="0"/>
              <a:t>Renter</a:t>
            </a:r>
          </a:p>
          <a:p>
            <a:r>
              <a:rPr lang="da-DK" dirty="0"/>
              <a:t>Nationalbankens målsætninger: Fastkurspolitik, Inflation og Finansiel stabilitet</a:t>
            </a:r>
          </a:p>
          <a:p>
            <a:r>
              <a:rPr lang="da-DK" dirty="0"/>
              <a:t>Ekspansiv og kontraktiv pengepolitik</a:t>
            </a:r>
          </a:p>
        </p:txBody>
      </p:sp>
      <p:pic>
        <p:nvPicPr>
          <p:cNvPr id="7170" name="Picture 2" descr="Studieteknik | 11 enkle notatteknikker og læsemetoder | Dine studiebøger  online. Prøv gratis i 7 d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538" y="2336873"/>
            <a:ext cx="4848225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896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55BEC-7934-44D3-8944-F7EC43105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400" dirty="0"/>
              <a:t>Fastkurspolitikken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sz="3800" dirty="0"/>
              <a:t>Nationalbankens mål</a:t>
            </a:r>
          </a:p>
          <a:p>
            <a:r>
              <a:rPr lang="da-DK" dirty="0"/>
              <a:t>Fastkurspolitik</a:t>
            </a:r>
          </a:p>
          <a:p>
            <a:r>
              <a:rPr lang="da-DK" dirty="0"/>
              <a:t>Inflation</a:t>
            </a:r>
          </a:p>
          <a:p>
            <a:r>
              <a:rPr lang="da-DK" dirty="0"/>
              <a:t>Finansiel stabilitet</a:t>
            </a:r>
          </a:p>
          <a:p>
            <a:pPr marL="0" indent="0">
              <a:buNone/>
            </a:pPr>
            <a:endParaRPr lang="da-DK" dirty="0">
              <a:hlinkClick r:id="rId2"/>
            </a:endParaRPr>
          </a:p>
          <a:p>
            <a:pPr marL="0" indent="0">
              <a:buNone/>
            </a:pPr>
            <a:endParaRPr lang="da-DK" dirty="0">
              <a:hlinkClick r:id="rId2"/>
            </a:endParaRPr>
          </a:p>
          <a:p>
            <a:pPr marL="0" indent="0">
              <a:buNone/>
            </a:pPr>
            <a:r>
              <a:rPr lang="da-DK" dirty="0">
                <a:hlinkClick r:id="rId3"/>
              </a:rPr>
              <a:t>https://www.nationalbanken.dk/da/vidensbank/videoer/Sider/Fastkurspolitik.aspx</a:t>
            </a:r>
            <a:r>
              <a:rPr lang="da-DK" dirty="0"/>
              <a:t>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11" name="Pladsholder til indhold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Danmark har en såkaldt fastkurspolitik over for euroen. Derfor har den danske Nationalbank valgt at følge renteniveauet i eurozonen. Her er det ECB, Den Europæiske Centralbank, der fastlægger rentesatsen for hele eurozonen.</a:t>
            </a:r>
          </a:p>
          <a:p>
            <a:r>
              <a:rPr lang="da-DK" dirty="0"/>
              <a:t>Formålet med ECB’s pengepolitik har fra starten i 1998 været at holde inflationen under men tæt på 2 procent.</a:t>
            </a:r>
          </a:p>
          <a:p>
            <a:r>
              <a:rPr lang="da-DK" dirty="0"/>
              <a:t>Danmark kan således </a:t>
            </a:r>
            <a:r>
              <a:rPr lang="da-DK" u="sng" dirty="0"/>
              <a:t>ikke</a:t>
            </a:r>
            <a:r>
              <a:rPr lang="da-DK" dirty="0"/>
              <a:t> føre pengepolitik. Vi følger ECB’s pengepolitik.</a:t>
            </a:r>
          </a:p>
        </p:txBody>
      </p:sp>
      <p:sp>
        <p:nvSpPr>
          <p:cNvPr id="4" name="AutoShape 2" descr="data:image/jpg;base64,%20/9j/4AAQSkZJRgABAQEAYABgAAD/2wBDAAUDBAQEAwUEBAQFBQUGBwwIBwcHBw8LCwkMEQ8SEhEPERETFhwXExQaFRERGCEYGh0dHx8fExciJCIeJBweHx7/2wBDAQUFBQcGBw4ICA4eFBEUHh4eHh4eHh4eHh4eHh4eHh4eHh4eHh4eHh4eHh4eHh4eHh4eHh4eHh4eHh4eHh4eHh7/wAARCAD7Ai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rkNK1TVbjUwI7q5uB9vmimha2AijhVmAYOFHIwvc5z0oA6+iub0/xDf30FmYNLjE95AbmON7jAWIbeWO3qS2ABn3NU9Y8SXN5otxLpUDRCO3illmaTa0RdsBQMHJGDnoKAOworFTXC62/+j487UZLL73TYH+b/wAc6e9c7pvifULrwpbTaeY55omtYZ55pMF5HK7hjB45Az7nHSgDvKK52PWblLuazjhNxdyXrQxo8oVECxI7HIXO0Z9CST+UU/ii4ERaDTA8kdvPPOrz7QnkvtdQcHJ9P6UAdPRUdtKs9vHOmQsiBxn0IzUlABRRRQAUUUUAFFFFABRRRQAUUUUAFFFFABRRRQAUUUUAFFFFABRRRQAUUUUAFFFFABRRRQAUUUUAFFFFABRRRQAUUUUAFFFFABRRRQAUUUUAFFFFABRRRQAUUUUAFFFFABRRRQAUUUUAFFFFABRRRQAUUUUAFFFFABVLTUsYbUizkQwyu8uQ+QSzEk/mTV09K5Dw7/yA7T/rn/U1jWq+zS0A2X0XSmtLW2XfEtrH5ULRzsjqmMFdwOSDgflTLjw/osyqpj8tBEkRSKZkVkU5UMAecH1qCiuf62+wFpdF0lb4Xg3+Ys5uFXz22LIQQWC5wMgnNM/sDRRarbLHsjWFIBtmIO1G3Icg9Qeh61BRR9bfYC3Jo+lujAs4czef5qzsJA+0JuDA5GVAB9aF0bSVi8tYwF+zyW5/eHlHOWzzySec9aqUUfW32A24PJhhSGN1CIoVRu6ADAp/mR/89F/OsGij62+wG95kf/PRfzo8yP8A56L+dYNFH1t9gN7zI/8Anov50eZH/wA9F/OsGij62+wG95kf/PRfzo8yP/nov51g0UfW32A3vMj/AOei/nR5kf8Az0X86waKPrb7Ab3mR/8APRfzo8yP/nov51g0UfW32A3vMj/56L+dHmR/89F/OsGij62+wG95kf8Az0X86PMj/wCei/nWDRR9bfYDe8yP/nov50eZH/z0X86waKPrb7Ab3mR/89F/OjzI/wDnov51g0UfW32A3vMj/wCei/nR5kf/AD0X86waKPrb7Ab3mR/89F/OjzI/+ei/nWDRR9bfYDe8yP8A56L+dHmR/wDPRfzrBoo+tvsBveZH/wA9F/OjzI/+ei/nWDRR9bfYDe8yP/nov50eZH/z0X86waKPrb7Ab3mR/wDPRfzo8yP/AJ6L+dYNFH1t9gN7zI/+ei/nR5kf/PRfzrBoo+tvsBveZH/z0X86PMj/AOei/nWDRR9bfYDe8yP/AJ6L+dHmR/8APRfzrBoo+tvsBveZH/z0X86PMj/56L+dYNFH1t9gN7zI/wDnov50eZH/AM9F/OsGij62+wG95kf/AD0X86PMj/56L+dYNFH1t9gN7zI/+ei/nR5kf/PRfzrBoo+tvsBveZH/AM9F/OjzI/8Anov51g0UfW32A3vMj/56L+dHmR/89F/OsGij62+wG95kf/PRfzo8yP8A56L+dYNFH1t9gN7zI/8Anov50eZH/wA9F/OsGij62+wG95kf/PRfzo8yP/nov51g0UfW32A3vMj/AOei/nQJEJwHUn61g1NZ/wDH1H/vVUcU20rAbVFFFdgBRRRQAHpXIeHv+QHaf9c/6muvPSuQ8Pf8gO0/65/1NceL2QF+iiiuEAooooAKKKKACiiigAooooAKKKKACiiigAooooAKKKKACiiigAoqhrOtaPosPnavqlnYR4zmeZUz9AeTXBa18c/h7pxZYb+61Jx2tLckH/gTYFawo1J/DG5tTw9Wr8EWz0yivBr/APaS0tGK2Phi7lHZprlUz+ABrLk/aT1Hd+68JWeP9q8fP/oNbrAYh/Z/I645Vi39j8UfRtFfO1t+0pcbv9L8JQgd/KvDn9Vrf0n9ozwrcELqOj6pZZ6smyZR+oP6USwNdfZFLK8VH7H5HtVFcl4b+JXgfxAyx6d4itPObpDOTC/5PiutHQEcg9DXNKEoO0lY4p0503aSsFFFFQQFFFFABRRRQAUUUUAFFFFABRRRQAUUUUAFFFFABRRRQAUUUUAFFFFABRRRQAUUUUAFFFFABRRRQAUUUUAFFFFABU1l/wAfUf8AvVDU1l/x9R/71XD4kBtUUUV64BRRRQAHpXIeHv8AkB2n/XP+prrz0rkPD3/IDtP+uf8AU1x4vZAX6KKK4QCiiigAooooAKKKKACiiigAooooAKKKKACiigUAFIzKql2YKoGSScACvPviT8W/DHg0SWnm/wBp6qvS0t2HyH/po3RfpyfavGnufip8Zrpkt1a00XdghSYbRB7nrIfz+grrpYSc1zS92PdnfQy+pUj7Sb5Y92eteOfjZ4O8OGS3s5m1q9Xjy7Qjy1P+1IePyzXl03xC+LnxEne28LWE1laE4P2GPaAP9qZv6Yr0XwJ8CfCuhCO51rOuXq8/vRtgU+yd/wDgRP0r1a3hht4Et7eGOGFBhY41Cqo9ABwK19rh6P8ADjzPu/8AI2+sYTD6Uocz7vb7j500T9nzXtTm+2+LvEiRSPy6xE3Ep+rtxn869B0T4F/D3TgpuLC61OQdWu7gkH/gK4Fem0VlPG1p/at6GFXMsTU+1ZeWhg6d4L8I6eoWz8M6REB0/wBERj+ZBNakenadGu2PT7RB6LAo/pVqiuZzk92ckqkpbsoXGi6NcAi40fTpgf8Anpao38xXPav8MPAGqK32rwvYKx/jgUxN+akV2FFONScdmONWpD4ZNHiHib9nTQbpWk8P6xd6fJ1WO5Amjz9eGH61xcmnfGT4UkzWs017pUfJ8pjc2233Q/Mn6fWvqOiuqGOqWtP3l5ndTzSsly1LTXmeO/D349aBrbR2XiOIaLet8olzut3P+91T8ePevYI3SWNZYnWSNwGV1OQw9Qe9ecfEf4OeF/Fiy3dpCukaq2SLi3QBJD/tp0P1GDXkOm658QvgnrCaZq0DXuiu/wAsTMWgkHcxP/A3t+Yq3QpYjWi7Ps/0NPqtDFK+Hdpfyv8ARn1PRXP+BfGOh+M9IGo6Ldb9uBNA/EsLejD+vQ10FcMouLs1qeXOEoScZKzCiiipJCiiigAooooAKKKKACiiigAooooAKKKKACiiigAooooAKKKKACiiigAooooAKKKKACiiigAooooAKmsv+PqP/eqGprL/AI+o/wDeq4fEgNqiiivXAKKKKAA9K5Dw9/yA7T/rn/U1156VyHh7/kB2n/XP+prjxeyAv0UUVwgFFFFABRRRQAUUUUAFFFFABRRRQAUUVxnxP+I2h+BNP3Xj/adRkXNvYxt87+7f3V9z+FXCEpvlitS6dOdWSjBXZ0uvaxpeg6XLqesXsVnaRD5pJDjn0A6k+w5r538b/FzxR451Q+Gvh/ZXdvbzHbviX/SZh656Rr+vqazNJ0Xx38b9e/tTVbg2ejROQshUiGId1iT+JvU/me1fRHgXwboHgzSxY6JZiMsB51w/zSzH1Zv6dBXdy0sL8XvT7dEeryUMD8fv1O3RHmPwz+Aun6eY9T8ZyLqV6TvFmjEwof8AbPVz+n1r2yCGG3gSC3iSGKMbUjRQqqPQAdKfRXJVrzqu82ediMTVxEuao7hRRRWJgFFFFABRRRQAUUUUAFFFFABVHXdI03XdLm0vV7OK8s5hh45BkfUeh9xV6imm07oabTuj5d8deB/E3wj19fFfhG8nl0oNzJ94xAn/AFcw6Mp9f5GvbPhP8RdK8e6SXh22uqQKPtdmW5X/AGl9VP6dDXZ3EMNxBJb3ESSwyKUkjdcqynqCO4r5m+K3gPVvhn4hi8a+DJJYtNWXcQvJtGJ+4396M9Ofoe1ejCccWuSekuj7+p68KsMfFU6uk+j7+TPpyiuO+FHj3T/Hnh8XkG2DUIAFvbXPMbf3h6qex/CuxrgnCUJOMtzyqlOVOThJWaCiiioICiiigAooooAKKKKACiiigAooooAKKKKACiiigAooooAKKKKACiiigAooooAKKKKACiiigAqay/4+o/8AeqGprL/j6j/3quHxIDaooor1wCiiigAPSuQ8Pf8AIDtP+uf9TXXnpXIeHv8AkB2n/XP+prjxeyAv0UUVwgFFFFABRRRQAUUUUAFFFFABRQK8O+N/xgNhLL4V8GymbUnPlXF5EN3lE8bI8dX7Z7fXptRoyrS5Ym+Hw08RPkgjZ+NHxfsvCKS6NobRXmukYcn5o7X3b1b/AGfz9K4j4W/CTVPFl/8A8Jd8QJblobhvNS3lYia59C/91PQdSPQV0HwT+Da6a8XibxlCLjU3PmwWch3CEnnfJ/ef27fWvb66p1oUI+zo79X/AJHfVxNPCxdLDPXrL/IitLe3s7WK1tII4LeJQsccahVQDsAOlS0UVwHkhRRRSAKKKKACiiigAooooAKKKKACiiigAooooAKivLa3vLSa0u4Unt5kMcsbjKup6gipaKYHyz410LWfgt8QLbxD4fZ5NHuHPlBiSpU8tBJ+HQ/Q9RX0d4N8R6b4r8O2ut6VJvgnX5lP3o3H3kb3BqTxXoOm+JtAutF1WHzba4XB/vI3ZlPYg8181+FtW1r4I/EefRdY8ybRbpgZSo+WSPOFnT/aHcfUelej/vdP++vxR7GmYUv+nkfxX+Z9UUVFZXVve2cN5ZzJPbzoJIpEOVdSMgipa848dqwUUUUgCiiigAooooAKKKKACiiigAooooAKKKKACiiigAooooAKKKKACiiigAooooAKKKKAI7q4gtLWW6uZVighQySSMcBVAySfwrxv4T/FDxR4y+L9zY6fawSeHMlsSLta3iXgPuHVmP8ACfXtis39p7xzJiPwFortJc3BU3/l8nB+5CPcnBI+g716P8CPA8fgjw1bW06KdUuyJr5x2bHCD2UcfXNejSpxpU+ea1lt/menGjChhXUqK8pbLy7nqdFFFdJ5gUUUUAB6VyHh7/kB2n/XP+prrz0rkPD3/IDtP+uf9TXHi9kBfooorhAKKKKACiiigAooooAKBRXg3x7+KkyzSeCvB8jy3sreTeXMHLAnjyY8fxdiR06VtQoyrS5YnRhsNPET5I/8MN+OXxZmkuX8GeCpHmupW8m6u4OWLHjyosdT2JH0Fb/wN+EkHhWKLXvEEaT6643Rxn5ltAfT1f1Pbt60/wCBXwph8JW0eua5EkuvSrlVPItFPYf7fqe3QV6zXTWrxhH2VHbq+52YnEwpQ+r4fbq+/wDwAooorgPLCiiigAooooAKKKKACiiigAooooAKKKKACiiigAooooAKKKKACuP+LHgWx8d+GnsZtsN/Bl7K5I5jf0P+yehH49q7CirhNwkpR3Lp1JU5KcXZo+a/gl47v/AviGXwD4x321oJzHE0p/49ZSemf+ebevbOehNfSn05FeYfHj4ZxeNNKOp6ZEia9aJ+7PT7Sg/5Zt7+h/CuW/Z7+J0hkj8DeKpHivIT5NjPNwxI48l8/wAQ6D8q7a0FiIe2p79V+p6eIpxxdN4ikveXxL9T3iiiivPPJCiiigAooooAKKKKACiiigAooooAKKKKACiiigAooooAKKKKACiiigAooooAK5P4reM7XwP4Sn1WTa95JmKyhP8Ay0lI4/AdT/8AXrpdQvLXT7Ge+vZkgtreMySyOcBVAyTXy7cSap8cviusUZlg0S06H/nhbg8t/vuf88V14WgqjcpfCtzuwOGVWTnU+COr/wAjoP2cPBt1r2uz/EXxEGn/AHzNaGTkzTk/NL9F6D3+lfR9l/x9R/71UdMsbTTNOt9OsYVgtbaMRxRr0VQOKvWX/H1H/vUqtZ1qql0MsXiXiKjm9unkjaooor0DmCiiigAPSuQ8Pf8AIDtP+uf9TXXnpXIeHv8AkB2n/XP+prjxeyAv0UUVwgFFFFABRRRQAUUV5j8d/iZF4K0n+zdMkR9eu0/dDqLZD/y0b39B+PatKVOVSSjHc1o0Z1pqEFqzE/aC+KbaJHJ4T8NzFtXmG26nj5Nsp/gXH/LQ/pn1qb4A/CpfDlvH4m8RQh9amXdBC/P2RT3P/TQ/p0rJ/Z6+GMnmR+OvFUby3czGaxgm5YE8+c+f4j1Gfr6V7zXZXqxpR9jS+b7noYmvDDw+rUH/AIn3/wCAFFFFeeeUFFFFABRRRQAUUUUAFFFFABRRRQAUUUUAFFFFABRRRQAUUUUAFFFFABRRRQAV4t+0D8LW1qOTxb4bhK6tCN91BHwbhR/Gv+2P1+te00CtaNaVKXNE3w+Inh6inA8d+AHxUXxJbx+GfEEwTWoV2wTPx9qUdj/00Hf16+texV4L8evhZMJ5PG3g+N4ruJvOvLaDhtw586PH8XcgfWui+BXxWh8XWqaHrcqRa9CuFY8LdqP4h/t+o/EV1V6MakfbUtuq7HbisPCrD6xQ26rt/wAA9YooorgPLCiiigAooooAKKKKACiiigAooooAKKKKACiiigAooooAKKKKACiivIP2hviYPDOnN4b0Wf8A4nV3HiWRDzaxnv8A77dvTr6VrRpSqzUYm2HoTr1FThuzkP2gPHF34q16L4e+Fd1zH54juTEf+PibPEYP91T19x7V7B8J/BFn4F8KxabHskvpcSXs4H+skx0H+yOg/PvXF/s6fDY+HdPXxRrcH/E4vI/3Ebjm2iPr/tt39Bx617FXTiasYxVGnsvxZ2Y2vCMVhqPwrd92FTWX/H1H/vVDU1l/x9R/71ckPiR5ptUUUV64BRRRQAHpXIeHv+QHaf8AXP8Aqa689K5Dw9/yA7T/AK5/1NceL2QF+iiiuEAooooAKKKzvE2t6d4d0K61rVZxDaWybnPdj2UDuSeAKaTbshpOTsjC+Kvjmx8CeGX1CfbNey5jsrbPMr+p/wBkdSfw714x8E/At9498RzePfGG+5s/OMkayj/j7lHt/wA819Ohxjsay/D2na18cPiTNqmqeZBotqR5gU8QxZ+WFP8AabufqfSvqOxtLawsobKygSC2gQRxRoMKijgAV6E2sLDkj8T38vI9erJYCl7KP8SW77Lt/X+RN+lFFFeceOFFFFABRRRQAUUUUAFFFFABRRRQAUUUUAFFFFABRRRQAUUUUAFFFFABRRRQAUUUUAFFFFABXgXxy+E89vdP408ExvDcRP591awcMrDnzYsd+5UfUV77RW1GvKjLmidGGxM8PPmj/wAOeSfA74t2/iuGLQtfkSDXUXajn5VuwO49H9R37V63Xhnxu+D7Xk0nirwZEYNRQ+dcWcR2+Yw53x46P3x37c9ZPgr8ZF1FovDXjKUW+pKfKgvJPlExHG2T+6/v3+tdNWhGrH2tH5rsdlfCwrQ9vhtuq6r/AIB7fRRRXAeWFFFFABRRRQAUUUUAFFFFABRRRQAUUUUAFFFFABRRXGfFb4gaX4D0Q3E+241KdSLO0B5c/wB5vRB3P4CrhCU5KMVqXTpyqyUIK7ZU+M3xFs/Amh7Yik+s3SkWluedv/TR/wDZH6nivM/gJ8PLzxDqx+IPjAPcLJKZrSOfk3Emf9aw/ug9B3+grO+FPgXVvib4ll8beMnkk00y7gG4+1MDwijtGOn6etfTMUccUSRRIqRooVFUYCgdABXdUnHDQdKD957v9D1K1SOCpuhTd5v4n+iHUUUV5x5AVNZf8fUf+9UNTWX/AB9R/wC9Vw+JAbVFFFeuAUUUUAB6VyHh7/kB2n/XP+prrz0rkPD3/IDtP+uf9TXHi9kBfooorhAKKKKAEZlVSzMFUDJJOAB618v/ABP8Sap8WviBa+EPDBL6XBKVjbnbIw+/O3+yBnH/ANeuw/aY+IL2Nr/whGiSsb67Ufbnj5ZI26RDH8Td/b611HwF+HqeCvDgu76Jf7bv1DXB6mFOoiH06n3+lejRSw9P20t3t/methorCUvrE17z+Ffqdd4H8M6b4R8N22h6Yn7uIZkkI+aaQ/edvc/oMCtuiiuCUnJ3Z5cpOcnKT1YUUUVJIUUUUAFFFFABRRRQAUUUUAFFFFABRRRQAUUUUAFFFFABRRRQAUUUUAFFFFABRRRQAUUUUAFFFFABXlHxm+D9j4uWXWNDEVlroGWH3Y7r2b0b/a/OvV6K0pVZUpc0WbUK86E1ODsz5u+GXxZ1jwbqP/CI/ECC58i3YRLPIpM1r6Bv76e/XHrX0VYXlrqFlFe2NxFc20yho5Y23Kw9Qa5j4k/D7QfHWn+VqUXk3sakW97EB5kfsf7y+x/SvBIbj4g/A3W/JmT7bok0nAyTbTj1U/8ALN/8813OFPFaw0l27+h6TpUcd71L3anbo/T+v8z6porkfh38Q/Dnje0DaZc+VequZbKYgSp9P7w9x+lddXBOEoPlkrM8qpTlTlyzVmFFFFQQFFFFABRRRQAUUUUAFFFFABRRXjPxe+NljoQl0Xwo8V/qvKPcj5obc+399vboP0rWlRnVlyxRvh8PUxE+Wmjqvi38TNJ8B6cY/kvNZmTNvZg9P9t/Rf1PavH/AIaeAdc+J/iB/GXjWaY6a77hu+VrrHREH8MY6Z/L1rS+FHwh1LxDqA8XfEJp5FnbzktJmPm3B7NJ6L/s9T7CvoiKOOGJIYY1jjRQqIowFA6ADsK7JVYYaPJSd5dX/kehOtTwUXToO83vL9ENtbeC0tYrW1hSGCFAkcaLhUUdABUlFFeeeQFFFFIAqay/4+o/96oamsv+PqP/AHquHxIDaooor1wCiiigAPSuQ8Pf8gO0/wCuf9TXXnpXIeHv+QHaf9c/6muPF7IC/RRRXCAVzHxQ8WR+C/Bl5rhhaaZcR28e0kGVvu7vRR1P0rp6juYIbq3kt7mGOaGRSrxyKGVgexB61cGlJOSui6bipJyV0fO/7Ofgu68Ra9P8RPEm64AnZrXzRnzp8/NKfZeg9/pX0ZUGn2drp9jDY2NvHbWsCBIoo1wqKOwFT1piKzrT5unQ2xeJeIqOT26LsgooorA5gooooAKKKKACiiigAooooAKKKKACiiigAooooAKKKKACiiigAooooAKKKKACiiigAooooAKKKKACiiigAooooAKr6lY2ep2MtjqFrDdWsy7ZIpVDKw+hqxRTTsNNrVHz38QfgVe6fdnXPh7dypJE3mLZtLtkjP8A0yfv9D+dV/BXxy1vQbv+w/iBptxK0J2NcCPZcR/76HAb6jB+tfRlYHjLwd4c8XWn2fXtMiuSBhJh8ssf+645H06V2xxamuWsrrv1PThmEakeTEx5l36oseF/E2g+J7IXehapb3sePmCNh09mU8j8RWvXzj4l+BPiXQb06r4D1qSZkO5I2l8m4X2DDCt+OKqad8YviL4NuF0/xlozXirxm6iMMxHs4+VvyP1pvBxqa0ZX8uo3l0auuGmpeT0Z9M0V5T4d+PfgXUgq6g97pEp6ieLemf8AeTP6gV3Ol+MfCeqIG0/xJpU+ewuVB/InNc06FSHxRZw1MLWpfHFo3aKZHNFIoaOWN1PQqwINK8kaAs8iKB1JYCsrGA6isTVPF/hXS0Lah4j0u3A6hrlSfyBzXCeI/j34G01WXT2vNXmHQQRbEz/vPj9Aa1hQqT+GLN6eFrVfgi2erVzfjfxx4Z8HWpl1vUkjmIzHbR/PNJ9FH8zgV4RqHxX+Jnju4bTvB2kyWUTHafsaF5AD/elPC/hitfwZ8Ab69uhqnjzVXd3O97aCXfI5/wBuU/0z9a6VhIU9a8reS3O5ZfCj72KnbyWrMPxL8QvHXxV1JvD3hDT57PT34eOFsOy+ssnRV9hj8a9L+E/wZ0fwn5WqawYtU1kYZSVzDbn/AGAep/2j+GK9F8PaHpHh/TU07RdPgsbZf4IlxuPqT1J9zWhUVcXePJSXLEzr4+8fZUFyx/F+rCiiiuM84KKKKACiiigAqay/4+o/96oamsv+PqP/AHquHxIDaooor1wCiiigAPSuQ8Pf8gO0/wCuf9TXXnpXIeHv+QHaf9c/6muPF7IC/RRRXCAUUUUAFFFFABRRRQAUUUUAFFFFABRRRQAUUUUAFFFFABRRRQAUUUUAFFFFABRRRQAUUUUAFFFFABRRRQAUUUUAFFFFABRRRQAUUUUAFFFFABRRRQAVBf2dpqFs1tfWsF1A3WOaMOp/A1PRTuCdjznxB8Ffh9q5aRdKk06Vv47KUoP++Tlf0ridU/ZtsWZm0vxRcRf3VubYNj8VI/lXvlFdEMZWhtI7aeYYmn8M3+f5nzY/7OviaM/6N4qsCP8AckX+VCfs7eJ5OLjxVYAf7sjV9J0Vr/aFfv8Agbf2viu/4I8B0v8AZss1YNqniiaT+8ttbBc/ixP8q7jw78Ffh/o7LI2lyalKv8d7KXH/AHyML+lejUVlPGV57yMamYYmp8U3+X5ENla2tjbLbWVtDbQKMLHDGEUfgKmoornOJu4UUUUgCiiigAooooAKKKKACprL/j6j/wB6oamsv+PqP/eq4fEgNqiiivXAKKKKAA9K5Dw9/wAgO0/65/1Ndeelch4e/wCQHaf9c/6muPF7IC/RRRXCAUUUZGQMjJ6D1oAKKKKACiiigAooooAKKKKACiiigAoooJA6kD60AFFFFABRRRQAUUUUAFFFFABRRRQAUUUEgAknAHUmgAooHIyOlFABRRRQAUUUUAFFFFABRRRQAUUUUAFFAIIyCCPaigAooooAKKKKACiiigAooooAKKKKACigEEnBHHWigAooooAKKKKACiiigAooooAKmsv+PqP/AHqhqaz/AOPqP/eq4fEgNqisrUNbjstQisXsL6WSbIjaOMFWwMnBJHQVZXUrUWz3E8iW6JK0WZXVcsDjrnHbp1r1wLlFVdJvU1HTLe+jRkSeMOqt1ANWqAA9K5218O3lrbpbw6xiNBhQ1spOM+ua6KiplCMt0Bhf2LqP/QYH/gKv+NH9i6j/ANBgf+Aq/wCNbtFT7GHYDC/sXUf+gwP/AAFX/GoZtC1JriBhq6kKWyfsy8ZH1ro6KPYw7AYX9i6j/wBBgf8AgKv+NH9i6j/0GB/4Cr/jW7RR7GHYDC/sXUf+gwP/AAFX/Gj+xdR/6DA/8BV/xrdrhbXx5eSyW2pyaGE8N3eofYIL77UDLuMhiSRotuBG0nyg7s8gkYo9jDsBu/2LqP8A0GB/4Cr/AI0f2LqP/QYH/gKv+NUbf4h+FJp5Y/t8sKR/aMzzWsscLG3J85VdlCsV2sSAegJp2n+O9Dv479reDWC1i0azRtpVwsmZAGQKpTLZBB4HSj2MOwFz+xdR/wCgwP8AwFX/ABo/sXUf+gwP/AVf8azbn4leEYLWG5a+uWjktjdEx2UzmKJXMbvIAvyBXBDbsYxzVrUPG+gWWuxaM8l5NdSXCWoMFlLLEszpvVGkVSqts+bBPSj2MOwFj+xdR/6DA/8AAVf8aP7F1H/oMD/wFX/Gt2ij2MOwGF/Yuo/9Bgf+Aq/41FdaFqTooXV1OJEb/j1UcBgfWuioo9jDsBhf2LqP/QYH/gKv+NH9i6j/ANBgf+Aq/wCNbtFHsYdgML+xdR/6DA/8BV/xo/sXUf8AoMD/AMBV/wAa3aKPYw7AYX9i6j/0GB/4Cr/jR/Yuo/8AQYH/AICr/jVHWPHGk6P4uu9B1W7sbEQ6XHfxS3N2kXmlpJUKANjp5YOf9qqTfE/w1Z+HdO1bWJpbU3Wn299MkUEky2yTAbN7KpC7myozjOKPYw7Abf8AYuo/9Bgf+Aq/40f2LqP/AEGB/wCAq/41N4b1gatLqqBoSbG+a1Ij3ZGERhu3AfNhx0yPetej2MOwGF/Yuo/9Bgf+Aq/40f2LqP8A0GB/4Cr/AI1u0Uexh2Awv7F1H/oMD/wFX/Go7rQ9Se1lRdXVmZGAH2VRnI+tdDRR7GHYDn4dD1JYUU6woIUAj7Kv+NP/ALF1H/oMD/wFX/Gt2ij2MOwGF/Yuo/8AQYH/AICr/jR/Yuo/9Bgf+Aq/41u1V1e7+waVd32zf9ngeXbnG7apOP0o9jDsBmf2LqP/AEGB/wCAq/40f2LqP/QYH/gKv+Nc54b+J1hq2l6Jf3FsLBb2C4kvxLL/AMeLQxq7AnHzAhgQe4IPetlPHnhxtPlvGnvIzHLFD9nkspVuHeXmMLEV3tuAJGAc4PoaPYw7AWv7F1H/AKDA/wDAVf8AGj+xdR/6DA/8BV/xrmtK+KGkjQbjVNaS5h2Xd8qRW1lNLItvbzFDK6KpZMDbnIGCcV0cfi/Rm1S001zewTXi5gaayljjdvL8zYHK7d+3J25zwfSj2MOwDv7F1H/oMD/wFX/Gj+xdR/6DA/8AAVf8azrL4j+Erq1muo7+dIIrUXYeW0ljEsRYIGj3KN/zELhcnJA7itbwv4j07xHDdS6el6gtLhraZbq0kgZZAASMOATjI5o9jDsBF/Yuo/8AQYH/AICr/jR/Yuo/9Bgf+Aq/41u0Uexp9gOcs9B1KODa2rqp3McfZlPVifWpv7F1H/oMD/wFX/Gt2ij2MOwGF/Yuo/8AQYH/AICr/jR/Yuo/9Bgf+Aq/41u0Uexh2Awv7F1H/oMD/wABV/xo/sXUf+gwP/AVf8a3axf7d/4rk+Gfs3/MM+3edu/6a7NuP1zR7GHYBn9i6j/0GB/4Cr/jR/Yuo/8AQYH/AICr/jVfVPHHh/TLy5tb+W8t2t4pZS72UoR1jGZNjbcPtByQpPGTWvY6tY3uo3dhazeZPZiMzYU7V8xdy89CSOePUetHsYdgKH9i6j/0GB/4Cr/jR/Yuo/8AQYH/AICr/jW7RR7GHYDC/sXUf+gwP/AVf8aP7F1H/oMD/wABV/xrdoo9jDsBzsOhaks0zHV1AZgQfsq88fWpf7F1H/oMD/wFX/Gt2ij2MOwGF/Yuo/8AQYH/AICr/jR/Yuo/9Bgf+Aq/41u0y5mjt7eS4mbbHGhd29ABkmj2MOwGL/Yuo/8AQYH/AICr/jR/Yuo/9Bgf+Aq/41i6F421C8u9Gk1LQRYaXrxI0y4F0JJM7DIglTaNhdFJGC2OhqzafEjwjcQyTjUJoYFt5LlZp7SWNJY4ziQxsygOVJAIXJ5o9jDsBo/2LqP/AEGB/wCAq/40f2LqP/QYH/gKv+NUoPH2hzWd5cx2+tYsp/s88Z0m4EiPs3n5NmcBcEnGORSXnxE8J2rwh9QldJYILnzIrWR40hmOI5HYLhVJ4ycY70exh2Avf2LqP/QYH/gKv+NH9i6j/wBBgf8AgKv+NQR+N9Bl8SxeH4ZLyW8lmlgR0spTCZIhmRfN27Mr354PFdJR7GHYDC/sXUf+gwP/AAFX/Gk/sfUI7i3kbUfPRJlZkEAXIHvmt6ihUoLoBm6lZzT6zpd3GF8u2aUyZPPzJgY/GsY6NqENxHcrbQXIS7u5PJeTA2ytlXzgjIHGP9o11dFaAZ3hq0msNAsbK4CiWGFUcKcjIHatGiigAooooAKKKKACiiigAooooAK4W18CXsT22lvriP4btNQ+3w2X2XE24SGVIml3YMayfMBtzgAE4691RQB41beDvEU/g2/m1JTMtnLrM2n6WtqFlkknedFZ2ZiGGyQlQFGdwz0p3hjw7r2rWlxpazeVbLJa3cuoXFncp9tkQFGtpUlk3ugUIchgMgDnmvY6KAPNNL+FpsdC1DSxq6H7Zpdzp+5LYIqedPJLuC54A8zG32rHv7HXLP4k3l5aaXJdMNRtWtrOW2n8qQCGOJ7kSq3lKwXfywLDbjuMex0UAFFFFABRRRQAUUUUAFFFFAHOXfhW3u/F19r1w0MoudLi09YnhDbNkkr78n18zGPauKuPhDPLJBGNfjWz/sm2024ha0L5MURiM6fPhZChZRkMFBJAzXrFFAHH/DCzurdfEN1PZXFnDe6zLPaxzoUcxCOKMMVPIyUOM9sHvXYUUUAFFFFABRRRQAUUUUAFVdXtPt+k3ljv8v7RA8W7Gdu5SM/rVqigDzG++EdneGzR9UmjhXQm0q9SOPHnv5SxJOOflYKCD1yNo7VZsPhxcWdpHNb32n2+sW95DdQ3cdrKyv5augWVZJmJBWWT7rLgtxXotFAHiXijwjqelXdpbyTS3iSpqNxc3EenzvHcvcTpIbZkhfcFODwxKke9dFpHgfV9Q1nS/FGtXVtb3STpfNaG3Ly2zNbmNrZZd+BGpYkBVGe+etel0UAeV+L/AANdWPgWKC1lkv5rHQl0lVjgLMczQsZwoOSUEe7avzccHOK3vhQNSjtdUt7qzAtRciSC9aGaKS8Z1zIzJMS+QcDcTg44HFdtRQAUUUUAFFFFABRRRQAVyuteH9ak8ax+JdG1Kxt3/s/7DLDdWrSAr5u/cCrrg9u9dVRQB59B8OZH8V/2zqeqQX0fm3jFWtj5zx3CFfKaQufkQHCgADA555rd+Hfhh/CuhvZXF+2o3UsxkmuWTaXAUIgxz91ERfwJ710lFABRRRQAUUUUAFFFFABUdzDHcW8lvMu6ORCjj1BGCKkooA4jQvBWoWl1o0Wp66t/pmgknTYBa+XIW2GNDM+4hyiMQMBc5ya4lPBPiKT4XpLqqtcXFlpV3b2OmxWZWWJp2wzv8x8wqvIChSfrivbaKAPHtE8L65r63Fq88UVhBc+e1xdWVxt1N5Iij+bFLIHYx4TaSdvbHFbFv8MDF4Zu9F/tcH7RotjpYk8jG37MznfjP8W/p2xXpNFAHkHh2z1qz+I8t0mlPN5us3RaCe2nVbOCTO6dJd3kkvtU4Ayd5HXJr1+iigAooooAKKKKACiiigAooooAKKKKACiiigAooooAKKKKACiiigAooooAKKKKACiiigAooooAKKKKACiiigAooooAKKKKACiiigAooooAKKKKACiiigAooooAKKKKACiiigAooooAKKKKACiiigAooooAKKKKACiiigAooooAKKKKACiiigAooooAKKKKACiiigAooooAKKKKAP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5" name="AutoShape 4" descr="data:image/jpg;base64,%20/9j/4AAQSkZJRgABAQEAYABgAAD/2wBDAAUDBAQEAwUEBAQFBQUGBwwIBwcHBw8LCwkMEQ8SEhEPERETFhwXExQaFRERGCEYGh0dHx8fExciJCIeJBweHx7/2wBDAQUFBQcGBw4ICA4eFBEUHh4eHh4eHh4eHh4eHh4eHh4eHh4eHh4eHh4eHh4eHh4eHh4eHh4eHh4eHh4eHh4eHh7/wAARCAD7Ai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rkNK1TVbjUwI7q5uB9vmimha2AijhVmAYOFHIwvc5z0oA6+iub0/xDf30FmYNLjE95AbmON7jAWIbeWO3qS2ABn3NU9Y8SXN5otxLpUDRCO3illmaTa0RdsBQMHJGDnoKAOworFTXC62/+j487UZLL73TYH+b/wAc6e9c7pvifULrwpbTaeY55omtYZ55pMF5HK7hjB45Az7nHSgDvKK52PWblLuazjhNxdyXrQxo8oVECxI7HIXO0Z9CST+UU/ii4ERaDTA8kdvPPOrz7QnkvtdQcHJ9P6UAdPRUdtKs9vHOmQsiBxn0IzUlABRRRQAUUUUAFFFFABRRRQAUUUUAFFFFABRRRQAUUUUAFFFFABRRRQAUUUUAFFFFABRRRQAUUUUAFFFFABRRRQAUUUUAFFFFABRRRQAUUUUAFFFFABRRRQAUUUUAFFFFABRRRQAUUUUAFFFFABRRRQAUUUUAFFFFABVLTUsYbUizkQwyu8uQ+QSzEk/mTV09K5Dw7/yA7T/rn/U1jWq+zS0A2X0XSmtLW2XfEtrH5ULRzsjqmMFdwOSDgflTLjw/osyqpj8tBEkRSKZkVkU5UMAecH1qCiuf62+wFpdF0lb4Xg3+Ys5uFXz22LIQQWC5wMgnNM/sDRRarbLHsjWFIBtmIO1G3Icg9Qeh61BRR9bfYC3Jo+lujAs4czef5qzsJA+0JuDA5GVAB9aF0bSVi8tYwF+zyW5/eHlHOWzzySec9aqUUfW32A24PJhhSGN1CIoVRu6ADAp/mR/89F/OsGij62+wG95kf/PRfzo8yP8A56L+dYNFH1t9gN7zI/8Anov50eZH/wA9F/OsGij62+wG95kf/PRfzo8yP/nov51g0UfW32A3vMj/AOei/nR5kf8Az0X86waKPrb7Ab3mR/8APRfzo8yP/nov51g0UfW32A3vMj/56L+dHmR/89F/OsGij62+wG95kf8Az0X86PMj/wCei/nWDRR9bfYDe8yP/nov50eZH/z0X86waKPrb7Ab3mR/89F/OjzI/wDnov51g0UfW32A3vMj/wCei/nR5kf/AD0X86waKPrb7Ab3mR/89F/OjzI/+ei/nWDRR9bfYDe8yP8A56L+dHmR/wDPRfzrBoo+tvsBveZH/wA9F/OjzI/+ei/nWDRR9bfYDe8yP/nov50eZH/z0X86waKPrb7Ab3mR/wDPRfzo8yP/AJ6L+dYNFH1t9gN7zI/+ei/nR5kf/PRfzrBoo+tvsBveZH/z0X86PMj/AOei/nWDRR9bfYDe8yP/AJ6L+dHmR/8APRfzrBoo+tvsBveZH/z0X86PMj/56L+dYNFH1t9gN7zI/wDnov50eZH/AM9F/OsGij62+wG95kf/AD0X86PMj/56L+dYNFH1t9gN7zI/+ei/nR5kf/PRfzrBoo+tvsBveZH/AM9F/OjzI/8Anov51g0UfW32A3vMj/56L+dHmR/89F/OsGij62+wG95kf/PRfzo8yP8A56L+dYNFH1t9gN7zI/8Anov50eZH/wA9F/OsGij62+wG95kf/PRfzo8yP/nov51g0UfW32A3vMj/AOei/nQJEJwHUn61g1NZ/wDH1H/vVUcU20rAbVFFFdgBRRRQAHpXIeHv+QHaf9c/6muvPSuQ8Pf8gO0/65/1NceL2QF+iiiuEAooooAKKKKACiiigAooooAKKKKACiiigAooooAKKKKACiiigAoqhrOtaPosPnavqlnYR4zmeZUz9AeTXBa18c/h7pxZYb+61Jx2tLckH/gTYFawo1J/DG5tTw9Wr8EWz0yivBr/APaS0tGK2Phi7lHZprlUz+ABrLk/aT1Hd+68JWeP9q8fP/oNbrAYh/Z/I645Vi39j8UfRtFfO1t+0pcbv9L8JQgd/KvDn9Vrf0n9ozwrcELqOj6pZZ6smyZR+oP6USwNdfZFLK8VH7H5HtVFcl4b+JXgfxAyx6d4itPObpDOTC/5PiutHQEcg9DXNKEoO0lY4p0503aSsFFFFQQFFFFABRRRQAUUUUAFFFFABRRRQAUUUUAFFFFABRRRQAUUUUAFFFFABRRRQAUUUUAFFFFABRRRQAUUUUAFFFFABU1l/wAfUf8AvVDU1l/x9R/71XD4kBtUUUV64BRRRQAHpXIeHv8AkB2n/XP+prrz0rkPD3/IDtP+uf8AU1x4vZAX6KKK4QCiiigAooooAKKKKACiiigAooooAKKKKACiigUAFIzKql2YKoGSScACvPviT8W/DHg0SWnm/wBp6qvS0t2HyH/po3RfpyfavGnufip8Zrpkt1a00XdghSYbRB7nrIfz+grrpYSc1zS92PdnfQy+pUj7Sb5Y92eteOfjZ4O8OGS3s5m1q9Xjy7Qjy1P+1IePyzXl03xC+LnxEne28LWE1laE4P2GPaAP9qZv6Yr0XwJ8CfCuhCO51rOuXq8/vRtgU+yd/wDgRP0r1a3hht4Et7eGOGFBhY41Cqo9ABwK19rh6P8ADjzPu/8AI2+sYTD6Uocz7vb7j500T9nzXtTm+2+LvEiRSPy6xE3Ep+rtxn869B0T4F/D3TgpuLC61OQdWu7gkH/gK4Fem0VlPG1p/at6GFXMsTU+1ZeWhg6d4L8I6eoWz8M6REB0/wBERj+ZBNakenadGu2PT7RB6LAo/pVqiuZzk92ckqkpbsoXGi6NcAi40fTpgf8Anpao38xXPav8MPAGqK32rwvYKx/jgUxN+akV2FFONScdmONWpD4ZNHiHib9nTQbpWk8P6xd6fJ1WO5Amjz9eGH61xcmnfGT4UkzWs017pUfJ8pjc2233Q/Mn6fWvqOiuqGOqWtP3l5ndTzSsly1LTXmeO/D349aBrbR2XiOIaLet8olzut3P+91T8ePevYI3SWNZYnWSNwGV1OQw9Qe9ecfEf4OeF/Fiy3dpCukaq2SLi3QBJD/tp0P1GDXkOm658QvgnrCaZq0DXuiu/wAsTMWgkHcxP/A3t+Yq3QpYjWi7Ps/0NPqtDFK+Hdpfyv8ARn1PRXP+BfGOh+M9IGo6Ldb9uBNA/EsLejD+vQ10FcMouLs1qeXOEoScZKzCiiipJCiiigAooooAKKKKACiiigAooooAKKKKACiiigAooooAKKKKACiiigAooooAKKKKACiiigAooooAKmsv+PqP/eqGprL/AI+o/wDeq4fEgNqiiivXAKKKKAA9K5Dw9/yA7T/rn/U1156VyHh7/kB2n/XP+prjxeyAv0UUVwgFFFFABRRRQAUUUUAFFFFABRRRQAUUVxnxP+I2h+BNP3Xj/adRkXNvYxt87+7f3V9z+FXCEpvlitS6dOdWSjBXZ0uvaxpeg6XLqesXsVnaRD5pJDjn0A6k+w5r538b/FzxR451Q+Gvh/ZXdvbzHbviX/SZh656Rr+vqazNJ0Xx38b9e/tTVbg2ejROQshUiGId1iT+JvU/me1fRHgXwboHgzSxY6JZiMsB51w/zSzH1Zv6dBXdy0sL8XvT7dEeryUMD8fv1O3RHmPwz+Aun6eY9T8ZyLqV6TvFmjEwof8AbPVz+n1r2yCGG3gSC3iSGKMbUjRQqqPQAdKfRXJVrzqu82ediMTVxEuao7hRRRWJgFFFFABRRRQAUUUUAFFFFABVHXdI03XdLm0vV7OK8s5hh45BkfUeh9xV6imm07oabTuj5d8deB/E3wj19fFfhG8nl0oNzJ94xAn/AFcw6Mp9f5GvbPhP8RdK8e6SXh22uqQKPtdmW5X/AGl9VP6dDXZ3EMNxBJb3ESSwyKUkjdcqynqCO4r5m+K3gPVvhn4hi8a+DJJYtNWXcQvJtGJ+4396M9Ofoe1ejCccWuSekuj7+p68KsMfFU6uk+j7+TPpyiuO+FHj3T/Hnh8XkG2DUIAFvbXPMbf3h6qex/CuxrgnCUJOMtzyqlOVOThJWaCiiioICiiigAooooAKKKKACiiigAooooAKKKKACiiigAooooAKKKKACiiigAooooAKKKKACiiigAqay/4+o/8AeqGprL/j6j/3quHxIDaooor1wCiiigAPSuQ8Pf8AIDtP+uf9TXXnpXIeHv8AkB2n/XP+prjxeyAv0UUVwgFFFFABRRRQAUUUUAFFFFABRQK8O+N/xgNhLL4V8GymbUnPlXF5EN3lE8bI8dX7Z7fXptRoyrS5Ym+Hw08RPkgjZ+NHxfsvCKS6NobRXmukYcn5o7X3b1b/AGfz9K4j4W/CTVPFl/8A8Jd8QJblobhvNS3lYia59C/91PQdSPQV0HwT+Da6a8XibxlCLjU3PmwWch3CEnnfJ/ef27fWvb66p1oUI+zo79X/AJHfVxNPCxdLDPXrL/IitLe3s7WK1tII4LeJQsccahVQDsAOlS0UVwHkhRRRSAKKKKACiiigAooooAKKKKACiiigAooooAKivLa3vLSa0u4Unt5kMcsbjKup6gipaKYHyz410LWfgt8QLbxD4fZ5NHuHPlBiSpU8tBJ+HQ/Q9RX0d4N8R6b4r8O2ut6VJvgnX5lP3o3H3kb3BqTxXoOm+JtAutF1WHzba4XB/vI3ZlPYg8181+FtW1r4I/EefRdY8ybRbpgZSo+WSPOFnT/aHcfUelej/vdP++vxR7GmYUv+nkfxX+Z9UUVFZXVve2cN5ZzJPbzoJIpEOVdSMgipa848dqwUUUUgCiiigAooooAKKKKACiiigAooooAKKKKACiiigAooooAKKKKACiiigAooooAKKKKAI7q4gtLWW6uZVighQySSMcBVAySfwrxv4T/FDxR4y+L9zY6fawSeHMlsSLta3iXgPuHVmP8ACfXtis39p7xzJiPwFortJc3BU3/l8nB+5CPcnBI+g716P8CPA8fgjw1bW06KdUuyJr5x2bHCD2UcfXNejSpxpU+ea1lt/menGjChhXUqK8pbLy7nqdFFFdJ5gUUUUAB6VyHh7/kB2n/XP+prrz0rkPD3/IDtP+uf9TXHi9kBfooorhAKKKKACiiigAooooAKBRXg3x7+KkyzSeCvB8jy3sreTeXMHLAnjyY8fxdiR06VtQoyrS5YnRhsNPET5I/8MN+OXxZmkuX8GeCpHmupW8m6u4OWLHjyosdT2JH0Fb/wN+EkHhWKLXvEEaT6643Rxn5ltAfT1f1Pbt60/wCBXwph8JW0eua5EkuvSrlVPItFPYf7fqe3QV6zXTWrxhH2VHbq+52YnEwpQ+r4fbq+/wDwAooorgPLCiiigAooooAKKKKACiiigAooooAKKKKACiiigAooooAKKKKACuP+LHgWx8d+GnsZtsN/Bl7K5I5jf0P+yehH49q7CirhNwkpR3Lp1JU5KcXZo+a/gl47v/AviGXwD4x321oJzHE0p/49ZSemf+ebevbOehNfSn05FeYfHj4ZxeNNKOp6ZEia9aJ+7PT7Sg/5Zt7+h/CuW/Z7+J0hkj8DeKpHivIT5NjPNwxI48l8/wAQ6D8q7a0FiIe2p79V+p6eIpxxdN4ikveXxL9T3iiiivPPJCiiigAooooAKKKKACiiigAooooAKKKKACiiigAooooAKKKKACiiigAooooAK5P4reM7XwP4Sn1WTa95JmKyhP8Ay0lI4/AdT/8AXrpdQvLXT7Ge+vZkgtreMySyOcBVAyTXy7cSap8cviusUZlg0S06H/nhbg8t/vuf88V14WgqjcpfCtzuwOGVWTnU+COr/wAjoP2cPBt1r2uz/EXxEGn/AHzNaGTkzTk/NL9F6D3+lfR9l/x9R/71UdMsbTTNOt9OsYVgtbaMRxRr0VQOKvWX/H1H/vUqtZ1qql0MsXiXiKjm9unkjaooor0DmCiiigAPSuQ8Pf8AIDtP+uf9TXXnpXIeHv8AkB2n/XP+prjxeyAv0UUVwgFFFFABRRRQAUUV5j8d/iZF4K0n+zdMkR9eu0/dDqLZD/y0b39B+PatKVOVSSjHc1o0Z1pqEFqzE/aC+KbaJHJ4T8NzFtXmG26nj5Nsp/gXH/LQ/pn1qb4A/CpfDlvH4m8RQh9amXdBC/P2RT3P/TQ/p0rJ/Z6+GMnmR+OvFUby3czGaxgm5YE8+c+f4j1Gfr6V7zXZXqxpR9jS+b7noYmvDDw+rUH/AIn3/wCAFFFFeeeUFFFFABRRRQAUUUUAFFFFABRRRQAUUUUAFFFFABRRRQAUUUUAFFFFABRRRQAV4t+0D8LW1qOTxb4bhK6tCN91BHwbhR/Gv+2P1+te00CtaNaVKXNE3w+Inh6inA8d+AHxUXxJbx+GfEEwTWoV2wTPx9qUdj/00Hf16+texV4L8evhZMJ5PG3g+N4ruJvOvLaDhtw586PH8XcgfWui+BXxWh8XWqaHrcqRa9CuFY8LdqP4h/t+o/EV1V6MakfbUtuq7HbisPCrD6xQ26rt/wAA9YooorgPLCiiigAooooAKKKKACiiigAooooAKKKKACiiigAooooAKKKKACiivIP2hviYPDOnN4b0Wf8A4nV3HiWRDzaxnv8A77dvTr6VrRpSqzUYm2HoTr1FThuzkP2gPHF34q16L4e+Fd1zH54juTEf+PibPEYP91T19x7V7B8J/BFn4F8KxabHskvpcSXs4H+skx0H+yOg/PvXF/s6fDY+HdPXxRrcH/E4vI/3Ebjm2iPr/tt39Bx617FXTiasYxVGnsvxZ2Y2vCMVhqPwrd92FTWX/H1H/vVDU1l/x9R/71ckPiR5ptUUUV64BRRRQAHpXIeHv+QHaf8AXP8Aqa689K5Dw9/yA7T/AK5/1NceL2QF+iiiuEAooooAKKKzvE2t6d4d0K61rVZxDaWybnPdj2UDuSeAKaTbshpOTsjC+Kvjmx8CeGX1CfbNey5jsrbPMr+p/wBkdSfw714x8E/At9498RzePfGG+5s/OMkayj/j7lHt/wA819Ohxjsay/D2na18cPiTNqmqeZBotqR5gU8QxZ+WFP8AabufqfSvqOxtLawsobKygSC2gQRxRoMKijgAV6E2sLDkj8T38vI9erJYCl7KP8SW77Lt/X+RN+lFFFeceOFFFFABRRRQAUUUUAFFFFABRRRQAUUUUAFFFFABRRRQAUUUUAFFFFABRRRQAUUUUAFFFFABXgXxy+E89vdP408ExvDcRP591awcMrDnzYsd+5UfUV77RW1GvKjLmidGGxM8PPmj/wAOeSfA74t2/iuGLQtfkSDXUXajn5VuwO49H9R37V63Xhnxu+D7Xk0nirwZEYNRQ+dcWcR2+Yw53x46P3x37c9ZPgr8ZF1FovDXjKUW+pKfKgvJPlExHG2T+6/v3+tdNWhGrH2tH5rsdlfCwrQ9vhtuq6r/AIB7fRRRXAeWFFFFABRRRQAUUUUAFFFFABRRRQAUUUUAFFFFABRRXGfFb4gaX4D0Q3E+241KdSLO0B5c/wB5vRB3P4CrhCU5KMVqXTpyqyUIK7ZU+M3xFs/Amh7Yik+s3SkWluedv/TR/wDZH6nivM/gJ8PLzxDqx+IPjAPcLJKZrSOfk3Emf9aw/ug9B3+grO+FPgXVvib4ll8beMnkk00y7gG4+1MDwijtGOn6etfTMUccUSRRIqRooVFUYCgdABXdUnHDQdKD957v9D1K1SOCpuhTd5v4n+iHUUUV5x5AVNZf8fUf+9UNTWX/AB9R/wC9Vw+JAbVFFFeuAUUUUAB6VyHh7/kB2n/XP+prrz0rkPD3/IDtP+uf9TXHi9kBfooorhAKKKKAEZlVSzMFUDJJOAB618v/ABP8Sap8WviBa+EPDBL6XBKVjbnbIw+/O3+yBnH/ANeuw/aY+IL2Nr/whGiSsb67Ufbnj5ZI26RDH8Td/b611HwF+HqeCvDgu76Jf7bv1DXB6mFOoiH06n3+lejRSw9P20t3t/methorCUvrE17z+Ffqdd4H8M6b4R8N22h6Yn7uIZkkI+aaQ/edvc/oMCtuiiuCUnJ3Z5cpOcnKT1YUUUVJIUUUUAFFFFABRRRQAUUUUAFFFFABRRRQAUUUUAFFFFABRRRQAUUUUAFFFFABRRRQAUUUUAFFFFABXlHxm+D9j4uWXWNDEVlroGWH3Y7r2b0b/a/OvV6K0pVZUpc0WbUK86E1ODsz5u+GXxZ1jwbqP/CI/ECC58i3YRLPIpM1r6Bv76e/XHrX0VYXlrqFlFe2NxFc20yho5Y23Kw9Qa5j4k/D7QfHWn+VqUXk3sakW97EB5kfsf7y+x/SvBIbj4g/A3W/JmT7bok0nAyTbTj1U/8ALN/8813OFPFaw0l27+h6TpUcd71L3anbo/T+v8z6porkfh38Q/Dnje0DaZc+VequZbKYgSp9P7w9x+lddXBOEoPlkrM8qpTlTlyzVmFFFFQQFFFFABRRRQAUUUUAFFFFABRRXjPxe+NljoQl0Xwo8V/qvKPcj5obc+399vboP0rWlRnVlyxRvh8PUxE+Wmjqvi38TNJ8B6cY/kvNZmTNvZg9P9t/Rf1PavH/AIaeAdc+J/iB/GXjWaY6a77hu+VrrHREH8MY6Z/L1rS+FHwh1LxDqA8XfEJp5FnbzktJmPm3B7NJ6L/s9T7CvoiKOOGJIYY1jjRQqIowFA6ADsK7JVYYaPJSd5dX/kehOtTwUXToO83vL9ENtbeC0tYrW1hSGCFAkcaLhUUdABUlFFeeeQFFFFIAqay/4+o/96oamsv+PqP/AHquHxIDaooor1wCiiigAPSuQ8Pf8gO0/wCuf9TXXnpXIeHv+QHaf9c/6muPF7IC/RRRXCAVzHxQ8WR+C/Bl5rhhaaZcR28e0kGVvu7vRR1P0rp6juYIbq3kt7mGOaGRSrxyKGVgexB61cGlJOSui6bipJyV0fO/7Ofgu68Ra9P8RPEm64AnZrXzRnzp8/NKfZeg9/pX0ZUGn2drp9jDY2NvHbWsCBIoo1wqKOwFT1piKzrT5unQ2xeJeIqOT26LsgooorA5gooooAKKKKACiiigAooooAKKKKACiiigAooooAKKKKACiiigAooooAKKKKACiiigAooooAKKKKACiiigAooooAKr6lY2ep2MtjqFrDdWsy7ZIpVDKw+hqxRTTsNNrVHz38QfgVe6fdnXPh7dypJE3mLZtLtkjP8A0yfv9D+dV/BXxy1vQbv+w/iBptxK0J2NcCPZcR/76HAb6jB+tfRlYHjLwd4c8XWn2fXtMiuSBhJh8ssf+645H06V2xxamuWsrrv1PThmEakeTEx5l36oseF/E2g+J7IXehapb3sePmCNh09mU8j8RWvXzj4l+BPiXQb06r4D1qSZkO5I2l8m4X2DDCt+OKqad8YviL4NuF0/xlozXirxm6iMMxHs4+VvyP1pvBxqa0ZX8uo3l0auuGmpeT0Z9M0V5T4d+PfgXUgq6g97pEp6ieLemf8AeTP6gV3Ol+MfCeqIG0/xJpU+ewuVB/InNc06FSHxRZw1MLWpfHFo3aKZHNFIoaOWN1PQqwINK8kaAs8iKB1JYCsrGA6isTVPF/hXS0Lah4j0u3A6hrlSfyBzXCeI/j34G01WXT2vNXmHQQRbEz/vPj9Aa1hQqT+GLN6eFrVfgi2erVzfjfxx4Z8HWpl1vUkjmIzHbR/PNJ9FH8zgV4RqHxX+Jnju4bTvB2kyWUTHafsaF5AD/elPC/hitfwZ8Ab69uhqnjzVXd3O97aCXfI5/wBuU/0z9a6VhIU9a8reS3O5ZfCj72KnbyWrMPxL8QvHXxV1JvD3hDT57PT34eOFsOy+ssnRV9hj8a9L+E/wZ0fwn5WqawYtU1kYZSVzDbn/AGAep/2j+GK9F8PaHpHh/TU07RdPgsbZf4IlxuPqT1J9zWhUVcXePJSXLEzr4+8fZUFyx/F+rCiiiuM84KKKKACiiigAqay/4+o/96oamsv+PqP/AHquHxIDaooor1wCiiigAPSuQ8Pf8gO0/wCuf9TXXnpXIeHv+QHaf9c/6muPF7IC/RRRXCAUUUUAFFFFABRRRQAUUUUAFFFFABRRRQAUUUUAFFFFABRRRQAUUUUAFFFFABRRRQAUUUUAFFFFABRRRQAUUUUAFFFFABRRRQAUUUUAFFFFABRRRQAVBf2dpqFs1tfWsF1A3WOaMOp/A1PRTuCdjznxB8Ffh9q5aRdKk06Vv47KUoP++Tlf0ridU/ZtsWZm0vxRcRf3VubYNj8VI/lXvlFdEMZWhtI7aeYYmn8M3+f5nzY/7OviaM/6N4qsCP8AckX+VCfs7eJ5OLjxVYAf7sjV9J0Vr/aFfv8Agbf2viu/4I8B0v8AZss1YNqniiaT+8ttbBc/ixP8q7jw78Ffh/o7LI2lyalKv8d7KXH/AHyML+lejUVlPGV57yMamYYmp8U3+X5ENla2tjbLbWVtDbQKMLHDGEUfgKmoornOJu4UUUUgCiiigAooooAKKKKACprL/j6j/wB6oamsv+PqP/eq4fEgNqiiivXAKKKKAA9K5Dw9/wAgO0/65/1Ndeelch4e/wCQHaf9c/6muPF7IC/RRRXCAUUUZGQMjJ6D1oAKKKKACiiigAooooAKKKKACiiigAoooJA6kD60AFFFFABRRRQAUUUUAFFFFABRRRQAUUUEgAknAHUmgAooHIyOlFABRRRQAUUUUAFFFFABRRRQAUUUUAFFAIIyCCPaigAooooAKKKKACiiigAooooAKKKKACigEEnBHHWigAooooAKKKKACiiigAooooAKmsv+PqP/AHqhqaz/AOPqP/eq4fEgNqisrUNbjstQisXsL6WSbIjaOMFWwMnBJHQVZXUrUWz3E8iW6JK0WZXVcsDjrnHbp1r1wLlFVdJvU1HTLe+jRkSeMOqt1ANWqAA9K5218O3lrbpbw6xiNBhQ1spOM+ua6KiplCMt0Bhf2LqP/QYH/gKv+NH9i6j/ANBgf+Aq/wCNbtFT7GHYDC/sXUf+gwP/AAFX/GoZtC1JriBhq6kKWyfsy8ZH1ro6KPYw7AYX9i6j/wBBgf8AgKv+NH9i6j/0GB/4Cr/jW7RR7GHYDC/sXUf+gwP/AAFX/Gj+xdR/6DA/8BV/xrdrhbXx5eSyW2pyaGE8N3eofYIL77UDLuMhiSRotuBG0nyg7s8gkYo9jDsBu/2LqP8A0GB/4Cr/AI0f2LqP/QYH/gKv+NUbf4h+FJp5Y/t8sKR/aMzzWsscLG3J85VdlCsV2sSAegJp2n+O9Dv479reDWC1i0azRtpVwsmZAGQKpTLZBB4HSj2MOwFz+xdR/wCgwP8AwFX/ABo/sXUf+gwP/AVf8azbn4leEYLWG5a+uWjktjdEx2UzmKJXMbvIAvyBXBDbsYxzVrUPG+gWWuxaM8l5NdSXCWoMFlLLEszpvVGkVSqts+bBPSj2MOwFj+xdR/6DA/8AAVf8aP7F1H/oMD/wFX/Gt2ij2MOwGF/Yuo/9Bgf+Aq/41FdaFqTooXV1OJEb/j1UcBgfWuioo9jDsBhf2LqP/QYH/gKv+NH9i6j/ANBgf+Aq/wCNbtFHsYdgML+xdR/6DA/8BV/xo/sXUf8AoMD/AMBV/wAa3aKPYw7AYX9i6j/0GB/4Cr/jR/Yuo/8AQYH/AICr/jVHWPHGk6P4uu9B1W7sbEQ6XHfxS3N2kXmlpJUKANjp5YOf9qqTfE/w1Z+HdO1bWJpbU3Wn299MkUEky2yTAbN7KpC7myozjOKPYw7Abf8AYuo/9Bgf+Aq/40f2LqP/AEGB/wCAq/41N4b1gatLqqBoSbG+a1Ij3ZGERhu3AfNhx0yPetej2MOwGF/Yuo/9Bgf+Aq/40f2LqP8A0GB/4Cr/AI1u0Uexh2Awv7F1H/oMD/wFX/Go7rQ9Se1lRdXVmZGAH2VRnI+tdDRR7GHYDn4dD1JYUU6woIUAj7Kv+NP/ALF1H/oMD/wFX/Gt2ij2MOwGF/Yuo/8AQYH/AICr/jR/Yuo/9Bgf+Aq/41u1V1e7+waVd32zf9ngeXbnG7apOP0o9jDsBmf2LqP/AEGB/wCAq/40f2LqP/QYH/gKv+Nc54b+J1hq2l6Jf3FsLBb2C4kvxLL/AMeLQxq7AnHzAhgQe4IPetlPHnhxtPlvGnvIzHLFD9nkspVuHeXmMLEV3tuAJGAc4PoaPYw7AWv7F1H/AKDA/wDAVf8AGj+xdR/6DA/8BV/xrmtK+KGkjQbjVNaS5h2Xd8qRW1lNLItvbzFDK6KpZMDbnIGCcV0cfi/Rm1S001zewTXi5gaayljjdvL8zYHK7d+3J25zwfSj2MOwDv7F1H/oMD/wFX/Gj+xdR/6DA/8AAVf8azrL4j+Erq1muo7+dIIrUXYeW0ljEsRYIGj3KN/zELhcnJA7itbwv4j07xHDdS6el6gtLhraZbq0kgZZAASMOATjI5o9jDsBF/Yuo/8AQYH/AICr/jR/Yuo/9Bgf+Aq/41u0Uexp9gOcs9B1KODa2rqp3McfZlPVifWpv7F1H/oMD/wFX/Gt2ij2MOwGF/Yuo/8AQYH/AICr/jR/Yuo/9Bgf+Aq/41u0Uexh2Awv7F1H/oMD/wABV/xo/sXUf+gwP/AVf8a3axf7d/4rk+Gfs3/MM+3edu/6a7NuP1zR7GHYBn9i6j/0GB/4Cr/jR/Yuo/8AQYH/AICr/jVfVPHHh/TLy5tb+W8t2t4pZS72UoR1jGZNjbcPtByQpPGTWvY6tY3uo3dhazeZPZiMzYU7V8xdy89CSOePUetHsYdgKH9i6j/0GB/4Cr/jR/Yuo/8AQYH/AICr/jW7RR7GHYDC/sXUf+gwP/AVf8aP7F1H/oMD/wABV/xrdoo9jDsBzsOhaks0zHV1AZgQfsq88fWpf7F1H/oMD/wFX/Gt2ij2MOwGF/Yuo/8AQYH/AICr/jR/Yuo/9Bgf+Aq/41u0y5mjt7eS4mbbHGhd29ABkmj2MOwGL/Yuo/8AQYH/AICr/jR/Yuo/9Bgf+Aq/41i6F421C8u9Gk1LQRYaXrxI0y4F0JJM7DIglTaNhdFJGC2OhqzafEjwjcQyTjUJoYFt5LlZp7SWNJY4ziQxsygOVJAIXJ5o9jDsBo/2LqP/AEGB/wCAq/40f2LqP/QYH/gKv+NUoPH2hzWd5cx2+tYsp/s88Z0m4EiPs3n5NmcBcEnGORSXnxE8J2rwh9QldJYILnzIrWR40hmOI5HYLhVJ4ycY70exh2Avf2LqP/QYH/gKv+NH9i6j/wBBgf8AgKv+NQR+N9Bl8SxeH4ZLyW8lmlgR0spTCZIhmRfN27Mr354PFdJR7GHYDC/sXUf+gwP/AAFX/Gk/sfUI7i3kbUfPRJlZkEAXIHvmt6ihUoLoBm6lZzT6zpd3GF8u2aUyZPPzJgY/GsY6NqENxHcrbQXIS7u5PJeTA2ytlXzgjIHGP9o11dFaAZ3hq0msNAsbK4CiWGFUcKcjIHatGiigAooooAKKKKACiiigAooooAK4W18CXsT22lvriP4btNQ+3w2X2XE24SGVIml3YMayfMBtzgAE4691RQB41beDvEU/g2/m1JTMtnLrM2n6WtqFlkknedFZ2ZiGGyQlQFGdwz0p3hjw7r2rWlxpazeVbLJa3cuoXFncp9tkQFGtpUlk3ugUIchgMgDnmvY6KAPNNL+FpsdC1DSxq6H7Zpdzp+5LYIqedPJLuC54A8zG32rHv7HXLP4k3l5aaXJdMNRtWtrOW2n8qQCGOJ7kSq3lKwXfywLDbjuMex0UAFFFFABRRRQAUUUUAFFFFAHOXfhW3u/F19r1w0MoudLi09YnhDbNkkr78n18zGPauKuPhDPLJBGNfjWz/sm2024ha0L5MURiM6fPhZChZRkMFBJAzXrFFAHH/DCzurdfEN1PZXFnDe6zLPaxzoUcxCOKMMVPIyUOM9sHvXYUUUAFFFFABRRRQAUUUUAFVdXtPt+k3ljv8v7RA8W7Gdu5SM/rVqigDzG++EdneGzR9UmjhXQm0q9SOPHnv5SxJOOflYKCD1yNo7VZsPhxcWdpHNb32n2+sW95DdQ3cdrKyv5augWVZJmJBWWT7rLgtxXotFAHiXijwjqelXdpbyTS3iSpqNxc3EenzvHcvcTpIbZkhfcFODwxKke9dFpHgfV9Q1nS/FGtXVtb3STpfNaG3Ly2zNbmNrZZd+BGpYkBVGe+etel0UAeV+L/AANdWPgWKC1lkv5rHQl0lVjgLMczQsZwoOSUEe7avzccHOK3vhQNSjtdUt7qzAtRciSC9aGaKS8Z1zIzJMS+QcDcTg44HFdtRQAUUUUAFFFFABRRRQAVyuteH9ak8ax+JdG1Kxt3/s/7DLDdWrSAr5u/cCrrg9u9dVRQB59B8OZH8V/2zqeqQX0fm3jFWtj5zx3CFfKaQufkQHCgADA555rd+Hfhh/CuhvZXF+2o3UsxkmuWTaXAUIgxz91ERfwJ710lFABRRRQAUUUUAFFFFABUdzDHcW8lvMu6ORCjj1BGCKkooA4jQvBWoWl1o0Wp66t/pmgknTYBa+XIW2GNDM+4hyiMQMBc5ya4lPBPiKT4XpLqqtcXFlpV3b2OmxWZWWJp2wzv8x8wqvIChSfrivbaKAPHtE8L65r63Fq88UVhBc+e1xdWVxt1N5Iij+bFLIHYx4TaSdvbHFbFv8MDF4Zu9F/tcH7RotjpYk8jG37MznfjP8W/p2xXpNFAHkHh2z1qz+I8t0mlPN5us3RaCe2nVbOCTO6dJd3kkvtU4Ayd5HXJr1+iigAooooAKKKKACiiigAooooAKKKKACiiigAooooAKKKKACiiigAooooAKKKKACiiigAooooAKKKKACiiigAooooAKKKKACiiigAooooAKKKKACiiigAooooAKKKKACiiigAooooAKKKKACiiigAooooAKKKKACiiigAooooAKKKKACiiigAooooAKKKKACiiigAooooAKKKKAP/Z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6" name="AutoShape 6" descr="data:image/jpg;base64,%20/9j/4AAQSkZJRgABAQEAYABgAAD/2wBDAAUDBAQEAwUEBAQFBQUGBwwIBwcHBw8LCwkMEQ8SEhEPERETFhwXExQaFRERGCEYGh0dHx8fExciJCIeJBweHx7/2wBDAQUFBQcGBw4ICA4eFBEUHh4eHh4eHh4eHh4eHh4eHh4eHh4eHh4eHh4eHh4eHh4eHh4eHh4eHh4eHh4eHh4eHh7/wAARCAD7Ai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rkNK1TVbjUwI7q5uB9vmimha2AijhVmAYOFHIwvc5z0oA6+iub0/xDf30FmYNLjE95AbmON7jAWIbeWO3qS2ABn3NU9Y8SXN5otxLpUDRCO3illmaTa0RdsBQMHJGDnoKAOworFTXC62/+j487UZLL73TYH+b/wAc6e9c7pvifULrwpbTaeY55omtYZ55pMF5HK7hjB45Az7nHSgDvKK52PWblLuazjhNxdyXrQxo8oVECxI7HIXO0Z9CST+UU/ii4ERaDTA8kdvPPOrz7QnkvtdQcHJ9P6UAdPRUdtKs9vHOmQsiBxn0IzUlABRRRQAUUUUAFFFFABRRRQAUUUUAFFFFABRRRQAUUUUAFFFFABRRRQAUUUUAFFFFABRRRQAUUUUAFFFFABRRRQAUUUUAFFFFABRRRQAUUUUAFFFFABRRRQAUUUUAFFFFABRRRQAUUUUAFFFFABRRRQAUUUUAFFFFABVLTUsYbUizkQwyu8uQ+QSzEk/mTV09K5Dw7/yA7T/rn/U1jWq+zS0A2X0XSmtLW2XfEtrH5ULRzsjqmMFdwOSDgflTLjw/osyqpj8tBEkRSKZkVkU5UMAecH1qCiuf62+wFpdF0lb4Xg3+Ys5uFXz22LIQQWC5wMgnNM/sDRRarbLHsjWFIBtmIO1G3Icg9Qeh61BRR9bfYC3Jo+lujAs4czef5qzsJA+0JuDA5GVAB9aF0bSVi8tYwF+zyW5/eHlHOWzzySec9aqUUfW32A24PJhhSGN1CIoVRu6ADAp/mR/89F/OsGij62+wG95kf/PRfzo8yP8A56L+dYNFH1t9gN7zI/8Anov50eZH/wA9F/OsGij62+wG95kf/PRfzo8yP/nov51g0UfW32A3vMj/AOei/nR5kf8Az0X86waKPrb7Ab3mR/8APRfzo8yP/nov51g0UfW32A3vMj/56L+dHmR/89F/OsGij62+wG95kf8Az0X86PMj/wCei/nWDRR9bfYDe8yP/nov50eZH/z0X86waKPrb7Ab3mR/89F/OjzI/wDnov51g0UfW32A3vMj/wCei/nR5kf/AD0X86waKPrb7Ab3mR/89F/OjzI/+ei/nWDRR9bfYDe8yP8A56L+dHmR/wDPRfzrBoo+tvsBveZH/wA9F/OjzI/+ei/nWDRR9bfYDe8yP/nov50eZH/z0X86waKPrb7Ab3mR/wDPRfzo8yP/AJ6L+dYNFH1t9gN7zI/+ei/nR5kf/PRfzrBoo+tvsBveZH/z0X86PMj/AOei/nWDRR9bfYDe8yP/AJ6L+dHmR/8APRfzrBoo+tvsBveZH/z0X86PMj/56L+dYNFH1t9gN7zI/wDnov50eZH/AM9F/OsGij62+wG95kf/AD0X86PMj/56L+dYNFH1t9gN7zI/+ei/nR5kf/PRfzrBoo+tvsBveZH/AM9F/OjzI/8Anov51g0UfW32A3vMj/56L+dHmR/89F/OsGij62+wG95kf/PRfzo8yP8A56L+dYNFH1t9gN7zI/8Anov50eZH/wA9F/OsGij62+wG95kf/PRfzo8yP/nov51g0UfW32A3vMj/AOei/nQJEJwHUn61g1NZ/wDH1H/vVUcU20rAbVFFFdgBRRRQAHpXIeHv+QHaf9c/6muvPSuQ8Pf8gO0/65/1NceL2QF+iiiuEAooooAKKKKACiiigAooooAKKKKACiiigAooooAKKKKACiiigAoqhrOtaPosPnavqlnYR4zmeZUz9AeTXBa18c/h7pxZYb+61Jx2tLckH/gTYFawo1J/DG5tTw9Wr8EWz0yivBr/APaS0tGK2Phi7lHZprlUz+ABrLk/aT1Hd+68JWeP9q8fP/oNbrAYh/Z/I645Vi39j8UfRtFfO1t+0pcbv9L8JQgd/KvDn9Vrf0n9ozwrcELqOj6pZZ6smyZR+oP6USwNdfZFLK8VH7H5HtVFcl4b+JXgfxAyx6d4itPObpDOTC/5PiutHQEcg9DXNKEoO0lY4p0503aSsFFFFQQFFFFABRRRQAUUUUAFFFFABRRRQAUUUUAFFFFABRRRQAUUUUAFFFFABRRRQAUUUUAFFFFABRRRQAUUUUAFFFFABU1l/wAfUf8AvVDU1l/x9R/71XD4kBtUUUV64BRRRQAHpXIeHv8AkB2n/XP+prrz0rkPD3/IDtP+uf8AU1x4vZAX6KKK4QCiiigAooooAKKKKACiiigAooooAKKKKACiigUAFIzKql2YKoGSScACvPviT8W/DHg0SWnm/wBp6qvS0t2HyH/po3RfpyfavGnufip8Zrpkt1a00XdghSYbRB7nrIfz+grrpYSc1zS92PdnfQy+pUj7Sb5Y92eteOfjZ4O8OGS3s5m1q9Xjy7Qjy1P+1IePyzXl03xC+LnxEne28LWE1laE4P2GPaAP9qZv6Yr0XwJ8CfCuhCO51rOuXq8/vRtgU+yd/wDgRP0r1a3hht4Et7eGOGFBhY41Cqo9ABwK19rh6P8ADjzPu/8AI2+sYTD6Uocz7vb7j500T9nzXtTm+2+LvEiRSPy6xE3Ep+rtxn869B0T4F/D3TgpuLC61OQdWu7gkH/gK4Fem0VlPG1p/at6GFXMsTU+1ZeWhg6d4L8I6eoWz8M6REB0/wBERj+ZBNakenadGu2PT7RB6LAo/pVqiuZzk92ckqkpbsoXGi6NcAi40fTpgf8Anpao38xXPav8MPAGqK32rwvYKx/jgUxN+akV2FFONScdmONWpD4ZNHiHib9nTQbpWk8P6xd6fJ1WO5Amjz9eGH61xcmnfGT4UkzWs017pUfJ8pjc2233Q/Mn6fWvqOiuqGOqWtP3l5ndTzSsly1LTXmeO/D349aBrbR2XiOIaLet8olzut3P+91T8ePevYI3SWNZYnWSNwGV1OQw9Qe9ecfEf4OeF/Fiy3dpCukaq2SLi3QBJD/tp0P1GDXkOm658QvgnrCaZq0DXuiu/wAsTMWgkHcxP/A3t+Yq3QpYjWi7Ps/0NPqtDFK+Hdpfyv8ARn1PRXP+BfGOh+M9IGo6Ldb9uBNA/EsLejD+vQ10FcMouLs1qeXOEoScZKzCiiipJCiiigAooooAKKKKACiiigAooooAKKKKACiiigAooooAKKKKACiiigAooooAKKKKACiiigAooooAKmsv+PqP/eqGprL/AI+o/wDeq4fEgNqiiivXAKKKKAA9K5Dw9/yA7T/rn/U1156VyHh7/kB2n/XP+prjxeyAv0UUVwgFFFFABRRRQAUUUUAFFFFABRRRQAUUVxnxP+I2h+BNP3Xj/adRkXNvYxt87+7f3V9z+FXCEpvlitS6dOdWSjBXZ0uvaxpeg6XLqesXsVnaRD5pJDjn0A6k+w5r538b/FzxR451Q+Gvh/ZXdvbzHbviX/SZh656Rr+vqazNJ0Xx38b9e/tTVbg2ejROQshUiGId1iT+JvU/me1fRHgXwboHgzSxY6JZiMsB51w/zSzH1Zv6dBXdy0sL8XvT7dEeryUMD8fv1O3RHmPwz+Aun6eY9T8ZyLqV6TvFmjEwof8AbPVz+n1r2yCGG3gSC3iSGKMbUjRQqqPQAdKfRXJVrzqu82ediMTVxEuao7hRRRWJgFFFFABRRRQAUUUUAFFFFABVHXdI03XdLm0vV7OK8s5hh45BkfUeh9xV6imm07oabTuj5d8deB/E3wj19fFfhG8nl0oNzJ94xAn/AFcw6Mp9f5GvbPhP8RdK8e6SXh22uqQKPtdmW5X/AGl9VP6dDXZ3EMNxBJb3ESSwyKUkjdcqynqCO4r5m+K3gPVvhn4hi8a+DJJYtNWXcQvJtGJ+4396M9Ofoe1ejCccWuSekuj7+p68KsMfFU6uk+j7+TPpyiuO+FHj3T/Hnh8XkG2DUIAFvbXPMbf3h6qex/CuxrgnCUJOMtzyqlOVOThJWaCiiioICiiigAooooAKKKKACiiigAooooAKKKKACiiigAooooAKKKKACiiigAooooAKKKKACiiigAqay/4+o/8AeqGprL/j6j/3quHxIDaooor1wCiiigAPSuQ8Pf8AIDtP+uf9TXXnpXIeHv8AkB2n/XP+prjxeyAv0UUVwgFFFFABRRRQAUUUUAFFFFABRQK8O+N/xgNhLL4V8GymbUnPlXF5EN3lE8bI8dX7Z7fXptRoyrS5Ym+Hw08RPkgjZ+NHxfsvCKS6NobRXmukYcn5o7X3b1b/AGfz9K4j4W/CTVPFl/8A8Jd8QJblobhvNS3lYia59C/91PQdSPQV0HwT+Da6a8XibxlCLjU3PmwWch3CEnnfJ/ef27fWvb66p1oUI+zo79X/AJHfVxNPCxdLDPXrL/IitLe3s7WK1tII4LeJQsccahVQDsAOlS0UVwHkhRRRSAKKKKACiiigAooooAKKKKACiiigAooooAKivLa3vLSa0u4Unt5kMcsbjKup6gipaKYHyz410LWfgt8QLbxD4fZ5NHuHPlBiSpU8tBJ+HQ/Q9RX0d4N8R6b4r8O2ut6VJvgnX5lP3o3H3kb3BqTxXoOm+JtAutF1WHzba4XB/vI3ZlPYg8181+FtW1r4I/EefRdY8ybRbpgZSo+WSPOFnT/aHcfUelej/vdP++vxR7GmYUv+nkfxX+Z9UUVFZXVve2cN5ZzJPbzoJIpEOVdSMgipa848dqwUUUUgCiiigAooooAKKKKACiiigAooooAKKKKACiiigAooooAKKKKACiiigAooooAKKKKAI7q4gtLWW6uZVighQySSMcBVAySfwrxv4T/FDxR4y+L9zY6fawSeHMlsSLta3iXgPuHVmP8ACfXtis39p7xzJiPwFortJc3BU3/l8nB+5CPcnBI+g716P8CPA8fgjw1bW06KdUuyJr5x2bHCD2UcfXNejSpxpU+ea1lt/menGjChhXUqK8pbLy7nqdFFFdJ5gUUUUAB6VyHh7/kB2n/XP+prrz0rkPD3/IDtP+uf9TXHi9kBfooorhAKKKKACiiigAooooAKBRXg3x7+KkyzSeCvB8jy3sreTeXMHLAnjyY8fxdiR06VtQoyrS5YnRhsNPET5I/8MN+OXxZmkuX8GeCpHmupW8m6u4OWLHjyosdT2JH0Fb/wN+EkHhWKLXvEEaT6643Rxn5ltAfT1f1Pbt60/wCBXwph8JW0eua5EkuvSrlVPItFPYf7fqe3QV6zXTWrxhH2VHbq+52YnEwpQ+r4fbq+/wDwAooorgPLCiiigAooooAKKKKACiiigAooooAKKKKACiiigAooooAKKKKACuP+LHgWx8d+GnsZtsN/Bl7K5I5jf0P+yehH49q7CirhNwkpR3Lp1JU5KcXZo+a/gl47v/AviGXwD4x321oJzHE0p/49ZSemf+ebevbOehNfSn05FeYfHj4ZxeNNKOp6ZEia9aJ+7PT7Sg/5Zt7+h/CuW/Z7+J0hkj8DeKpHivIT5NjPNwxI48l8/wAQ6D8q7a0FiIe2p79V+p6eIpxxdN4ikveXxL9T3iiiivPPJCiiigAooooAKKKKACiiigAooooAKKKKACiiigAooooAKKKKACiiigAooooAK5P4reM7XwP4Sn1WTa95JmKyhP8Ay0lI4/AdT/8AXrpdQvLXT7Ge+vZkgtreMySyOcBVAyTXy7cSap8cviusUZlg0S06H/nhbg8t/vuf88V14WgqjcpfCtzuwOGVWTnU+COr/wAjoP2cPBt1r2uz/EXxEGn/AHzNaGTkzTk/NL9F6D3+lfR9l/x9R/71UdMsbTTNOt9OsYVgtbaMRxRr0VQOKvWX/H1H/vUqtZ1qql0MsXiXiKjm9unkjaooor0DmCiiigAPSuQ8Pf8AIDtP+uf9TXXnpXIeHv8AkB2n/XP+prjxeyAv0UUVwgFFFFABRRRQAUUV5j8d/iZF4K0n+zdMkR9eu0/dDqLZD/y0b39B+PatKVOVSSjHc1o0Z1pqEFqzE/aC+KbaJHJ4T8NzFtXmG26nj5Nsp/gXH/LQ/pn1qb4A/CpfDlvH4m8RQh9amXdBC/P2RT3P/TQ/p0rJ/Z6+GMnmR+OvFUby3czGaxgm5YE8+c+f4j1Gfr6V7zXZXqxpR9jS+b7noYmvDDw+rUH/AIn3/wCAFFFFeeeUFFFFABRRRQAUUUUAFFFFABRRRQAUUUUAFFFFABRRRQAUUUUAFFFFABRRRQAV4t+0D8LW1qOTxb4bhK6tCN91BHwbhR/Gv+2P1+te00CtaNaVKXNE3w+Inh6inA8d+AHxUXxJbx+GfEEwTWoV2wTPx9qUdj/00Hf16+texV4L8evhZMJ5PG3g+N4ruJvOvLaDhtw586PH8XcgfWui+BXxWh8XWqaHrcqRa9CuFY8LdqP4h/t+o/EV1V6MakfbUtuq7HbisPCrD6xQ26rt/wAA9YooorgPLCiiigAooooAKKKKACiiigAooooAKKKKACiiigAooooAKKKKACiivIP2hviYPDOnN4b0Wf8A4nV3HiWRDzaxnv8A77dvTr6VrRpSqzUYm2HoTr1FThuzkP2gPHF34q16L4e+Fd1zH54juTEf+PibPEYP91T19x7V7B8J/BFn4F8KxabHskvpcSXs4H+skx0H+yOg/PvXF/s6fDY+HdPXxRrcH/E4vI/3Ebjm2iPr/tt39Bx617FXTiasYxVGnsvxZ2Y2vCMVhqPwrd92FTWX/H1H/vVDU1l/x9R/71ckPiR5ptUUUV64BRRRQAHpXIeHv+QHaf8AXP8Aqa689K5Dw9/yA7T/AK5/1NceL2QF+iiiuEAooooAKKKzvE2t6d4d0K61rVZxDaWybnPdj2UDuSeAKaTbshpOTsjC+Kvjmx8CeGX1CfbNey5jsrbPMr+p/wBkdSfw714x8E/At9498RzePfGG+5s/OMkayj/j7lHt/wA819Ohxjsay/D2na18cPiTNqmqeZBotqR5gU8QxZ+WFP8AabufqfSvqOxtLawsobKygSC2gQRxRoMKijgAV6E2sLDkj8T38vI9erJYCl7KP8SW77Lt/X+RN+lFFFeceOFFFFABRRRQAUUUUAFFFFABRRRQAUUUUAFFFFABRRRQAUUUUAFFFFABRRRQAUUUUAFFFFABXgXxy+E89vdP408ExvDcRP591awcMrDnzYsd+5UfUV77RW1GvKjLmidGGxM8PPmj/wAOeSfA74t2/iuGLQtfkSDXUXajn5VuwO49H9R37V63Xhnxu+D7Xk0nirwZEYNRQ+dcWcR2+Yw53x46P3x37c9ZPgr8ZF1FovDXjKUW+pKfKgvJPlExHG2T+6/v3+tdNWhGrH2tH5rsdlfCwrQ9vhtuq6r/AIB7fRRRXAeWFFFFABRRRQAUUUUAFFFFABRRRQAUUUUAFFFFABRRXGfFb4gaX4D0Q3E+241KdSLO0B5c/wB5vRB3P4CrhCU5KMVqXTpyqyUIK7ZU+M3xFs/Amh7Yik+s3SkWluedv/TR/wDZH6nivM/gJ8PLzxDqx+IPjAPcLJKZrSOfk3Emf9aw/ug9B3+grO+FPgXVvib4ll8beMnkk00y7gG4+1MDwijtGOn6etfTMUccUSRRIqRooVFUYCgdABXdUnHDQdKD957v9D1K1SOCpuhTd5v4n+iHUUUV5x5AVNZf8fUf+9UNTWX/AB9R/wC9Vw+JAbVFFFeuAUUUUAB6VyHh7/kB2n/XP+prrz0rkPD3/IDtP+uf9TXHi9kBfooorhAKKKKAEZlVSzMFUDJJOAB618v/ABP8Sap8WviBa+EPDBL6XBKVjbnbIw+/O3+yBnH/ANeuw/aY+IL2Nr/whGiSsb67Ufbnj5ZI26RDH8Td/b611HwF+HqeCvDgu76Jf7bv1DXB6mFOoiH06n3+lejRSw9P20t3t/methorCUvrE17z+Ffqdd4H8M6b4R8N22h6Yn7uIZkkI+aaQ/edvc/oMCtuiiuCUnJ3Z5cpOcnKT1YUUUVJIUUUUAFFFFABRRRQAUUUUAFFFFABRRRQAUUUUAFFFFABRRRQAUUUUAFFFFABRRRQAUUUUAFFFFABXlHxm+D9j4uWXWNDEVlroGWH3Y7r2b0b/a/OvV6K0pVZUpc0WbUK86E1ODsz5u+GXxZ1jwbqP/CI/ECC58i3YRLPIpM1r6Bv76e/XHrX0VYXlrqFlFe2NxFc20yho5Y23Kw9Qa5j4k/D7QfHWn+VqUXk3sakW97EB5kfsf7y+x/SvBIbj4g/A3W/JmT7bok0nAyTbTj1U/8ALN/8813OFPFaw0l27+h6TpUcd71L3anbo/T+v8z6porkfh38Q/Dnje0DaZc+VequZbKYgSp9P7w9x+lddXBOEoPlkrM8qpTlTlyzVmFFFFQQFFFFABRRRQAUUUUAFFFFABRRXjPxe+NljoQl0Xwo8V/qvKPcj5obc+399vboP0rWlRnVlyxRvh8PUxE+Wmjqvi38TNJ8B6cY/kvNZmTNvZg9P9t/Rf1PavH/AIaeAdc+J/iB/GXjWaY6a77hu+VrrHREH8MY6Z/L1rS+FHwh1LxDqA8XfEJp5FnbzktJmPm3B7NJ6L/s9T7CvoiKOOGJIYY1jjRQqIowFA6ADsK7JVYYaPJSd5dX/kehOtTwUXToO83vL9ENtbeC0tYrW1hSGCFAkcaLhUUdABUlFFeeeQFFFFIAqay/4+o/96oamsv+PqP/AHquHxIDaooor1wCiiigAPSuQ8Pf8gO0/wCuf9TXXnpXIeHv+QHaf9c/6muPF7IC/RRRXCAVzHxQ8WR+C/Bl5rhhaaZcR28e0kGVvu7vRR1P0rp6juYIbq3kt7mGOaGRSrxyKGVgexB61cGlJOSui6bipJyV0fO/7Ofgu68Ra9P8RPEm64AnZrXzRnzp8/NKfZeg9/pX0ZUGn2drp9jDY2NvHbWsCBIoo1wqKOwFT1piKzrT5unQ2xeJeIqOT26LsgooorA5gooooAKKKKACiiigAooooAKKKKACiiigAooooAKKKKACiiigAooooAKKKKACiiigAooooAKKKKACiiigAooooAKr6lY2ep2MtjqFrDdWsy7ZIpVDKw+hqxRTTsNNrVHz38QfgVe6fdnXPh7dypJE3mLZtLtkjP8A0yfv9D+dV/BXxy1vQbv+w/iBptxK0J2NcCPZcR/76HAb6jB+tfRlYHjLwd4c8XWn2fXtMiuSBhJh8ssf+645H06V2xxamuWsrrv1PThmEakeTEx5l36oseF/E2g+J7IXehapb3sePmCNh09mU8j8RWvXzj4l+BPiXQb06r4D1qSZkO5I2l8m4X2DDCt+OKqad8YviL4NuF0/xlozXirxm6iMMxHs4+VvyP1pvBxqa0ZX8uo3l0auuGmpeT0Z9M0V5T4d+PfgXUgq6g97pEp6ieLemf8AeTP6gV3Ol+MfCeqIG0/xJpU+ewuVB/InNc06FSHxRZw1MLWpfHFo3aKZHNFIoaOWN1PQqwINK8kaAs8iKB1JYCsrGA6isTVPF/hXS0Lah4j0u3A6hrlSfyBzXCeI/j34G01WXT2vNXmHQQRbEz/vPj9Aa1hQqT+GLN6eFrVfgi2erVzfjfxx4Z8HWpl1vUkjmIzHbR/PNJ9FH8zgV4RqHxX+Jnju4bTvB2kyWUTHafsaF5AD/elPC/hitfwZ8Ab69uhqnjzVXd3O97aCXfI5/wBuU/0z9a6VhIU9a8reS3O5ZfCj72KnbyWrMPxL8QvHXxV1JvD3hDT57PT34eOFsOy+ssnRV9hj8a9L+E/wZ0fwn5WqawYtU1kYZSVzDbn/AGAep/2j+GK9F8PaHpHh/TU07RdPgsbZf4IlxuPqT1J9zWhUVcXePJSXLEzr4+8fZUFyx/F+rCiiiuM84KKKKACiiigAqay/4+o/96oamsv+PqP/AHquHxIDaooor1wCiiigAPSuQ8Pf8gO0/wCuf9TXXnpXIeHv+QHaf9c/6muPF7IC/RRRXCAUUUUAFFFFABRRRQAUUUUAFFFFABRRRQAUUUUAFFFFABRRRQAUUUUAFFFFABRRRQAUUUUAFFFFABRRRQAUUUUAFFFFABRRRQAUUUUAFFFFABRRRQAVBf2dpqFs1tfWsF1A3WOaMOp/A1PRTuCdjznxB8Ffh9q5aRdKk06Vv47KUoP++Tlf0ridU/ZtsWZm0vxRcRf3VubYNj8VI/lXvlFdEMZWhtI7aeYYmn8M3+f5nzY/7OviaM/6N4qsCP8AckX+VCfs7eJ5OLjxVYAf7sjV9J0Vr/aFfv8Agbf2viu/4I8B0v8AZss1YNqniiaT+8ttbBc/ixP8q7jw78Ffh/o7LI2lyalKv8d7KXH/AHyML+lejUVlPGV57yMamYYmp8U3+X5ENla2tjbLbWVtDbQKMLHDGEUfgKmoornOJu4UUUUgCiiigAooooAKKKKACprL/j6j/wB6oamsv+PqP/eq4fEgNqiiivXAKKKKAA9K5Dw9/wAgO0/65/1Ndeelch4e/wCQHaf9c/6muPF7IC/RRRXCAUUUZGQMjJ6D1oAKKKKACiiigAooooAKKKKACiiigAoooJA6kD60AFFFFABRRRQAUUUUAFFFFABRRRQAUUUEgAknAHUmgAooHIyOlFABRRRQAUUUUAFFFFABRRRQAUUUUAFFAIIyCCPaigAooooAKKKKACiiigAooooAKKKKACigEEnBHHWigAooooAKKKKACiiigAooooAKmsv+PqP/AHqhqaz/AOPqP/eq4fEgNqisrUNbjstQisXsL6WSbIjaOMFWwMnBJHQVZXUrUWz3E8iW6JK0WZXVcsDjrnHbp1r1wLlFVdJvU1HTLe+jRkSeMOqt1ANWqAA9K5218O3lrbpbw6xiNBhQ1spOM+ua6KiplCMt0Bhf2LqP/QYH/gKv+NH9i6j/ANBgf+Aq/wCNbtFT7GHYDC/sXUf+gwP/AAFX/GoZtC1JriBhq6kKWyfsy8ZH1ro6KPYw7AYX9i6j/wBBgf8AgKv+NH9i6j/0GB/4Cr/jW7RR7GHYDC/sXUf+gwP/AAFX/Gj+xdR/6DA/8BV/xrdrhbXx5eSyW2pyaGE8N3eofYIL77UDLuMhiSRotuBG0nyg7s8gkYo9jDsBu/2LqP8A0GB/4Cr/AI0f2LqP/QYH/gKv+NUbf4h+FJp5Y/t8sKR/aMzzWsscLG3J85VdlCsV2sSAegJp2n+O9Dv479reDWC1i0azRtpVwsmZAGQKpTLZBB4HSj2MOwFz+xdR/wCgwP8AwFX/ABo/sXUf+gwP/AVf8azbn4leEYLWG5a+uWjktjdEx2UzmKJXMbvIAvyBXBDbsYxzVrUPG+gWWuxaM8l5NdSXCWoMFlLLEszpvVGkVSqts+bBPSj2MOwFj+xdR/6DA/8AAVf8aP7F1H/oMD/wFX/Gt2ij2MOwGF/Yuo/9Bgf+Aq/41FdaFqTooXV1OJEb/j1UcBgfWuioo9jDsBhf2LqP/QYH/gKv+NH9i6j/ANBgf+Aq/wCNbtFHsYdgML+xdR/6DA/8BV/xo/sXUf8AoMD/AMBV/wAa3aKPYw7AYX9i6j/0GB/4Cr/jR/Yuo/8AQYH/AICr/jVHWPHGk6P4uu9B1W7sbEQ6XHfxS3N2kXmlpJUKANjp5YOf9qqTfE/w1Z+HdO1bWJpbU3Wn299MkUEky2yTAbN7KpC7myozjOKPYw7Abf8AYuo/9Bgf+Aq/40f2LqP/AEGB/wCAq/41N4b1gatLqqBoSbG+a1Ij3ZGERhu3AfNhx0yPetej2MOwGF/Yuo/9Bgf+Aq/40f2LqP8A0GB/4Cr/AI1u0Uexh2Awv7F1H/oMD/wFX/Go7rQ9Se1lRdXVmZGAH2VRnI+tdDRR7GHYDn4dD1JYUU6woIUAj7Kv+NP/ALF1H/oMD/wFX/Gt2ij2MOwGF/Yuo/8AQYH/AICr/jR/Yuo/9Bgf+Aq/41u1V1e7+waVd32zf9ngeXbnG7apOP0o9jDsBmf2LqP/AEGB/wCAq/40f2LqP/QYH/gKv+Nc54b+J1hq2l6Jf3FsLBb2C4kvxLL/AMeLQxq7AnHzAhgQe4IPetlPHnhxtPlvGnvIzHLFD9nkspVuHeXmMLEV3tuAJGAc4PoaPYw7AWv7F1H/AKDA/wDAVf8AGj+xdR/6DA/8BV/xrmtK+KGkjQbjVNaS5h2Xd8qRW1lNLItvbzFDK6KpZMDbnIGCcV0cfi/Rm1S001zewTXi5gaayljjdvL8zYHK7d+3J25zwfSj2MOwDv7F1H/oMD/wFX/Gj+xdR/6DA/8AAVf8azrL4j+Erq1muo7+dIIrUXYeW0ljEsRYIGj3KN/zELhcnJA7itbwv4j07xHDdS6el6gtLhraZbq0kgZZAASMOATjI5o9jDsBF/Yuo/8AQYH/AICr/jR/Yuo/9Bgf+Aq/41u0Uexp9gOcs9B1KODa2rqp3McfZlPVifWpv7F1H/oMD/wFX/Gt2ij2MOwGF/Yuo/8AQYH/AICr/jR/Yuo/9Bgf+Aq/41u0Uexh2Awv7F1H/oMD/wABV/xo/sXUf+gwP/AVf8a3axf7d/4rk+Gfs3/MM+3edu/6a7NuP1zR7GHYBn9i6j/0GB/4Cr/jR/Yuo/8AQYH/AICr/jVfVPHHh/TLy5tb+W8t2t4pZS72UoR1jGZNjbcPtByQpPGTWvY6tY3uo3dhazeZPZiMzYU7V8xdy89CSOePUetHsYdgKH9i6j/0GB/4Cr/jR/Yuo/8AQYH/AICr/jW7RR7GHYDC/sXUf+gwP/AVf8aP7F1H/oMD/wABV/xrdoo9jDsBzsOhaks0zHV1AZgQfsq88fWpf7F1H/oMD/wFX/Gt2ij2MOwGF/Yuo/8AQYH/AICr/jR/Yuo/9Bgf+Aq/41u0y5mjt7eS4mbbHGhd29ABkmj2MOwGL/Yuo/8AQYH/AICr/jR/Yuo/9Bgf+Aq/41i6F421C8u9Gk1LQRYaXrxI0y4F0JJM7DIglTaNhdFJGC2OhqzafEjwjcQyTjUJoYFt5LlZp7SWNJY4ziQxsygOVJAIXJ5o9jDsBo/2LqP/AEGB/wCAq/40f2LqP/QYH/gKv+NUoPH2hzWd5cx2+tYsp/s88Z0m4EiPs3n5NmcBcEnGORSXnxE8J2rwh9QldJYILnzIrWR40hmOI5HYLhVJ4ycY70exh2Avf2LqP/QYH/gKv+NH9i6j/wBBgf8AgKv+NQR+N9Bl8SxeH4ZLyW8lmlgR0spTCZIhmRfN27Mr354PFdJR7GHYDC/sXUf+gwP/AAFX/Gk/sfUI7i3kbUfPRJlZkEAXIHvmt6ihUoLoBm6lZzT6zpd3GF8u2aUyZPPzJgY/GsY6NqENxHcrbQXIS7u5PJeTA2ytlXzgjIHGP9o11dFaAZ3hq0msNAsbK4CiWGFUcKcjIHatGiigAooooAKKKKACiiigAooooAK4W18CXsT22lvriP4btNQ+3w2X2XE24SGVIml3YMayfMBtzgAE4691RQB41beDvEU/g2/m1JTMtnLrM2n6WtqFlkknedFZ2ZiGGyQlQFGdwz0p3hjw7r2rWlxpazeVbLJa3cuoXFncp9tkQFGtpUlk3ugUIchgMgDnmvY6KAPNNL+FpsdC1DSxq6H7Zpdzp+5LYIqedPJLuC54A8zG32rHv7HXLP4k3l5aaXJdMNRtWtrOW2n8qQCGOJ7kSq3lKwXfywLDbjuMex0UAFFFFABRRRQAUUUUAFFFFAHOXfhW3u/F19r1w0MoudLi09YnhDbNkkr78n18zGPauKuPhDPLJBGNfjWz/sm2024ha0L5MURiM6fPhZChZRkMFBJAzXrFFAHH/DCzurdfEN1PZXFnDe6zLPaxzoUcxCOKMMVPIyUOM9sHvXYUUUAFFFFABRRRQAUUUUAFVdXtPt+k3ljv8v7RA8W7Gdu5SM/rVqigDzG++EdneGzR9UmjhXQm0q9SOPHnv5SxJOOflYKCD1yNo7VZsPhxcWdpHNb32n2+sW95DdQ3cdrKyv5augWVZJmJBWWT7rLgtxXotFAHiXijwjqelXdpbyTS3iSpqNxc3EenzvHcvcTpIbZkhfcFODwxKke9dFpHgfV9Q1nS/FGtXVtb3STpfNaG3Ly2zNbmNrZZd+BGpYkBVGe+etel0UAeV+L/AANdWPgWKC1lkv5rHQl0lVjgLMczQsZwoOSUEe7avzccHOK3vhQNSjtdUt7qzAtRciSC9aGaKS8Z1zIzJMS+QcDcTg44HFdtRQAUUUUAFFFFABRRRQAVyuteH9ak8ax+JdG1Kxt3/s/7DLDdWrSAr5u/cCrrg9u9dVRQB59B8OZH8V/2zqeqQX0fm3jFWtj5zx3CFfKaQufkQHCgADA555rd+Hfhh/CuhvZXF+2o3UsxkmuWTaXAUIgxz91ERfwJ710lFABRRRQAUUUUAFFFFABUdzDHcW8lvMu6ORCjj1BGCKkooA4jQvBWoWl1o0Wp66t/pmgknTYBa+XIW2GNDM+4hyiMQMBc5ya4lPBPiKT4XpLqqtcXFlpV3b2OmxWZWWJp2wzv8x8wqvIChSfrivbaKAPHtE8L65r63Fq88UVhBc+e1xdWVxt1N5Iij+bFLIHYx4TaSdvbHFbFv8MDF4Zu9F/tcH7RotjpYk8jG37MznfjP8W/p2xXpNFAHkHh2z1qz+I8t0mlPN5us3RaCe2nVbOCTO6dJd3kkvtU4Ayd5HXJr1+iigAooooAKKKKACiiigAooooAKKKKACiiigAooooAKKKKACiiigAooooAKKKKACiiigAooooAKKKKACiiigAooooAKKKKACiiigAooooAKKKKACiiigAooooAKKKKACiiigAooooAKKKKACiiigAooooAKKKKACiiigAooooAKKKKACiiigAooooAKKKKACiiigAooooAKKKKAP/Z"/>
          <p:cNvSpPr>
            <a:spLocks noChangeAspect="1" noChangeArrowheads="1"/>
          </p:cNvSpPr>
          <p:nvPr/>
        </p:nvSpPr>
        <p:spPr bwMode="auto">
          <a:xfrm>
            <a:off x="51752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28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ECD: Ekspansiv finanspolitik</a:t>
            </a:r>
          </a:p>
        </p:txBody>
      </p:sp>
      <p:sp>
        <p:nvSpPr>
          <p:cNvPr id="14" name="Højrepil 13"/>
          <p:cNvSpPr/>
          <p:nvPr/>
        </p:nvSpPr>
        <p:spPr>
          <a:xfrm rot="10800000" flipV="1">
            <a:off x="9152817" y="4995586"/>
            <a:ext cx="227007" cy="275017"/>
          </a:xfrm>
          <a:prstGeom prst="rightArrow">
            <a:avLst>
              <a:gd name="adj1" fmla="val 667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8194" name="Picture 2" descr="Pengepolitikken i Danmark | Pengepolitik og bankernes rolle i dansk økono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4900"/>
            <a:ext cx="6614160" cy="256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øj inflation presser renten op - Finanshuset Fredensbor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489" y="25188"/>
            <a:ext cx="5289329" cy="268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0B7CEAAB-9865-E4CC-58F2-CD98ECDAA1D5}"/>
              </a:ext>
            </a:extLst>
          </p:cNvPr>
          <p:cNvSpPr txBox="1"/>
          <p:nvPr/>
        </p:nvSpPr>
        <p:spPr>
          <a:xfrm>
            <a:off x="0" y="2192874"/>
            <a:ext cx="3068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Renten i Eurozonen og DK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6BC788-E43D-9743-251F-8D36F8D9A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609" y="3429000"/>
            <a:ext cx="521520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645EAA9-0050-4BC8-91A1-EACAF5F00221}"/>
              </a:ext>
            </a:extLst>
          </p:cNvPr>
          <p:cNvSpPr txBox="1"/>
          <p:nvPr/>
        </p:nvSpPr>
        <p:spPr>
          <a:xfrm>
            <a:off x="292231" y="5404341"/>
            <a:ext cx="58037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1600" dirty="0"/>
              <a:t>Hvorfor satte ECB renten ned i 2009?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600" dirty="0"/>
              <a:t>Hvilken betydning for økonomien i Europa har det haft, at man har holdt renten lav de sidste ca. 10 år?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600" dirty="0"/>
              <a:t>Hvorfor følger den danske rente renten i euroområdet?</a:t>
            </a:r>
          </a:p>
        </p:txBody>
      </p:sp>
    </p:spTree>
    <p:extLst>
      <p:ext uri="{BB962C8B-B14F-4D97-AF65-F5344CB8AC3E}">
        <p14:creationId xmlns:p14="http://schemas.microsoft.com/office/powerpoint/2010/main" val="1424565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Kontraktiv pengepolitik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0"/>
          <a:stretch/>
        </p:blipFill>
        <p:spPr>
          <a:xfrm>
            <a:off x="680321" y="2276693"/>
            <a:ext cx="4697412" cy="2938398"/>
          </a:xfr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96" y="308344"/>
            <a:ext cx="5460904" cy="6549656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7F523CDE-BCBE-4404-A6D4-5616102693A6}"/>
              </a:ext>
            </a:extLst>
          </p:cNvPr>
          <p:cNvSpPr txBox="1"/>
          <p:nvPr/>
        </p:nvSpPr>
        <p:spPr>
          <a:xfrm>
            <a:off x="537328" y="5410987"/>
            <a:ext cx="52035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1600" dirty="0"/>
              <a:t>Hvorfor satte ECB og den danske centralbank renten op i 2022 og 2023?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600" dirty="0"/>
              <a:t>Hvilken betydning får det for økonomien i Europa og Danmark, at man sætter renten op?</a:t>
            </a:r>
          </a:p>
        </p:txBody>
      </p:sp>
    </p:spTree>
    <p:extLst>
      <p:ext uri="{BB962C8B-B14F-4D97-AF65-F5344CB8AC3E}">
        <p14:creationId xmlns:p14="http://schemas.microsoft.com/office/powerpoint/2010/main" val="3041182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Inflationen og renten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Læs artiklen, og svar løbende på spørgsmålene.</a:t>
            </a:r>
          </a:p>
          <a:p>
            <a:r>
              <a:rPr lang="da-DK" dirty="0"/>
              <a:t>Efterfølgende matrixgruppeopsamling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660110" y="2242605"/>
            <a:ext cx="6123395" cy="25556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1800" dirty="0"/>
              <a:t>Hvad har kendetegnet inflationsudviklingen det sidste år, og fra januar til februar?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1800" dirty="0"/>
              <a:t>Hvordan har Den Europæiske Centralbank forsøgt at bekæmpe inflationen?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1800" dirty="0"/>
              <a:t>Hvorfor har rentestigninger ikke dæmpet den økonomiske aktivitet og dermed inflationen?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1800" dirty="0"/>
              <a:t>Hvorfor er det ifølge økonomerne vigtigt at fastholde et inflationsmål på 2%?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7D906442-DE83-4938-9B16-56A1F3DA1C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647143"/>
              </p:ext>
            </p:extLst>
          </p:nvPr>
        </p:nvGraphicFramePr>
        <p:xfrm>
          <a:off x="408495" y="3880883"/>
          <a:ext cx="4843990" cy="28601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8798">
                  <a:extLst>
                    <a:ext uri="{9D8B030D-6E8A-4147-A177-3AD203B41FA5}">
                      <a16:colId xmlns:a16="http://schemas.microsoft.com/office/drawing/2014/main" val="869506517"/>
                    </a:ext>
                  </a:extLst>
                </a:gridCol>
                <a:gridCol w="968798">
                  <a:extLst>
                    <a:ext uri="{9D8B030D-6E8A-4147-A177-3AD203B41FA5}">
                      <a16:colId xmlns:a16="http://schemas.microsoft.com/office/drawing/2014/main" val="750681525"/>
                    </a:ext>
                  </a:extLst>
                </a:gridCol>
                <a:gridCol w="968798">
                  <a:extLst>
                    <a:ext uri="{9D8B030D-6E8A-4147-A177-3AD203B41FA5}">
                      <a16:colId xmlns:a16="http://schemas.microsoft.com/office/drawing/2014/main" val="1807634815"/>
                    </a:ext>
                  </a:extLst>
                </a:gridCol>
                <a:gridCol w="968798">
                  <a:extLst>
                    <a:ext uri="{9D8B030D-6E8A-4147-A177-3AD203B41FA5}">
                      <a16:colId xmlns:a16="http://schemas.microsoft.com/office/drawing/2014/main" val="2910540401"/>
                    </a:ext>
                  </a:extLst>
                </a:gridCol>
                <a:gridCol w="968798">
                  <a:extLst>
                    <a:ext uri="{9D8B030D-6E8A-4147-A177-3AD203B41FA5}">
                      <a16:colId xmlns:a16="http://schemas.microsoft.com/office/drawing/2014/main" val="502363820"/>
                    </a:ext>
                  </a:extLst>
                </a:gridCol>
              </a:tblGrid>
              <a:tr h="417046">
                <a:tc>
                  <a:txBody>
                    <a:bodyPr/>
                    <a:lstStyle/>
                    <a:p>
                      <a:pPr algn="l" fontAlgn="b"/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Spg. 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Spg. 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Spg. 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Spg. 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38027430"/>
                  </a:ext>
                </a:extLst>
              </a:tr>
              <a:tr h="417046"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1" u="none" strike="noStrike" dirty="0">
                          <a:effectLst/>
                        </a:rPr>
                        <a:t>Gruppe 1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Klara G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Johanna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Magnus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Matilde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3584458"/>
                  </a:ext>
                </a:extLst>
              </a:tr>
              <a:tr h="417046"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1" u="none" strike="noStrike" dirty="0">
                          <a:effectLst/>
                        </a:rPr>
                        <a:t>Gruppe 2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Nina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Nikolaj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Freja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Noah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26519477"/>
                  </a:ext>
                </a:extLst>
              </a:tr>
              <a:tr h="262921"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1" u="none" strike="noStrike" dirty="0">
                          <a:effectLst/>
                        </a:rPr>
                        <a:t>Gruppe 3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Gustav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Sarah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Annesofie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Clara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13882555"/>
                  </a:ext>
                </a:extLst>
              </a:tr>
              <a:tr h="262921"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1" u="none" strike="noStrike" dirty="0">
                          <a:effectLst/>
                        </a:rPr>
                        <a:t>Gruppe 4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Amelie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Olivia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Sofie W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HC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80314346"/>
                  </a:ext>
                </a:extLst>
              </a:tr>
              <a:tr h="417046"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1" u="none" strike="noStrike" dirty="0">
                          <a:effectLst/>
                        </a:rPr>
                        <a:t>Gruppe 5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Karla 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Emilie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Jonas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Klara M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7696568"/>
                  </a:ext>
                </a:extLst>
              </a:tr>
              <a:tr h="403214"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1" u="none" strike="noStrike" dirty="0">
                          <a:effectLst/>
                        </a:rPr>
                        <a:t>Gruppe 6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Nanna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Sille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Sif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Karla R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61394548"/>
                  </a:ext>
                </a:extLst>
              </a:tr>
              <a:tr h="262921"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Gruppe 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Sofie 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Sophia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Frederik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73942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48242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b85240-e63e-41af-af81-823a00ba19e6" xsi:nil="true"/>
    <lcf76f155ced4ddcb4097134ff3c332f xmlns="c2e30d71-9a5a-4bbb-b175-85b0214e899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DA4307BFA72D498F3978040FF2C201" ma:contentTypeVersion="13" ma:contentTypeDescription="Opret et nyt dokument." ma:contentTypeScope="" ma:versionID="d1f46f349fa08ea65c7817c086c9abd7">
  <xsd:schema xmlns:xsd="http://www.w3.org/2001/XMLSchema" xmlns:xs="http://www.w3.org/2001/XMLSchema" xmlns:p="http://schemas.microsoft.com/office/2006/metadata/properties" xmlns:ns2="c2e30d71-9a5a-4bbb-b175-85b0214e8995" xmlns:ns3="bcb85240-e63e-41af-af81-823a00ba19e6" targetNamespace="http://schemas.microsoft.com/office/2006/metadata/properties" ma:root="true" ma:fieldsID="1f600d21613333c1da58b1cd2e5323c4" ns2:_="" ns3:_="">
    <xsd:import namespace="c2e30d71-9a5a-4bbb-b175-85b0214e8995"/>
    <xsd:import namespace="bcb85240-e63e-41af-af81-823a00ba19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e30d71-9a5a-4bbb-b175-85b0214e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ledmærker" ma:readOnly="false" ma:fieldId="{5cf76f15-5ced-4ddc-b409-7134ff3c332f}" ma:taxonomyMulti="true" ma:sspId="7c3003a0-0503-4f8b-8474-15bee1c597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85240-e63e-41af-af81-823a00ba19e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5323168b-c93c-4d54-aca1-bb9c44c70f43}" ma:internalName="TaxCatchAll" ma:showField="CatchAllData" ma:web="bcb85240-e63e-41af-af81-823a00ba19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032CB7-DA51-4E1C-8F2B-53046D604700}">
  <ds:schemaRefs>
    <ds:schemaRef ds:uri="http://purl.org/dc/terms/"/>
    <ds:schemaRef ds:uri="bcb85240-e63e-41af-af81-823a00ba19e6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c2e30d71-9a5a-4bbb-b175-85b0214e8995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E005ED4-7063-46A3-9EF4-1471471EBF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634175-0A63-4A9A-8F46-1ACD902A9B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e30d71-9a5a-4bbb-b175-85b0214e8995"/>
    <ds:schemaRef ds:uri="bcb85240-e63e-41af-af81-823a00ba19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352</TotalTime>
  <Words>784</Words>
  <Application>Microsoft Macintosh PowerPoint</Application>
  <PresentationFormat>Widescreen</PresentationFormat>
  <Paragraphs>161</Paragraphs>
  <Slides>14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Trebuchet MS</vt:lpstr>
      <vt:lpstr>Berlin</vt:lpstr>
      <vt:lpstr>Samfundsøkonomi</vt:lpstr>
      <vt:lpstr>Planen:</vt:lpstr>
      <vt:lpstr>Centrale begreber</vt:lpstr>
      <vt:lpstr>De økonomiske mål</vt:lpstr>
      <vt:lpstr>Centralbanker - Nationalbanken</vt:lpstr>
      <vt:lpstr>De økonomiske mål</vt:lpstr>
      <vt:lpstr>Renter</vt:lpstr>
      <vt:lpstr>Pengepolitik</vt:lpstr>
      <vt:lpstr>Den europæiske centralbank</vt:lpstr>
      <vt:lpstr>Notetid</vt:lpstr>
      <vt:lpstr>Fastkurspolitikken</vt:lpstr>
      <vt:lpstr>ECD: Ekspansiv finanspolitik</vt:lpstr>
      <vt:lpstr>Kontraktiv pengepolitik</vt:lpstr>
      <vt:lpstr>Inflationen og renten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René Jensen</dc:creator>
  <cp:lastModifiedBy>Mads Malthe Rifbjerg Søvndal</cp:lastModifiedBy>
  <cp:revision>34</cp:revision>
  <dcterms:created xsi:type="dcterms:W3CDTF">2023-01-12T13:37:44Z</dcterms:created>
  <dcterms:modified xsi:type="dcterms:W3CDTF">2023-04-19T10:49:16Z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0x010100BCDA4307BFA72D498F3978040FF2C201</vt:lpwstr>
  </property>
  <property fmtid="{D5CDD505-2E9C-101B-9397-08002B2CF9AE}" pid="3" name="MediaServiceImageTags">
    <vt:lpwstr/>
  </property>
</Properties>
</file>