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7"/>
  </p:notesMasterIdLst>
  <p:sldIdLst>
    <p:sldId id="256" r:id="rId2"/>
    <p:sldId id="261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81"/>
  </p:normalViewPr>
  <p:slideViewPr>
    <p:cSldViewPr snapToGrid="0">
      <p:cViewPr>
        <p:scale>
          <a:sx n="78" d="100"/>
          <a:sy n="78" d="100"/>
        </p:scale>
        <p:origin x="424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738C5-C64F-584C-B81E-0CA1C8950AF2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F85AC-C998-4F4E-94EE-D44A5997EE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95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Billede: Barnepigen i en moderne opsætning </a:t>
            </a:r>
            <a:r>
              <a:rPr lang="da-DK"/>
              <a:t>af </a:t>
            </a:r>
            <a:r>
              <a:rPr lang="da-DK" i="1"/>
              <a:t>Medea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4F85AC-C998-4F4E-94EE-D44A5997EE7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367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Billede: Medea i færd med at kaste sin bror </a:t>
            </a:r>
            <a:r>
              <a:rPr lang="da-DK" dirty="0" err="1"/>
              <a:t>Absyrtos</a:t>
            </a:r>
            <a:r>
              <a:rPr lang="da-DK" dirty="0"/>
              <a:t> i havet under flugten fra Kolchis med Jason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4F85AC-C998-4F4E-94EE-D44A5997EE7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8914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Billede: Koret i en moderne opsætning af </a:t>
            </a:r>
            <a:r>
              <a:rPr lang="da-DK" i="1" dirty="0"/>
              <a:t>Medea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4F85AC-C998-4F4E-94EE-D44A5997EE7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766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5466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367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0181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767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2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6265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41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1900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275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451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796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2038D370-D45C-A446-9412-9548F09372A0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DD71478-862E-7641-B074-9348B82C48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511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ritics' Circle Theatre Awards 2015: Helen McCrory wins Best Actress for  Medea | The Independent | The Independent">
            <a:extLst>
              <a:ext uri="{FF2B5EF4-FFF2-40B4-BE49-F238E27FC236}">
                <a16:creationId xmlns:a16="http://schemas.microsoft.com/office/drawing/2014/main" id="{E23BFD02-CDE7-62C3-7633-4E4180A7E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8" b="35902"/>
          <a:stretch/>
        </p:blipFill>
        <p:spPr bwMode="auto">
          <a:xfrm>
            <a:off x="20" y="10"/>
            <a:ext cx="12191980" cy="457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D61F411-6B59-DC5B-244C-F58E06FF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429000"/>
            <a:ext cx="8991600" cy="1645759"/>
          </a:xfrm>
        </p:spPr>
        <p:txBody>
          <a:bodyPr>
            <a:normAutofit fontScale="90000"/>
          </a:bodyPr>
          <a:lstStyle/>
          <a:p>
            <a:r>
              <a:rPr lang="da-DK" sz="2900" dirty="0"/>
              <a:t>Euripides’ ‘Medea’</a:t>
            </a:r>
            <a:br>
              <a:rPr lang="da-DK" sz="2900" dirty="0"/>
            </a:br>
            <a:r>
              <a:rPr lang="da-DK" sz="3600" dirty="0"/>
              <a:t>Lektion 2</a:t>
            </a:r>
            <a:br>
              <a:rPr lang="da-DK" sz="2900" dirty="0"/>
            </a:br>
            <a:r>
              <a:rPr lang="da-DK" sz="2900" dirty="0"/>
              <a:t>Prolog, </a:t>
            </a:r>
            <a:r>
              <a:rPr lang="da-DK" sz="2900" dirty="0" err="1"/>
              <a:t>vv</a:t>
            </a:r>
            <a:r>
              <a:rPr lang="da-DK" sz="2900" dirty="0"/>
              <a:t>. 1-130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F5EFB15-7ED2-9B4A-3DD7-92AA3FA68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3" y="5208814"/>
            <a:ext cx="6889677" cy="14859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2400" dirty="0"/>
              <a:t>Personkarakteristik af Medea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2400" dirty="0"/>
              <a:t>Hvad er en ed?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arenR"/>
            </a:pPr>
            <a:r>
              <a:rPr lang="da-DK" sz="2400" dirty="0"/>
              <a:t>Læsning og analyse af </a:t>
            </a:r>
            <a:r>
              <a:rPr lang="da-DK" sz="2400" i="1" dirty="0" err="1"/>
              <a:t>Párodos</a:t>
            </a:r>
            <a:r>
              <a:rPr lang="da-DK" sz="2400" dirty="0"/>
              <a:t> (korsang)</a:t>
            </a:r>
          </a:p>
        </p:txBody>
      </p:sp>
    </p:spTree>
    <p:extLst>
      <p:ext uri="{BB962C8B-B14F-4D97-AF65-F5344CB8AC3E}">
        <p14:creationId xmlns:p14="http://schemas.microsoft.com/office/powerpoint/2010/main" val="424430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1472D1-E1CC-ED4E-E95D-BDF76B681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34640"/>
            <a:ext cx="7729728" cy="1188720"/>
          </a:xfrm>
        </p:spPr>
        <p:txBody>
          <a:bodyPr/>
          <a:lstStyle/>
          <a:p>
            <a:r>
              <a:rPr lang="da-DK" dirty="0"/>
              <a:t>Resumé af Dagens lektie</a:t>
            </a:r>
          </a:p>
        </p:txBody>
      </p:sp>
    </p:spTree>
    <p:extLst>
      <p:ext uri="{BB962C8B-B14F-4D97-AF65-F5344CB8AC3E}">
        <p14:creationId xmlns:p14="http://schemas.microsoft.com/office/powerpoint/2010/main" val="3316554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EA238F-2798-4205-28B4-E289F5FC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5637"/>
            <a:ext cx="6938688" cy="1310322"/>
          </a:xfrm>
        </p:spPr>
        <p:txBody>
          <a:bodyPr/>
          <a:lstStyle/>
          <a:p>
            <a:r>
              <a:rPr lang="da-DK" dirty="0"/>
              <a:t>Personkarakteristik af Medea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CC8E28-5E29-8F05-0F4E-DF789E862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45959"/>
            <a:ext cx="6938688" cy="2242986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dirty="0"/>
              <a:t>OPGAVE:</a:t>
            </a:r>
          </a:p>
          <a:p>
            <a:pPr marL="0" indent="0">
              <a:buNone/>
            </a:pPr>
            <a:r>
              <a:rPr lang="da-DK" sz="2000" dirty="0"/>
              <a:t>Lav en personkarakteristik af Medea ud fra prologen (</a:t>
            </a:r>
            <a:r>
              <a:rPr lang="da-DK" sz="2000" dirty="0" err="1"/>
              <a:t>vv</a:t>
            </a:r>
            <a:r>
              <a:rPr lang="da-DK" sz="2000" dirty="0"/>
              <a:t>. 1-130). </a:t>
            </a:r>
          </a:p>
          <a:p>
            <a:pPr marL="0" indent="0">
              <a:buNone/>
            </a:pPr>
            <a:r>
              <a:rPr lang="da-DK" sz="2000" dirty="0"/>
              <a:t>Kig først på, hvordan BARNEPIGEN og BØRNENES LÆRER omtaler hende. Hvordan ser andre Medea?</a:t>
            </a:r>
          </a:p>
          <a:p>
            <a:pPr marL="0" indent="0">
              <a:buNone/>
            </a:pPr>
            <a:r>
              <a:rPr lang="da-DK" sz="2000" dirty="0"/>
              <a:t>Kig dernæst på Medeas to replikker i </a:t>
            </a:r>
            <a:r>
              <a:rPr lang="da-DK" sz="2000" dirty="0" err="1"/>
              <a:t>vv</a:t>
            </a:r>
            <a:r>
              <a:rPr lang="da-DK" sz="2000" dirty="0"/>
              <a:t>. 96-97 og 111-114 – hvilket indtryk får vi fra Medea selv?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BD50DC0-2F2D-F4E9-D81B-ABAB3A583D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764" t="9799" r="22548" b="12164"/>
          <a:stretch/>
        </p:blipFill>
        <p:spPr>
          <a:xfrm>
            <a:off x="7776888" y="633745"/>
            <a:ext cx="3842568" cy="559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2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Absyrtus - Wikipedia">
            <a:extLst>
              <a:ext uri="{FF2B5EF4-FFF2-40B4-BE49-F238E27FC236}">
                <a16:creationId xmlns:a16="http://schemas.microsoft.com/office/drawing/2014/main" id="{9F4C9CB6-F0CD-8594-67D5-01C277B63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5" r="13080" b="2"/>
          <a:stretch/>
        </p:blipFill>
        <p:spPr bwMode="auto">
          <a:xfrm>
            <a:off x="4650909" y="10"/>
            <a:ext cx="754109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0B858D-742A-58F8-B350-CEFCBDDDE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86701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Hvad</a:t>
            </a:r>
            <a:r>
              <a:rPr lang="en-US" dirty="0">
                <a:solidFill>
                  <a:schemeClr val="bg1"/>
                </a:solidFill>
              </a:rPr>
              <a:t> er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ed (gr. </a:t>
            </a:r>
            <a:r>
              <a:rPr lang="en-US" i="1" dirty="0" err="1">
                <a:solidFill>
                  <a:schemeClr val="bg1"/>
                </a:solidFill>
              </a:rPr>
              <a:t>horkos</a:t>
            </a:r>
            <a:r>
              <a:rPr lang="en-US" dirty="0">
                <a:solidFill>
                  <a:schemeClr val="bg1"/>
                </a:solidFill>
              </a:rPr>
              <a:t>)?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9E5E7A-6B22-104A-043E-42A1FF71AC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2009" y="2530252"/>
            <a:ext cx="3846889" cy="421995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En ed (gr. </a:t>
            </a:r>
            <a:r>
              <a:rPr lang="en-US" dirty="0" err="1">
                <a:solidFill>
                  <a:schemeClr val="bg1"/>
                </a:solidFill>
              </a:rPr>
              <a:t>hórkos</a:t>
            </a:r>
            <a:r>
              <a:rPr lang="en-US" dirty="0">
                <a:solidFill>
                  <a:schemeClr val="bg1"/>
                </a:solidFill>
              </a:rPr>
              <a:t>) er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aftale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mellem</a:t>
            </a:r>
            <a:r>
              <a:rPr lang="en-US" dirty="0">
                <a:solidFill>
                  <a:schemeClr val="bg1"/>
                </a:solidFill>
              </a:rPr>
              <a:t> to </a:t>
            </a:r>
            <a:r>
              <a:rPr lang="en-US" dirty="0" err="1">
                <a:solidFill>
                  <a:schemeClr val="bg1"/>
                </a:solidFill>
              </a:rPr>
              <a:t>personer</a:t>
            </a:r>
            <a:r>
              <a:rPr lang="en-US" dirty="0">
                <a:solidFill>
                  <a:schemeClr val="bg1"/>
                </a:solidFill>
              </a:rPr>
              <a:t> – </a:t>
            </a:r>
            <a:r>
              <a:rPr lang="en-US" dirty="0" err="1">
                <a:solidFill>
                  <a:schemeClr val="bg1"/>
                </a:solidFill>
              </a:rPr>
              <a:t>ofte</a:t>
            </a:r>
            <a:r>
              <a:rPr lang="en-US" dirty="0">
                <a:solidFill>
                  <a:schemeClr val="bg1"/>
                </a:solidFill>
              </a:rPr>
              <a:t> er der tale om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aftale</a:t>
            </a:r>
            <a:r>
              <a:rPr lang="en-US" dirty="0">
                <a:solidFill>
                  <a:schemeClr val="bg1"/>
                </a:solidFill>
              </a:rPr>
              <a:t> om </a:t>
            </a:r>
            <a:r>
              <a:rPr lang="en-US" dirty="0" err="1">
                <a:solidFill>
                  <a:schemeClr val="bg1"/>
                </a:solidFill>
              </a:rPr>
              <a:t>gensidig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loyalitet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støtte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Eder er </a:t>
            </a:r>
            <a:r>
              <a:rPr lang="en-US" dirty="0" err="1">
                <a:solidFill>
                  <a:schemeClr val="bg1"/>
                </a:solidFill>
              </a:rPr>
              <a:t>beskyttet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af</a:t>
            </a:r>
            <a:r>
              <a:rPr lang="en-US" dirty="0">
                <a:solidFill>
                  <a:schemeClr val="bg1"/>
                </a:solidFill>
              </a:rPr>
              <a:t> Zeus (</a:t>
            </a:r>
            <a:r>
              <a:rPr lang="en-US" dirty="0" err="1">
                <a:solidFill>
                  <a:schemeClr val="bg1"/>
                </a:solidFill>
              </a:rPr>
              <a:t>gudernes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konge</a:t>
            </a:r>
            <a:r>
              <a:rPr lang="en-US" dirty="0">
                <a:solidFill>
                  <a:schemeClr val="bg1"/>
                </a:solidFill>
              </a:rPr>
              <a:t>)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Thémis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retfærdighedens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gudinde</a:t>
            </a:r>
            <a:r>
              <a:rPr lang="en-US" dirty="0">
                <a:solidFill>
                  <a:schemeClr val="bg1"/>
                </a:solidFill>
              </a:rPr>
              <a:t>),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at </a:t>
            </a:r>
            <a:r>
              <a:rPr lang="en-US" dirty="0" err="1">
                <a:solidFill>
                  <a:schemeClr val="bg1"/>
                </a:solidFill>
              </a:rPr>
              <a:t>bryde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ed er </a:t>
            </a:r>
            <a:r>
              <a:rPr lang="en-US" dirty="0" err="1">
                <a:solidFill>
                  <a:schemeClr val="bg1"/>
                </a:solidFill>
              </a:rPr>
              <a:t>således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ikke</a:t>
            </a:r>
            <a:r>
              <a:rPr lang="en-US" dirty="0">
                <a:solidFill>
                  <a:schemeClr val="bg1"/>
                </a:solidFill>
              </a:rPr>
              <a:t> bare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forbrydelse</a:t>
            </a:r>
            <a:r>
              <a:rPr lang="en-US" dirty="0">
                <a:solidFill>
                  <a:schemeClr val="bg1"/>
                </a:solidFill>
              </a:rPr>
              <a:t> mod et </a:t>
            </a:r>
            <a:r>
              <a:rPr lang="en-US" dirty="0" err="1">
                <a:solidFill>
                  <a:schemeClr val="bg1"/>
                </a:solidFill>
              </a:rPr>
              <a:t>menneske</a:t>
            </a:r>
            <a:r>
              <a:rPr lang="en-US" dirty="0">
                <a:solidFill>
                  <a:schemeClr val="bg1"/>
                </a:solidFill>
              </a:rPr>
              <a:t>, men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sidste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ende</a:t>
            </a:r>
            <a:r>
              <a:rPr lang="en-US" dirty="0">
                <a:solidFill>
                  <a:schemeClr val="bg1"/>
                </a:solidFill>
              </a:rPr>
              <a:t> mod den </a:t>
            </a:r>
            <a:r>
              <a:rPr lang="en-US" dirty="0" err="1">
                <a:solidFill>
                  <a:schemeClr val="bg1"/>
                </a:solidFill>
              </a:rPr>
              <a:t>guddommelige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naturlige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orden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I Jason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Medeas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tilfælde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har</a:t>
            </a:r>
            <a:r>
              <a:rPr lang="en-US" dirty="0">
                <a:solidFill>
                  <a:schemeClr val="bg1"/>
                </a:solidFill>
              </a:rPr>
              <a:t> Jason </a:t>
            </a:r>
            <a:r>
              <a:rPr lang="en-US" dirty="0" err="1">
                <a:solidFill>
                  <a:schemeClr val="bg1"/>
                </a:solidFill>
              </a:rPr>
              <a:t>svoret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hinanden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troskab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beskyttelse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bytte</a:t>
            </a:r>
            <a:r>
              <a:rPr lang="en-US" dirty="0">
                <a:solidFill>
                  <a:schemeClr val="bg1"/>
                </a:solidFill>
              </a:rPr>
              <a:t> for, at </a:t>
            </a:r>
            <a:r>
              <a:rPr lang="en-US" dirty="0" err="1">
                <a:solidFill>
                  <a:schemeClr val="bg1"/>
                </a:solidFill>
              </a:rPr>
              <a:t>hun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hjalp</a:t>
            </a:r>
            <a:r>
              <a:rPr lang="en-US" dirty="0">
                <a:solidFill>
                  <a:schemeClr val="bg1"/>
                </a:solidFill>
              </a:rPr>
              <a:t> ham med at </a:t>
            </a:r>
            <a:r>
              <a:rPr lang="en-US" dirty="0" err="1">
                <a:solidFill>
                  <a:schemeClr val="bg1"/>
                </a:solidFill>
              </a:rPr>
              <a:t>stjæle</a:t>
            </a:r>
            <a:r>
              <a:rPr lang="en-US" dirty="0">
                <a:solidFill>
                  <a:schemeClr val="bg1"/>
                </a:solidFill>
              </a:rPr>
              <a:t> det </a:t>
            </a:r>
            <a:r>
              <a:rPr lang="en-US" dirty="0" err="1">
                <a:solidFill>
                  <a:schemeClr val="bg1"/>
                </a:solidFill>
              </a:rPr>
              <a:t>gyldne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skind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393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119DCE-087B-B9E5-2434-C200832C8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44275"/>
            <a:ext cx="7729728" cy="1188720"/>
          </a:xfrm>
        </p:spPr>
        <p:txBody>
          <a:bodyPr/>
          <a:lstStyle/>
          <a:p>
            <a:r>
              <a:rPr lang="da-DK" dirty="0" err="1"/>
              <a:t>Párodos</a:t>
            </a:r>
            <a:r>
              <a:rPr lang="da-DK" dirty="0"/>
              <a:t> (korets indmarch-sang)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1EC926-4E96-85B4-CCBA-CC9DD64BF7C2}"/>
              </a:ext>
            </a:extLst>
          </p:cNvPr>
          <p:cNvSpPr txBox="1">
            <a:spLocks/>
          </p:cNvSpPr>
          <p:nvPr/>
        </p:nvSpPr>
        <p:spPr>
          <a:xfrm>
            <a:off x="7092275" y="1641020"/>
            <a:ext cx="4364578" cy="47271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OPGAVE: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Læs </a:t>
            </a:r>
            <a:r>
              <a:rPr lang="da-DK" sz="2400" dirty="0" err="1"/>
              <a:t>párodos</a:t>
            </a:r>
            <a:r>
              <a:rPr lang="da-DK" sz="2400" dirty="0"/>
              <a:t> (</a:t>
            </a:r>
            <a:r>
              <a:rPr lang="da-DK" sz="2400" dirty="0" err="1"/>
              <a:t>vv</a:t>
            </a:r>
            <a:r>
              <a:rPr lang="da-DK" sz="2400" dirty="0"/>
              <a:t>. 131-212) igennem og notér…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AutoNum type="arabicParenR"/>
            </a:pPr>
            <a:r>
              <a:rPr lang="da-DK" sz="2400" dirty="0"/>
              <a:t>… hvordan koret omtaler Medea.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AutoNum type="arabicParenR"/>
            </a:pPr>
            <a:r>
              <a:rPr lang="da-DK" sz="2400" dirty="0"/>
              <a:t>… hvad de synes, hun skal gøre.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AutoNum type="arabicParenR"/>
            </a:pPr>
            <a:r>
              <a:rPr lang="da-DK" sz="2400" dirty="0"/>
              <a:t>… hvordan Medea fremstår i sine replikker</a:t>
            </a: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AutoNum type="arabicParenR"/>
            </a:pPr>
            <a:endParaRPr lang="da-DK" sz="2000" dirty="0"/>
          </a:p>
        </p:txBody>
      </p:sp>
      <p:pic>
        <p:nvPicPr>
          <p:cNvPr id="3074" name="Picture 2" descr="Media — Kiara Hines">
            <a:extLst>
              <a:ext uri="{FF2B5EF4-FFF2-40B4-BE49-F238E27FC236}">
                <a16:creationId xmlns:a16="http://schemas.microsoft.com/office/drawing/2014/main" id="{9D8F9221-ECEC-1C92-0152-441169F0D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2" r="7063"/>
          <a:stretch/>
        </p:blipFill>
        <p:spPr bwMode="auto">
          <a:xfrm>
            <a:off x="735147" y="1641020"/>
            <a:ext cx="5666015" cy="472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47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Pakke">
  <a:themeElements>
    <a:clrScheme name="Pakk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k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121</TotalTime>
  <Words>274</Words>
  <Application>Microsoft Macintosh PowerPoint</Application>
  <PresentationFormat>Widescreen</PresentationFormat>
  <Paragraphs>26</Paragraphs>
  <Slides>5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Arial</vt:lpstr>
      <vt:lpstr>Gill Sans MT</vt:lpstr>
      <vt:lpstr>Pakke</vt:lpstr>
      <vt:lpstr>Euripides’ ‘Medea’ Lektion 2 Prolog, vv. 1-130</vt:lpstr>
      <vt:lpstr>Resumé af Dagens lektie</vt:lpstr>
      <vt:lpstr>Personkarakteristik af Medea</vt:lpstr>
      <vt:lpstr>Hvad er en ed (gr. horkos)?</vt:lpstr>
      <vt:lpstr>Párodos (korets indmarch-sang)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5</cp:revision>
  <dcterms:created xsi:type="dcterms:W3CDTF">2025-01-22T06:39:02Z</dcterms:created>
  <dcterms:modified xsi:type="dcterms:W3CDTF">2025-01-22T08:40:22Z</dcterms:modified>
</cp:coreProperties>
</file>