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3E65D-DF6D-448D-8894-9088C70736D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444ACC-D519-4E8A-97E4-8D62B5CFDD5A}">
      <dgm:prSet/>
      <dgm:spPr/>
      <dgm:t>
        <a:bodyPr/>
        <a:lstStyle/>
        <a:p>
          <a:r>
            <a:rPr lang="da-DK" dirty="0"/>
            <a:t>Ca. 1849-1891 – ”Yderst begrænset socialstat”</a:t>
          </a:r>
          <a:endParaRPr lang="en-US" dirty="0"/>
        </a:p>
      </dgm:t>
    </dgm:pt>
    <dgm:pt modelId="{5BB88F48-A6BC-45DA-B55B-42910DBB719F}" type="parTrans" cxnId="{40B7D598-9B10-4C57-A3CB-DF99F2B5BB32}">
      <dgm:prSet/>
      <dgm:spPr/>
      <dgm:t>
        <a:bodyPr/>
        <a:lstStyle/>
        <a:p>
          <a:endParaRPr lang="en-US"/>
        </a:p>
      </dgm:t>
    </dgm:pt>
    <dgm:pt modelId="{7068BC86-822C-46F6-8101-F600A7DCF7AB}" type="sibTrans" cxnId="{40B7D598-9B10-4C57-A3CB-DF99F2B5BB32}">
      <dgm:prSet/>
      <dgm:spPr/>
      <dgm:t>
        <a:bodyPr/>
        <a:lstStyle/>
        <a:p>
          <a:endParaRPr lang="en-US"/>
        </a:p>
      </dgm:t>
    </dgm:pt>
    <dgm:pt modelId="{516D476B-A753-40CC-8B34-566CA80B9E69}">
      <dgm:prSet/>
      <dgm:spPr/>
      <dgm:t>
        <a:bodyPr/>
        <a:lstStyle/>
        <a:p>
          <a:r>
            <a:rPr lang="da-DK"/>
            <a:t>Ca. 1891-1914 – ”Almisse og skøn”</a:t>
          </a:r>
          <a:endParaRPr lang="en-US"/>
        </a:p>
      </dgm:t>
    </dgm:pt>
    <dgm:pt modelId="{2B2DBFF8-046C-4EDD-AD33-D5AE53F1F21F}" type="parTrans" cxnId="{D0A2FB72-7906-4747-BF2F-781E1375DD01}">
      <dgm:prSet/>
      <dgm:spPr/>
      <dgm:t>
        <a:bodyPr/>
        <a:lstStyle/>
        <a:p>
          <a:endParaRPr lang="en-US"/>
        </a:p>
      </dgm:t>
    </dgm:pt>
    <dgm:pt modelId="{B23BE391-68E1-42F9-BAEE-61AEEEFB5D82}" type="sibTrans" cxnId="{D0A2FB72-7906-4747-BF2F-781E1375DD01}">
      <dgm:prSet/>
      <dgm:spPr/>
      <dgm:t>
        <a:bodyPr/>
        <a:lstStyle/>
        <a:p>
          <a:endParaRPr lang="en-US"/>
        </a:p>
      </dgm:t>
    </dgm:pt>
    <dgm:pt modelId="{67024F52-132B-45B1-9BE6-F68801EA6E95}">
      <dgm:prSet/>
      <dgm:spPr/>
      <dgm:t>
        <a:bodyPr/>
        <a:lstStyle/>
        <a:p>
          <a:r>
            <a:rPr lang="da-DK"/>
            <a:t>Ca. 1918-1945 – ”Retsprincippet”</a:t>
          </a:r>
          <a:endParaRPr lang="en-US"/>
        </a:p>
      </dgm:t>
    </dgm:pt>
    <dgm:pt modelId="{741A0FDB-C790-41C8-A95E-059E015C39C7}" type="parTrans" cxnId="{3B7349A0-8DBA-4512-9C99-8FB0866284C7}">
      <dgm:prSet/>
      <dgm:spPr/>
      <dgm:t>
        <a:bodyPr/>
        <a:lstStyle/>
        <a:p>
          <a:endParaRPr lang="en-US"/>
        </a:p>
      </dgm:t>
    </dgm:pt>
    <dgm:pt modelId="{76B1C068-8A94-4774-9EAD-088196B2CDD9}" type="sibTrans" cxnId="{3B7349A0-8DBA-4512-9C99-8FB0866284C7}">
      <dgm:prSet/>
      <dgm:spPr/>
      <dgm:t>
        <a:bodyPr/>
        <a:lstStyle/>
        <a:p>
          <a:endParaRPr lang="en-US"/>
        </a:p>
      </dgm:t>
    </dgm:pt>
    <dgm:pt modelId="{9EF41D58-196C-6F42-9719-17C3541E0354}" type="pres">
      <dgm:prSet presAssocID="{D063E65D-DF6D-448D-8894-9088C70736D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0D96589-E73C-F040-A346-7A7F0DD33303}" type="pres">
      <dgm:prSet presAssocID="{6B444ACC-D519-4E8A-97E4-8D62B5CFDD5A}" presName="root" presStyleCnt="0"/>
      <dgm:spPr/>
    </dgm:pt>
    <dgm:pt modelId="{21EF21F6-64DD-7C4D-AA4C-913EF0039715}" type="pres">
      <dgm:prSet presAssocID="{6B444ACC-D519-4E8A-97E4-8D62B5CFDD5A}" presName="rootComposite" presStyleCnt="0"/>
      <dgm:spPr/>
    </dgm:pt>
    <dgm:pt modelId="{FE1C579E-5CB4-0C47-8C6D-ADDD5746BA27}" type="pres">
      <dgm:prSet presAssocID="{6B444ACC-D519-4E8A-97E4-8D62B5CFDD5A}" presName="rootText" presStyleLbl="node1" presStyleIdx="0" presStyleCnt="3" custLinFactNeighborX="5035" custLinFactNeighborY="-67742"/>
      <dgm:spPr/>
    </dgm:pt>
    <dgm:pt modelId="{2D850BAF-74C5-7F4B-817D-06D79E96E046}" type="pres">
      <dgm:prSet presAssocID="{6B444ACC-D519-4E8A-97E4-8D62B5CFDD5A}" presName="rootConnector" presStyleLbl="node1" presStyleIdx="0" presStyleCnt="3"/>
      <dgm:spPr/>
    </dgm:pt>
    <dgm:pt modelId="{95CCB805-ACD2-0642-A175-1EF1A4205F1E}" type="pres">
      <dgm:prSet presAssocID="{6B444ACC-D519-4E8A-97E4-8D62B5CFDD5A}" presName="childShape" presStyleCnt="0"/>
      <dgm:spPr/>
    </dgm:pt>
    <dgm:pt modelId="{37439501-3DB5-C742-83E7-2152EF5EE9C5}" type="pres">
      <dgm:prSet presAssocID="{516D476B-A753-40CC-8B34-566CA80B9E69}" presName="root" presStyleCnt="0"/>
      <dgm:spPr/>
    </dgm:pt>
    <dgm:pt modelId="{7BF78902-F4A3-444D-84AD-9F1D215689FC}" type="pres">
      <dgm:prSet presAssocID="{516D476B-A753-40CC-8B34-566CA80B9E69}" presName="rootComposite" presStyleCnt="0"/>
      <dgm:spPr/>
    </dgm:pt>
    <dgm:pt modelId="{2D4E11E8-7226-284C-9E13-8FBC1168989C}" type="pres">
      <dgm:prSet presAssocID="{516D476B-A753-40CC-8B34-566CA80B9E69}" presName="rootText" presStyleLbl="node1" presStyleIdx="1" presStyleCnt="3" custLinFactNeighborX="-383" custLinFactNeighborY="-68352"/>
      <dgm:spPr/>
    </dgm:pt>
    <dgm:pt modelId="{995F0085-D860-B649-BDD4-4D6570B1BBB5}" type="pres">
      <dgm:prSet presAssocID="{516D476B-A753-40CC-8B34-566CA80B9E69}" presName="rootConnector" presStyleLbl="node1" presStyleIdx="1" presStyleCnt="3"/>
      <dgm:spPr/>
    </dgm:pt>
    <dgm:pt modelId="{65602528-8624-BD4F-9DB9-8059D29AA742}" type="pres">
      <dgm:prSet presAssocID="{516D476B-A753-40CC-8B34-566CA80B9E69}" presName="childShape" presStyleCnt="0"/>
      <dgm:spPr/>
    </dgm:pt>
    <dgm:pt modelId="{392821A7-0FB8-DA4B-96DA-EF9A049F9F82}" type="pres">
      <dgm:prSet presAssocID="{67024F52-132B-45B1-9BE6-F68801EA6E95}" presName="root" presStyleCnt="0"/>
      <dgm:spPr/>
    </dgm:pt>
    <dgm:pt modelId="{4AFFBAC3-FBF5-A944-BE94-86CAEE3F3DFC}" type="pres">
      <dgm:prSet presAssocID="{67024F52-132B-45B1-9BE6-F68801EA6E95}" presName="rootComposite" presStyleCnt="0"/>
      <dgm:spPr/>
    </dgm:pt>
    <dgm:pt modelId="{9C459AA5-2D52-6F49-BDD0-490BBF62FC5F}" type="pres">
      <dgm:prSet presAssocID="{67024F52-132B-45B1-9BE6-F68801EA6E95}" presName="rootText" presStyleLbl="node1" presStyleIdx="2" presStyleCnt="3" custLinFactNeighborX="-1395" custLinFactNeighborY="-68352"/>
      <dgm:spPr/>
    </dgm:pt>
    <dgm:pt modelId="{54895865-EE8E-0A43-8D2A-1A5AA75AB71F}" type="pres">
      <dgm:prSet presAssocID="{67024F52-132B-45B1-9BE6-F68801EA6E95}" presName="rootConnector" presStyleLbl="node1" presStyleIdx="2" presStyleCnt="3"/>
      <dgm:spPr/>
    </dgm:pt>
    <dgm:pt modelId="{97AC5C12-0440-0142-9547-6014A5E7EDA1}" type="pres">
      <dgm:prSet presAssocID="{67024F52-132B-45B1-9BE6-F68801EA6E95}" presName="childShape" presStyleCnt="0"/>
      <dgm:spPr/>
    </dgm:pt>
  </dgm:ptLst>
  <dgm:cxnLst>
    <dgm:cxn modelId="{6FA9CC32-A77F-FD41-BAB7-44AA29D23B66}" type="presOf" srcId="{67024F52-132B-45B1-9BE6-F68801EA6E95}" destId="{54895865-EE8E-0A43-8D2A-1A5AA75AB71F}" srcOrd="1" destOrd="0" presId="urn:microsoft.com/office/officeart/2005/8/layout/hierarchy3"/>
    <dgm:cxn modelId="{B1AD0B4C-975B-7C4A-9D7A-16923F9F368F}" type="presOf" srcId="{516D476B-A753-40CC-8B34-566CA80B9E69}" destId="{2D4E11E8-7226-284C-9E13-8FBC1168989C}" srcOrd="0" destOrd="0" presId="urn:microsoft.com/office/officeart/2005/8/layout/hierarchy3"/>
    <dgm:cxn modelId="{F7B55C55-356C-F145-A1AE-EA0CE1D85117}" type="presOf" srcId="{D063E65D-DF6D-448D-8894-9088C70736DE}" destId="{9EF41D58-196C-6F42-9719-17C3541E0354}" srcOrd="0" destOrd="0" presId="urn:microsoft.com/office/officeart/2005/8/layout/hierarchy3"/>
    <dgm:cxn modelId="{D0A2FB72-7906-4747-BF2F-781E1375DD01}" srcId="{D063E65D-DF6D-448D-8894-9088C70736DE}" destId="{516D476B-A753-40CC-8B34-566CA80B9E69}" srcOrd="1" destOrd="0" parTransId="{2B2DBFF8-046C-4EDD-AD33-D5AE53F1F21F}" sibTransId="{B23BE391-68E1-42F9-BAEE-61AEEEFB5D82}"/>
    <dgm:cxn modelId="{CA66BA98-4953-5A4F-BD2A-D17602D45628}" type="presOf" srcId="{6B444ACC-D519-4E8A-97E4-8D62B5CFDD5A}" destId="{2D850BAF-74C5-7F4B-817D-06D79E96E046}" srcOrd="1" destOrd="0" presId="urn:microsoft.com/office/officeart/2005/8/layout/hierarchy3"/>
    <dgm:cxn modelId="{40B7D598-9B10-4C57-A3CB-DF99F2B5BB32}" srcId="{D063E65D-DF6D-448D-8894-9088C70736DE}" destId="{6B444ACC-D519-4E8A-97E4-8D62B5CFDD5A}" srcOrd="0" destOrd="0" parTransId="{5BB88F48-A6BC-45DA-B55B-42910DBB719F}" sibTransId="{7068BC86-822C-46F6-8101-F600A7DCF7AB}"/>
    <dgm:cxn modelId="{3B7349A0-8DBA-4512-9C99-8FB0866284C7}" srcId="{D063E65D-DF6D-448D-8894-9088C70736DE}" destId="{67024F52-132B-45B1-9BE6-F68801EA6E95}" srcOrd="2" destOrd="0" parTransId="{741A0FDB-C790-41C8-A95E-059E015C39C7}" sibTransId="{76B1C068-8A94-4774-9EAD-088196B2CDD9}"/>
    <dgm:cxn modelId="{98AD1AB3-D5C6-D349-8644-393EAFDE2A12}" type="presOf" srcId="{67024F52-132B-45B1-9BE6-F68801EA6E95}" destId="{9C459AA5-2D52-6F49-BDD0-490BBF62FC5F}" srcOrd="0" destOrd="0" presId="urn:microsoft.com/office/officeart/2005/8/layout/hierarchy3"/>
    <dgm:cxn modelId="{4910A4E9-B548-6042-A0A9-A256D6BE3D2F}" type="presOf" srcId="{6B444ACC-D519-4E8A-97E4-8D62B5CFDD5A}" destId="{FE1C579E-5CB4-0C47-8C6D-ADDD5746BA27}" srcOrd="0" destOrd="0" presId="urn:microsoft.com/office/officeart/2005/8/layout/hierarchy3"/>
    <dgm:cxn modelId="{93ACEDEF-6DF1-F34D-9DAF-A9A930FFD24A}" type="presOf" srcId="{516D476B-A753-40CC-8B34-566CA80B9E69}" destId="{995F0085-D860-B649-BDD4-4D6570B1BBB5}" srcOrd="1" destOrd="0" presId="urn:microsoft.com/office/officeart/2005/8/layout/hierarchy3"/>
    <dgm:cxn modelId="{7ECFF402-8D18-F245-B9B8-2B5DBFF77533}" type="presParOf" srcId="{9EF41D58-196C-6F42-9719-17C3541E0354}" destId="{20D96589-E73C-F040-A346-7A7F0DD33303}" srcOrd="0" destOrd="0" presId="urn:microsoft.com/office/officeart/2005/8/layout/hierarchy3"/>
    <dgm:cxn modelId="{5D97305A-30E5-F34C-B4F5-8D2CEEBABAFB}" type="presParOf" srcId="{20D96589-E73C-F040-A346-7A7F0DD33303}" destId="{21EF21F6-64DD-7C4D-AA4C-913EF0039715}" srcOrd="0" destOrd="0" presId="urn:microsoft.com/office/officeart/2005/8/layout/hierarchy3"/>
    <dgm:cxn modelId="{4435EF9D-8590-FD46-BB20-6569E961E81E}" type="presParOf" srcId="{21EF21F6-64DD-7C4D-AA4C-913EF0039715}" destId="{FE1C579E-5CB4-0C47-8C6D-ADDD5746BA27}" srcOrd="0" destOrd="0" presId="urn:microsoft.com/office/officeart/2005/8/layout/hierarchy3"/>
    <dgm:cxn modelId="{C07E2295-274E-FA41-A9A7-4CE4A9AC3390}" type="presParOf" srcId="{21EF21F6-64DD-7C4D-AA4C-913EF0039715}" destId="{2D850BAF-74C5-7F4B-817D-06D79E96E046}" srcOrd="1" destOrd="0" presId="urn:microsoft.com/office/officeart/2005/8/layout/hierarchy3"/>
    <dgm:cxn modelId="{5974CDF1-3C9C-DB47-9644-EC70CD8F9068}" type="presParOf" srcId="{20D96589-E73C-F040-A346-7A7F0DD33303}" destId="{95CCB805-ACD2-0642-A175-1EF1A4205F1E}" srcOrd="1" destOrd="0" presId="urn:microsoft.com/office/officeart/2005/8/layout/hierarchy3"/>
    <dgm:cxn modelId="{FFA15130-BAA4-524D-9638-68335014501B}" type="presParOf" srcId="{9EF41D58-196C-6F42-9719-17C3541E0354}" destId="{37439501-3DB5-C742-83E7-2152EF5EE9C5}" srcOrd="1" destOrd="0" presId="urn:microsoft.com/office/officeart/2005/8/layout/hierarchy3"/>
    <dgm:cxn modelId="{37373562-2C08-FA4B-9B5A-6E86CFE536E9}" type="presParOf" srcId="{37439501-3DB5-C742-83E7-2152EF5EE9C5}" destId="{7BF78902-F4A3-444D-84AD-9F1D215689FC}" srcOrd="0" destOrd="0" presId="urn:microsoft.com/office/officeart/2005/8/layout/hierarchy3"/>
    <dgm:cxn modelId="{C260F3B0-8534-8F42-A01A-3DE018EF2BDE}" type="presParOf" srcId="{7BF78902-F4A3-444D-84AD-9F1D215689FC}" destId="{2D4E11E8-7226-284C-9E13-8FBC1168989C}" srcOrd="0" destOrd="0" presId="urn:microsoft.com/office/officeart/2005/8/layout/hierarchy3"/>
    <dgm:cxn modelId="{D5B64DF3-7B98-9B4F-892D-01FDEF844E53}" type="presParOf" srcId="{7BF78902-F4A3-444D-84AD-9F1D215689FC}" destId="{995F0085-D860-B649-BDD4-4D6570B1BBB5}" srcOrd="1" destOrd="0" presId="urn:microsoft.com/office/officeart/2005/8/layout/hierarchy3"/>
    <dgm:cxn modelId="{55337949-60BF-3843-8351-D4D5DC51CF11}" type="presParOf" srcId="{37439501-3DB5-C742-83E7-2152EF5EE9C5}" destId="{65602528-8624-BD4F-9DB9-8059D29AA742}" srcOrd="1" destOrd="0" presId="urn:microsoft.com/office/officeart/2005/8/layout/hierarchy3"/>
    <dgm:cxn modelId="{01EE56AF-F3CE-4C45-B836-953D81D460F4}" type="presParOf" srcId="{9EF41D58-196C-6F42-9719-17C3541E0354}" destId="{392821A7-0FB8-DA4B-96DA-EF9A049F9F82}" srcOrd="2" destOrd="0" presId="urn:microsoft.com/office/officeart/2005/8/layout/hierarchy3"/>
    <dgm:cxn modelId="{9AA5894A-6AE3-FB48-AA9B-41EB1D5B9477}" type="presParOf" srcId="{392821A7-0FB8-DA4B-96DA-EF9A049F9F82}" destId="{4AFFBAC3-FBF5-A944-BE94-86CAEE3F3DFC}" srcOrd="0" destOrd="0" presId="urn:microsoft.com/office/officeart/2005/8/layout/hierarchy3"/>
    <dgm:cxn modelId="{ACFF3D84-0443-7C48-A6B6-A4506CBE1300}" type="presParOf" srcId="{4AFFBAC3-FBF5-A944-BE94-86CAEE3F3DFC}" destId="{9C459AA5-2D52-6F49-BDD0-490BBF62FC5F}" srcOrd="0" destOrd="0" presId="urn:microsoft.com/office/officeart/2005/8/layout/hierarchy3"/>
    <dgm:cxn modelId="{1449C4B6-7425-9C4F-B133-7B95244DCAB1}" type="presParOf" srcId="{4AFFBAC3-FBF5-A944-BE94-86CAEE3F3DFC}" destId="{54895865-EE8E-0A43-8D2A-1A5AA75AB71F}" srcOrd="1" destOrd="0" presId="urn:microsoft.com/office/officeart/2005/8/layout/hierarchy3"/>
    <dgm:cxn modelId="{5DC3626E-DB99-FF40-B76C-D6E0B25C68CD}" type="presParOf" srcId="{392821A7-0FB8-DA4B-96DA-EF9A049F9F82}" destId="{97AC5C12-0440-0142-9547-6014A5E7EDA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C579E-5CB4-0C47-8C6D-ADDD5746BA27}">
      <dsp:nvSpPr>
        <dsp:cNvPr id="0" name=""/>
        <dsp:cNvSpPr/>
      </dsp:nvSpPr>
      <dsp:spPr>
        <a:xfrm>
          <a:off x="158500" y="0"/>
          <a:ext cx="3121474" cy="156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Ca. 1849-1891 – ”Yderst begrænset socialstat”</a:t>
          </a:r>
          <a:endParaRPr lang="en-US" sz="2800" kern="1200" dirty="0"/>
        </a:p>
      </dsp:txBody>
      <dsp:txXfrm>
        <a:off x="204212" y="45712"/>
        <a:ext cx="3030050" cy="1469313"/>
      </dsp:txXfrm>
    </dsp:sp>
    <dsp:sp modelId="{2D4E11E8-7226-284C-9E13-8FBC1168989C}">
      <dsp:nvSpPr>
        <dsp:cNvPr id="0" name=""/>
        <dsp:cNvSpPr/>
      </dsp:nvSpPr>
      <dsp:spPr>
        <a:xfrm>
          <a:off x="3891221" y="0"/>
          <a:ext cx="3121474" cy="156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Ca. 1891-1914 – ”Almisse og skøn”</a:t>
          </a:r>
          <a:endParaRPr lang="en-US" sz="2800" kern="1200"/>
        </a:p>
      </dsp:txBody>
      <dsp:txXfrm>
        <a:off x="3936933" y="45712"/>
        <a:ext cx="3030050" cy="1469313"/>
      </dsp:txXfrm>
    </dsp:sp>
    <dsp:sp modelId="{9C459AA5-2D52-6F49-BDD0-490BBF62FC5F}">
      <dsp:nvSpPr>
        <dsp:cNvPr id="0" name=""/>
        <dsp:cNvSpPr/>
      </dsp:nvSpPr>
      <dsp:spPr>
        <a:xfrm>
          <a:off x="7761475" y="0"/>
          <a:ext cx="3121474" cy="156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Ca. 1918-1945 – ”Retsprincippet”</a:t>
          </a:r>
          <a:endParaRPr lang="en-US" sz="2800" kern="1200"/>
        </a:p>
      </dsp:txBody>
      <dsp:txXfrm>
        <a:off x="7807187" y="45712"/>
        <a:ext cx="3030050" cy="1469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7015DA-6889-B9EE-AFA5-87781194C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D0ACDF3-FDE6-0212-7D83-FD6F8D0C3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C5C88D-8CC4-3E61-912A-6A0F887F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21B341-C0E8-3DB0-7BC5-75899BE8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5D525B-AC74-EB41-5DC8-5CF2AFEC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590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84343-BFBB-F4D8-CBFD-37696360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3DB480-E716-3ED6-267C-03A2F69B8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D53A8C-C06C-F6B4-A570-6D5DB9874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79C2C5B-E934-CFD8-1478-D7B231B8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9A3CE89-B846-A1FB-18E1-4F9E5CBC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182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8BADB-E2F9-B9CC-90E8-B3855BD5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446DBC-1634-5FA4-DDCB-04B08994D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2502EB-11EB-E0AC-2DF7-A60E2635C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522494-ADDC-9B28-AC76-A082552F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228E77-5E40-DC55-2CD5-71B0F73C7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999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CD83A-7A9F-5DA8-A995-1F40590F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F9C08-B9A6-EBEC-6C77-16839AFD4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A82BECA-01EF-F06F-EF4A-10FDAFB47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F729420-74AF-8DE8-93CC-9A8011CB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7B2F822-7DE1-E631-01E1-6551FEF7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1136BC6-B21E-F670-3EB0-71950DA78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2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D337A-EE7C-6B96-78D8-3B5B611B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BBF7D3-6FEA-C592-BEF1-FF1AB7000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2B0461C-E7CF-3893-06EB-0E301DA0D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925BD9-2554-5371-4A72-C58C9DBB6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34B27EB-37A3-1AD5-88B9-D3808702C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7C989D5-AEDA-5DD5-134F-04787BAD7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8ABF400-AA39-195A-A438-72373B1A9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55DFDE3-60E5-E526-54E0-E3AAF228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871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B0EFFF-3E1E-6E9A-4A30-C76AE01C8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997B80A-7E4E-6A73-3A8E-8FB63DB8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8402DC9-00E9-176F-DE49-66106077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E53A8ED-82CB-40D5-B961-95113250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364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E5A231A-CDF9-CA61-07EA-2242A723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B902FAA-7500-46A0-7AE7-AA87BBF7C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3409251-82FF-2502-43F5-3CB3C4EE2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28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1487D0-94F8-696A-D444-7DB0020CD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9D88DD-CAD0-06E5-4541-AAA601500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96958C5-76E2-2953-66F4-667615DF6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5751C7B-EBF9-997F-3DE0-38223616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F895A0F-1D74-C3DE-513C-8E58D047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0ACAE36-C110-AD0E-AF7A-4C1AA863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725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E9820-6D99-B7B2-C415-7E6DBDD8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EFA6E81-256B-C9A8-41B1-89A102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DC3999C-2CA1-366C-BAA3-71BE1D8CF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52F15A0-F79A-7E17-11EA-69473A82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EECEAC-5409-D9B7-DCA9-4B04A8277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9235B48-D41D-AD65-A02F-D1A3E2E04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41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3BE91-ADD3-26C3-7A13-68E328267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4BBAF7-658E-6660-5249-7769164AE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22FCDF-973D-0AE0-76B0-6F3362762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A0C86B-427A-4377-9143-3753A0949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8BAD08-9291-4CA2-91D6-36759A79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78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F432F22-E5A4-6DFF-E84E-115C165CA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5807F1F-B311-C01B-F70D-50DF19BF3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4933F6-F132-04A2-B2DE-6DF37259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82A97C-A738-AD21-705A-FCC7A353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DE46CD-CAE8-C248-2510-9C9E5187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76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CA8DA1A-A526-3CE6-2A35-9F5646F9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37EE370-0DB3-4E99-85E7-91ED9CEFE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289E92-DC71-E141-08A8-0860B7E2E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330179-997F-CF4C-8889-9CA0D2AE2E9B}" type="datetimeFigureOut">
              <a:rPr lang="da-DK" smtClean="0"/>
              <a:t>12.08.2024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831326-7214-FB35-71A0-D0056595F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1EDA69C-4B9C-9439-3A09-7977FB052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DA201B-9310-5B49-BE32-D823485845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889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NC2JGQBoc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Kanslergadeforliget | Arbejdermuseet">
            <a:extLst>
              <a:ext uri="{FF2B5EF4-FFF2-40B4-BE49-F238E27FC236}">
                <a16:creationId xmlns:a16="http://schemas.microsoft.com/office/drawing/2014/main" id="{7462D3B7-8891-823F-4ABA-EEF09B0BC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72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723A8AA-86BE-C95E-61EB-3120A358A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da-DK" sz="3700" dirty="0"/>
              <a:t>Vi slap velfærdsstaten lige før ferien…</a:t>
            </a:r>
            <a:br>
              <a:rPr lang="da-DK" sz="3700" dirty="0"/>
            </a:br>
            <a:r>
              <a:rPr lang="da-DK" sz="3700" dirty="0"/>
              <a:t>Hvad kan I huske?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A009543-5D3E-0364-665B-D2ED4F6EA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endParaRPr lang="da-DK"/>
          </a:p>
        </p:txBody>
      </p:sp>
      <p:pic>
        <p:nvPicPr>
          <p:cNvPr id="1026" name="Picture 2" descr="Velfærdsstaten | faktalink">
            <a:extLst>
              <a:ext uri="{FF2B5EF4-FFF2-40B4-BE49-F238E27FC236}">
                <a16:creationId xmlns:a16="http://schemas.microsoft.com/office/drawing/2014/main" id="{B6D18A4A-4E6E-08B1-A00B-87DD17059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9" r="21239"/>
          <a:stretch/>
        </p:blipFill>
        <p:spPr bwMode="auto"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143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A4F92B-C1E6-E342-A2D1-5BD37C95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Her har I overskrifterne og nu skal I i par fylde indhold på. Brug jeres hukommelse og noter;)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60D5CB7-E164-FD15-AF56-C1D187506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207989"/>
              </p:ext>
            </p:extLst>
          </p:nvPr>
        </p:nvGraphicFramePr>
        <p:xfrm>
          <a:off x="644056" y="2112579"/>
          <a:ext cx="10927829" cy="2154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felt 3">
            <a:extLst>
              <a:ext uri="{FF2B5EF4-FFF2-40B4-BE49-F238E27FC236}">
                <a16:creationId xmlns:a16="http://schemas.microsoft.com/office/drawing/2014/main" id="{91B7F00C-D2E6-F10E-EA04-73D76A1E3FD7}"/>
              </a:ext>
            </a:extLst>
          </p:cNvPr>
          <p:cNvSpPr txBox="1"/>
          <p:nvPr/>
        </p:nvSpPr>
        <p:spPr>
          <a:xfrm>
            <a:off x="1045029" y="4441371"/>
            <a:ext cx="8126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Overvej: Særlige kendetegn ved perioden, væsentlige aktører, begivenheder</a:t>
            </a:r>
          </a:p>
          <a:p>
            <a:endParaRPr lang="da-DK" dirty="0"/>
          </a:p>
          <a:p>
            <a:r>
              <a:rPr lang="da-DK" dirty="0"/>
              <a:t>Krav: Skriv det ned på et stykke papir og gør dig klar til at formidle det til en anden</a:t>
            </a:r>
          </a:p>
        </p:txBody>
      </p:sp>
      <p:sp>
        <p:nvSpPr>
          <p:cNvPr id="6" name="Højrepil 5">
            <a:extLst>
              <a:ext uri="{FF2B5EF4-FFF2-40B4-BE49-F238E27FC236}">
                <a16:creationId xmlns:a16="http://schemas.microsoft.com/office/drawing/2014/main" id="{10349848-822C-E3B4-BBAB-21AC11EB42E2}"/>
              </a:ext>
            </a:extLst>
          </p:cNvPr>
          <p:cNvSpPr/>
          <p:nvPr/>
        </p:nvSpPr>
        <p:spPr>
          <a:xfrm>
            <a:off x="4114800" y="2852057"/>
            <a:ext cx="283029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øjrepil 6">
            <a:extLst>
              <a:ext uri="{FF2B5EF4-FFF2-40B4-BE49-F238E27FC236}">
                <a16:creationId xmlns:a16="http://schemas.microsoft.com/office/drawing/2014/main" id="{1497573B-4148-A17B-4F82-43E8CA8E914C}"/>
              </a:ext>
            </a:extLst>
          </p:cNvPr>
          <p:cNvSpPr/>
          <p:nvPr/>
        </p:nvSpPr>
        <p:spPr>
          <a:xfrm>
            <a:off x="7868573" y="2852057"/>
            <a:ext cx="283029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50" name="Picture 2" descr="Husketip: lær at huske bedre, få bedre hukommelse med husketeknikker til  uddannelse og personlig udvikling.">
            <a:extLst>
              <a:ext uri="{FF2B5EF4-FFF2-40B4-BE49-F238E27FC236}">
                <a16:creationId xmlns:a16="http://schemas.microsoft.com/office/drawing/2014/main" id="{6E75867E-8365-A513-FD00-8A7F76811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578" y="4571999"/>
            <a:ext cx="2826757" cy="196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04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7C4C26-4B56-F9D7-53EE-A0C3F831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751" y="568517"/>
            <a:ext cx="6161004" cy="886379"/>
          </a:xfrm>
        </p:spPr>
        <p:txBody>
          <a:bodyPr>
            <a:normAutofit/>
          </a:bodyPr>
          <a:lstStyle/>
          <a:p>
            <a:r>
              <a:rPr lang="da-DK" sz="2800">
                <a:solidFill>
                  <a:schemeClr val="bg1"/>
                </a:solidFill>
              </a:rPr>
              <a:t>Det sidste vi undersøgte var Kanslergadeforliget 1933</a:t>
            </a:r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5C880D58-0477-47F1-B3CB-4B3017941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635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084" name="Freeform: Shape 308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85" name="Freeform: Shape 308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074" name="Picture 2" descr="Kanslergadeforliget - Wikipedia, den frie encyklopædi">
            <a:extLst>
              <a:ext uri="{FF2B5EF4-FFF2-40B4-BE49-F238E27FC236}">
                <a16:creationId xmlns:a16="http://schemas.microsoft.com/office/drawing/2014/main" id="{CAF92B62-5B3C-EA1F-D00A-871C8DD68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r="18687" b="4"/>
          <a:stretch/>
        </p:blipFill>
        <p:spPr bwMode="auto">
          <a:xfrm>
            <a:off x="235534" y="1009050"/>
            <a:ext cx="3296556" cy="3296556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Graphic 212">
            <a:extLst>
              <a:ext uri="{FF2B5EF4-FFF2-40B4-BE49-F238E27FC236}">
                <a16:creationId xmlns:a16="http://schemas.microsoft.com/office/drawing/2014/main" id="{877E3FF1-E4B8-49CB-9DD6-7D2067808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9510" y="2210504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89" name="Graphic 212">
            <a:extLst>
              <a:ext uri="{FF2B5EF4-FFF2-40B4-BE49-F238E27FC236}">
                <a16:creationId xmlns:a16="http://schemas.microsoft.com/office/drawing/2014/main" id="{30BDE8C6-094E-46E6-BD5E-75FAB4F7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9510" y="2210504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233216-5C22-0A29-7B06-30575A8E6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 skal i se ca</a:t>
            </a: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 min. film om Kanslergadeforliget (Staunings hustru fortæller)</a:t>
            </a:r>
          </a:p>
          <a:p>
            <a:pPr marL="0" indent="0">
              <a:buNone/>
            </a:pPr>
            <a:r>
              <a:rPr lang="da-DK" sz="1800" u="sng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https://www.youtube.com/watch?v=9NC2JGQBocA</a:t>
            </a:r>
            <a:endParaRPr lang="da-DK" sz="1800" u="sng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1800" u="sng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Fokus: </a:t>
            </a:r>
          </a:p>
          <a:p>
            <a:pPr marL="342900" indent="-342900">
              <a:buAutoNum type="arabicParenR"/>
            </a:pP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Hvem er aktørerne og hvad er de uenige om?</a:t>
            </a:r>
          </a:p>
          <a:p>
            <a:pPr marL="342900" indent="-342900">
              <a:buAutoNum type="arabicParenR"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</a:t>
            </a: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årsagsforklaringer kan man argumentere for ligger til grund for forliget?</a:t>
            </a:r>
          </a:p>
          <a:p>
            <a:pPr marL="342900" indent="-342900">
              <a:buAutoNum type="arabicParenR"/>
            </a:pPr>
            <a:r>
              <a:rPr lang="da-DK" sz="18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Hvis grundfortælling om </a:t>
            </a:r>
            <a:r>
              <a:rPr lang="da-DK" sz="18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velfærdsstatens opståen er i høj grad præget af denne begivenhed?</a:t>
            </a:r>
            <a:endParaRPr lang="da-DK" sz="18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>
              <a:solidFill>
                <a:schemeClr val="bg1"/>
              </a:solidFill>
            </a:endParaRPr>
          </a:p>
        </p:txBody>
      </p:sp>
      <p:pic>
        <p:nvPicPr>
          <p:cNvPr id="3076" name="Picture 4" descr="Kanslergadeforliget | Arbejdermuseet">
            <a:extLst>
              <a:ext uri="{FF2B5EF4-FFF2-40B4-BE49-F238E27FC236}">
                <a16:creationId xmlns:a16="http://schemas.microsoft.com/office/drawing/2014/main" id="{041D56D8-EAEC-FFA2-BC12-9919F19C5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2" r="-2" b="18786"/>
          <a:stretch/>
        </p:blipFill>
        <p:spPr bwMode="auto">
          <a:xfrm>
            <a:off x="2841433" y="3429000"/>
            <a:ext cx="2965878" cy="2965878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1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092" name="Freeform: Shape 3091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3" name="Freeform: Shape 3092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4" name="Freeform: Shape 3093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5" name="Freeform: Shape 3094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6" name="Freeform: Shape 3095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480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FADDF3-EB67-8802-C374-E9FF3BF0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for </a:t>
            </a:r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politiske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grundfortællinger</a:t>
            </a: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66311A1-58CC-4E3E-DDED-8AD63DCD3F73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Fra </a:t>
            </a:r>
            <a:r>
              <a:rPr lang="en-US" sz="2200" dirty="0" err="1"/>
              <a:t>jeres</a:t>
            </a:r>
            <a:r>
              <a:rPr lang="en-US" sz="2200" dirty="0"/>
              <a:t> </a:t>
            </a:r>
            <a:r>
              <a:rPr lang="en-US" sz="2200" dirty="0" err="1"/>
              <a:t>grundbog</a:t>
            </a:r>
            <a:r>
              <a:rPr lang="en-US" sz="2200" dirty="0"/>
              <a:t>: ”</a:t>
            </a:r>
            <a:r>
              <a:rPr lang="en-US" sz="2200" dirty="0" err="1"/>
              <a:t>Danmarkshistorie</a:t>
            </a:r>
            <a:r>
              <a:rPr lang="en-US" sz="2200" dirty="0"/>
              <a:t> </a:t>
            </a:r>
            <a:r>
              <a:rPr lang="en-US" sz="2200" dirty="0" err="1"/>
              <a:t>mellem</a:t>
            </a:r>
            <a:r>
              <a:rPr lang="en-US" sz="2200" dirty="0"/>
              <a:t> </a:t>
            </a:r>
            <a:r>
              <a:rPr lang="en-US" sz="2200" dirty="0" err="1"/>
              <a:t>erindring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glemsel</a:t>
            </a:r>
            <a:r>
              <a:rPr lang="en-US" sz="2200" dirty="0"/>
              <a:t>” s. 220</a:t>
            </a:r>
          </a:p>
        </p:txBody>
      </p:sp>
      <p:pic>
        <p:nvPicPr>
          <p:cNvPr id="5" name="Pladsholder til indhold 4" descr="Et billede, der indeholder tekst, skærmbillede, cirkel, Font/skrifttype&#10;&#10;Automatisk genereret beskrivelse">
            <a:extLst>
              <a:ext uri="{FF2B5EF4-FFF2-40B4-BE49-F238E27FC236}">
                <a16:creationId xmlns:a16="http://schemas.microsoft.com/office/drawing/2014/main" id="{12435BF1-4178-233B-8040-82ADB7F8C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0" t="4670"/>
          <a:stretch/>
        </p:blipFill>
        <p:spPr>
          <a:xfrm>
            <a:off x="4654296" y="789302"/>
            <a:ext cx="6903720" cy="527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7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F36597-30FF-6DBB-16C9-AAB3D161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3400"/>
              <a:t>Og så lidt hyggelæsning der bringer os frem til 1956;)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2F2D7A-8A44-FDCD-A2C2-4B4CBA354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700" dirty="0"/>
              <a:t>Læs s. </a:t>
            </a:r>
            <a:r>
              <a:rPr lang="da-DK" sz="1700"/>
              <a:t>203-205</a:t>
            </a:r>
          </a:p>
          <a:p>
            <a:pPr marL="0" indent="0">
              <a:buNone/>
            </a:pPr>
            <a:r>
              <a:rPr lang="da-DK" sz="1700"/>
              <a:t>Læsefokus:</a:t>
            </a:r>
          </a:p>
          <a:p>
            <a:pPr marL="514350" indent="-514350">
              <a:buAutoNum type="arabicParenR"/>
            </a:pPr>
            <a:r>
              <a:rPr lang="da-DK" sz="1700" dirty="0"/>
              <a:t>Hvorfor kommer der et skifte i synet på sociallovgivning efter anden verdenskrig? </a:t>
            </a:r>
          </a:p>
          <a:p>
            <a:pPr marL="514350" indent="-514350">
              <a:buAutoNum type="arabicParenR"/>
            </a:pPr>
            <a:r>
              <a:rPr lang="da-DK" sz="1700" dirty="0"/>
              <a:t>Hvad ønskede man at gennemføre?</a:t>
            </a:r>
          </a:p>
          <a:p>
            <a:pPr marL="514350" indent="-514350">
              <a:buAutoNum type="arabicParenR"/>
            </a:pPr>
            <a:r>
              <a:rPr lang="da-DK" sz="1700" dirty="0"/>
              <a:t>Hvorfor er Folkepensionen fra 1956 helt særlig  i den sammenhæng og hvem bruger den som erindringssted for velfærdsstatens historie i dag?</a:t>
            </a:r>
          </a:p>
        </p:txBody>
      </p:sp>
      <p:pic>
        <p:nvPicPr>
          <p:cNvPr id="4098" name="Picture 2" descr="folkepension – Ung i 50'erne">
            <a:extLst>
              <a:ext uri="{FF2B5EF4-FFF2-40B4-BE49-F238E27FC236}">
                <a16:creationId xmlns:a16="http://schemas.microsoft.com/office/drawing/2014/main" id="{D1336534-3093-19A6-52B8-4BE4222F1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" r="2352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560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240</Words>
  <Application>Microsoft Macintosh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Vi slap velfærdsstaten lige før ferien… Hvad kan I huske?</vt:lpstr>
      <vt:lpstr>Her har I overskrifterne og nu skal I i par fylde indhold på. Brug jeres hukommelse og noter;)</vt:lpstr>
      <vt:lpstr>Det sidste vi undersøgte var Kanslergadeforliget 1933</vt:lpstr>
      <vt:lpstr>Model for politiske grundfortællinger</vt:lpstr>
      <vt:lpstr>Og så lidt hyggelæsning der bringer os frem til 1956;)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Lindgren Krogsgaard EK</dc:creator>
  <cp:lastModifiedBy>Esben Lindgren Krogsgaard EK</cp:lastModifiedBy>
  <cp:revision>1</cp:revision>
  <dcterms:created xsi:type="dcterms:W3CDTF">2024-08-12T18:53:47Z</dcterms:created>
  <dcterms:modified xsi:type="dcterms:W3CDTF">2024-08-12T19:25:58Z</dcterms:modified>
</cp:coreProperties>
</file>