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6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8354B-62DD-4819-A5E6-EAA45CA9DA33}" type="datetimeFigureOut">
              <a:rPr lang="da-DK" smtClean="0"/>
              <a:t>19-11-2014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35FA3-16FD-43FB-AA44-A3E9D587BD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52628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8354B-62DD-4819-A5E6-EAA45CA9DA33}" type="datetimeFigureOut">
              <a:rPr lang="da-DK" smtClean="0"/>
              <a:t>19-11-2014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35FA3-16FD-43FB-AA44-A3E9D587BD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04368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8354B-62DD-4819-A5E6-EAA45CA9DA33}" type="datetimeFigureOut">
              <a:rPr lang="da-DK" smtClean="0"/>
              <a:t>19-11-2014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35FA3-16FD-43FB-AA44-A3E9D587BD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35058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8354B-62DD-4819-A5E6-EAA45CA9DA33}" type="datetimeFigureOut">
              <a:rPr lang="da-DK" smtClean="0"/>
              <a:t>19-11-2014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35FA3-16FD-43FB-AA44-A3E9D587BD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89806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8354B-62DD-4819-A5E6-EAA45CA9DA33}" type="datetimeFigureOut">
              <a:rPr lang="da-DK" smtClean="0"/>
              <a:t>19-11-2014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35FA3-16FD-43FB-AA44-A3E9D587BD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14690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8354B-62DD-4819-A5E6-EAA45CA9DA33}" type="datetimeFigureOut">
              <a:rPr lang="da-DK" smtClean="0"/>
              <a:t>19-11-2014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35FA3-16FD-43FB-AA44-A3E9D587BD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3472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8354B-62DD-4819-A5E6-EAA45CA9DA33}" type="datetimeFigureOut">
              <a:rPr lang="da-DK" smtClean="0"/>
              <a:t>19-11-2014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35FA3-16FD-43FB-AA44-A3E9D587BD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93937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8354B-62DD-4819-A5E6-EAA45CA9DA33}" type="datetimeFigureOut">
              <a:rPr lang="da-DK" smtClean="0"/>
              <a:t>19-11-2014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35FA3-16FD-43FB-AA44-A3E9D587BD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97016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8354B-62DD-4819-A5E6-EAA45CA9DA33}" type="datetimeFigureOut">
              <a:rPr lang="da-DK" smtClean="0"/>
              <a:t>19-11-2014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35FA3-16FD-43FB-AA44-A3E9D587BD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89785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8354B-62DD-4819-A5E6-EAA45CA9DA33}" type="datetimeFigureOut">
              <a:rPr lang="da-DK" smtClean="0"/>
              <a:t>19-11-2014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35FA3-16FD-43FB-AA44-A3E9D587BD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12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8354B-62DD-4819-A5E6-EAA45CA9DA33}" type="datetimeFigureOut">
              <a:rPr lang="da-DK" smtClean="0"/>
              <a:t>19-11-2014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35FA3-16FD-43FB-AA44-A3E9D587BD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93898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E8354B-62DD-4819-A5E6-EAA45CA9DA33}" type="datetimeFigureOut">
              <a:rPr lang="da-DK" smtClean="0"/>
              <a:t>19-11-2014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935FA3-16FD-43FB-AA44-A3E9D587BD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0481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44624"/>
            <a:ext cx="7772400" cy="891530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da-DK" dirty="0" smtClean="0"/>
              <a:t>GT – NT: Kontinuitet &amp; Kontrast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323528" y="1124744"/>
            <a:ext cx="8712968" cy="4514056"/>
          </a:xfrm>
        </p:spPr>
        <p:txBody>
          <a:bodyPr/>
          <a:lstStyle/>
          <a:p>
            <a:r>
              <a:rPr lang="da-DK" b="1" dirty="0" smtClean="0">
                <a:solidFill>
                  <a:srgbClr val="C00000"/>
                </a:solidFill>
              </a:rPr>
              <a:t>GT – de vigtige P’er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da-DK" b="1" dirty="0" smtClean="0">
                <a:solidFill>
                  <a:srgbClr val="C00000"/>
                </a:solidFill>
              </a:rPr>
              <a:t>PROBLEM</a:t>
            </a:r>
            <a:r>
              <a:rPr lang="da-DK" dirty="0" smtClean="0">
                <a:solidFill>
                  <a:schemeClr val="tx1"/>
                </a:solidFill>
              </a:rPr>
              <a:t>: Syndefaldet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da-DK" b="1" dirty="0" smtClean="0">
                <a:solidFill>
                  <a:srgbClr val="C00000"/>
                </a:solidFill>
              </a:rPr>
              <a:t>PAGTER</a:t>
            </a:r>
            <a:r>
              <a:rPr lang="da-DK" dirty="0" smtClean="0">
                <a:solidFill>
                  <a:schemeClr val="tx1"/>
                </a:solidFill>
              </a:rPr>
              <a:t>: Mange </a:t>
            </a:r>
            <a:r>
              <a:rPr lang="da-DK" dirty="0" smtClean="0">
                <a:solidFill>
                  <a:schemeClr val="tx1"/>
                </a:solidFill>
                <a:sym typeface="Wingdings" pitchFamily="2" charset="2"/>
              </a:rPr>
              <a:t> ”Den gamle pagt” = LOVEN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da-DK" b="1" dirty="0" smtClean="0">
                <a:solidFill>
                  <a:srgbClr val="C00000"/>
                </a:solidFill>
                <a:sym typeface="Wingdings" pitchFamily="2" charset="2"/>
              </a:rPr>
              <a:t>PROFETIER</a:t>
            </a:r>
            <a:r>
              <a:rPr lang="da-DK" dirty="0" smtClean="0">
                <a:solidFill>
                  <a:schemeClr val="tx1"/>
                </a:solidFill>
                <a:sym typeface="Wingdings" pitchFamily="2" charset="2"/>
              </a:rPr>
              <a:t>:</a:t>
            </a:r>
          </a:p>
          <a:p>
            <a:pPr marL="914400" lvl="1" indent="-457200" algn="l">
              <a:lnSpc>
                <a:spcPct val="150000"/>
              </a:lnSpc>
              <a:buFont typeface="Arial" pitchFamily="34" charset="0"/>
              <a:buChar char="•"/>
            </a:pPr>
            <a:r>
              <a:rPr lang="da-DK" dirty="0" smtClean="0">
                <a:solidFill>
                  <a:schemeClr val="tx1"/>
                </a:solidFill>
                <a:sym typeface="Wingdings" pitchFamily="2" charset="2"/>
              </a:rPr>
              <a:t>Messias</a:t>
            </a:r>
          </a:p>
          <a:p>
            <a:pPr marL="914400" lvl="1" indent="-457200" algn="l">
              <a:lnSpc>
                <a:spcPct val="150000"/>
              </a:lnSpc>
              <a:buFont typeface="Arial" pitchFamily="34" charset="0"/>
              <a:buChar char="•"/>
            </a:pPr>
            <a:r>
              <a:rPr lang="da-DK" dirty="0" smtClean="0">
                <a:solidFill>
                  <a:schemeClr val="tx1"/>
                </a:solidFill>
                <a:sym typeface="Wingdings" pitchFamily="2" charset="2"/>
              </a:rPr>
              <a:t>Menneskesønnen</a:t>
            </a:r>
          </a:p>
          <a:p>
            <a:pPr marL="914400" lvl="1" indent="-457200" algn="l">
              <a:lnSpc>
                <a:spcPct val="150000"/>
              </a:lnSpc>
              <a:buFont typeface="Arial" pitchFamily="34" charset="0"/>
              <a:buChar char="•"/>
            </a:pPr>
            <a:r>
              <a:rPr lang="da-DK" dirty="0" smtClean="0">
                <a:solidFill>
                  <a:schemeClr val="tx1"/>
                </a:solidFill>
                <a:sym typeface="Wingdings" pitchFamily="2" charset="2"/>
              </a:rPr>
              <a:t>Herrens lidende tjener</a:t>
            </a:r>
          </a:p>
          <a:p>
            <a:pPr marL="1828800" lvl="3" indent="-457200" algn="l">
              <a:lnSpc>
                <a:spcPct val="150000"/>
              </a:lnSpc>
              <a:buFont typeface="Arial" pitchFamily="34" charset="0"/>
              <a:buChar char="•"/>
            </a:pPr>
            <a:endParaRPr lang="da-DK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477297"/>
            <a:ext cx="792088" cy="743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8" r="25962"/>
          <a:stretch/>
        </p:blipFill>
        <p:spPr bwMode="auto">
          <a:xfrm>
            <a:off x="4211781" y="3991729"/>
            <a:ext cx="939403" cy="109345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2386" y="5227250"/>
            <a:ext cx="1435797" cy="938054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kstfelt 3"/>
          <p:cNvSpPr txBox="1"/>
          <p:nvPr/>
        </p:nvSpPr>
        <p:spPr>
          <a:xfrm>
            <a:off x="6372200" y="5850684"/>
            <a:ext cx="9706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600" dirty="0" smtClean="0"/>
              <a:t>Martyren</a:t>
            </a:r>
            <a:endParaRPr lang="da-DK" sz="1600" dirty="0"/>
          </a:p>
        </p:txBody>
      </p:sp>
      <p:sp>
        <p:nvSpPr>
          <p:cNvPr id="5" name="Tekstfelt 4"/>
          <p:cNvSpPr txBox="1"/>
          <p:nvPr/>
        </p:nvSpPr>
        <p:spPr>
          <a:xfrm>
            <a:off x="5158847" y="4777202"/>
            <a:ext cx="25771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600" dirty="0" smtClean="0"/>
              <a:t>Udvalgt/himmelsendt frelser</a:t>
            </a:r>
            <a:endParaRPr lang="da-DK" sz="1600" dirty="0"/>
          </a:p>
        </p:txBody>
      </p:sp>
    </p:spTree>
    <p:extLst>
      <p:ext uri="{BB962C8B-B14F-4D97-AF65-F5344CB8AC3E}">
        <p14:creationId xmlns:p14="http://schemas.microsoft.com/office/powerpoint/2010/main" val="1356880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44624"/>
            <a:ext cx="7772400" cy="891530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da-DK" dirty="0" smtClean="0"/>
              <a:t>GT – NT: Kontinuitet &amp; Kontrast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323528" y="1124744"/>
            <a:ext cx="8712968" cy="4514056"/>
          </a:xfrm>
        </p:spPr>
        <p:txBody>
          <a:bodyPr/>
          <a:lstStyle/>
          <a:p>
            <a:r>
              <a:rPr lang="da-DK" b="1" dirty="0">
                <a:solidFill>
                  <a:srgbClr val="C00000"/>
                </a:solidFill>
              </a:rPr>
              <a:t>N</a:t>
            </a:r>
            <a:r>
              <a:rPr lang="da-DK" b="1" dirty="0" smtClean="0">
                <a:solidFill>
                  <a:srgbClr val="C00000"/>
                </a:solidFill>
              </a:rPr>
              <a:t>T </a:t>
            </a:r>
            <a:r>
              <a:rPr lang="da-DK" b="1" dirty="0" smtClean="0">
                <a:solidFill>
                  <a:srgbClr val="C00000"/>
                </a:solidFill>
              </a:rPr>
              <a:t>– de vigtige P’er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da-DK" b="1" dirty="0" smtClean="0">
                <a:solidFill>
                  <a:srgbClr val="C00000"/>
                </a:solidFill>
              </a:rPr>
              <a:t>PROBLEM</a:t>
            </a:r>
            <a:r>
              <a:rPr lang="da-DK" dirty="0" smtClean="0">
                <a:solidFill>
                  <a:schemeClr val="tx1"/>
                </a:solidFill>
              </a:rPr>
              <a:t>: </a:t>
            </a:r>
            <a:r>
              <a:rPr lang="da-DK" dirty="0" smtClean="0">
                <a:solidFill>
                  <a:schemeClr val="tx1"/>
                </a:solidFill>
              </a:rPr>
              <a:t>Syndefaldet        </a:t>
            </a:r>
            <a:r>
              <a:rPr lang="da-DK" dirty="0" smtClean="0">
                <a:solidFill>
                  <a:srgbClr val="C00000"/>
                </a:solidFill>
              </a:rPr>
              <a:t>ift. GT</a:t>
            </a:r>
            <a:endParaRPr lang="da-DK" dirty="0" smtClean="0">
              <a:solidFill>
                <a:srgbClr val="C00000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da-DK" b="1" dirty="0" smtClean="0">
                <a:solidFill>
                  <a:srgbClr val="C00000"/>
                </a:solidFill>
              </a:rPr>
              <a:t>PAGTER</a:t>
            </a:r>
            <a:r>
              <a:rPr lang="da-DK" dirty="0" smtClean="0">
                <a:solidFill>
                  <a:schemeClr val="tx1"/>
                </a:solidFill>
              </a:rPr>
              <a:t>: Mange </a:t>
            </a:r>
            <a:r>
              <a:rPr lang="da-DK" dirty="0" smtClean="0">
                <a:solidFill>
                  <a:schemeClr val="tx1"/>
                </a:solidFill>
                <a:sym typeface="Wingdings" pitchFamily="2" charset="2"/>
              </a:rPr>
              <a:t> ”Den gamle pagt” = LOVEN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da-DK" b="1" dirty="0" smtClean="0">
                <a:solidFill>
                  <a:srgbClr val="C00000"/>
                </a:solidFill>
                <a:sym typeface="Wingdings" pitchFamily="2" charset="2"/>
              </a:rPr>
              <a:t>PROFETIER</a:t>
            </a:r>
            <a:r>
              <a:rPr lang="da-DK" dirty="0" smtClean="0">
                <a:solidFill>
                  <a:schemeClr val="tx1"/>
                </a:solidFill>
                <a:sym typeface="Wingdings" pitchFamily="2" charset="2"/>
              </a:rPr>
              <a:t>:                              </a:t>
            </a:r>
            <a:r>
              <a:rPr lang="da-DK" dirty="0" smtClean="0">
                <a:solidFill>
                  <a:srgbClr val="C00000"/>
                </a:solidFill>
              </a:rPr>
              <a:t>ift</a:t>
            </a:r>
            <a:r>
              <a:rPr lang="da-DK" dirty="0">
                <a:solidFill>
                  <a:srgbClr val="C00000"/>
                </a:solidFill>
              </a:rPr>
              <a:t>. GT</a:t>
            </a:r>
            <a:endParaRPr lang="da-DK" dirty="0" smtClean="0">
              <a:solidFill>
                <a:srgbClr val="C00000"/>
              </a:solidFill>
              <a:sym typeface="Wingdings" pitchFamily="2" charset="2"/>
            </a:endParaRPr>
          </a:p>
          <a:p>
            <a:pPr marL="914400" lvl="1" indent="-457200" algn="l">
              <a:lnSpc>
                <a:spcPct val="150000"/>
              </a:lnSpc>
              <a:buFont typeface="Arial" pitchFamily="34" charset="0"/>
              <a:buChar char="•"/>
            </a:pPr>
            <a:r>
              <a:rPr lang="da-DK" dirty="0" smtClean="0">
                <a:solidFill>
                  <a:schemeClr val="tx1"/>
                </a:solidFill>
                <a:sym typeface="Wingdings" pitchFamily="2" charset="2"/>
              </a:rPr>
              <a:t>Messias</a:t>
            </a:r>
          </a:p>
          <a:p>
            <a:pPr marL="914400" lvl="1" indent="-457200" algn="l">
              <a:lnSpc>
                <a:spcPct val="150000"/>
              </a:lnSpc>
              <a:buFont typeface="Arial" pitchFamily="34" charset="0"/>
              <a:buChar char="•"/>
            </a:pPr>
            <a:r>
              <a:rPr lang="da-DK" dirty="0" smtClean="0">
                <a:solidFill>
                  <a:schemeClr val="tx1"/>
                </a:solidFill>
                <a:sym typeface="Wingdings" pitchFamily="2" charset="2"/>
              </a:rPr>
              <a:t>Menneskesønnen</a:t>
            </a:r>
          </a:p>
          <a:p>
            <a:pPr marL="914400" lvl="1" indent="-457200" algn="l">
              <a:lnSpc>
                <a:spcPct val="150000"/>
              </a:lnSpc>
              <a:buFont typeface="Arial" pitchFamily="34" charset="0"/>
              <a:buChar char="•"/>
            </a:pPr>
            <a:r>
              <a:rPr lang="da-DK" dirty="0" smtClean="0">
                <a:solidFill>
                  <a:schemeClr val="tx1"/>
                </a:solidFill>
                <a:sym typeface="Wingdings" pitchFamily="2" charset="2"/>
              </a:rPr>
              <a:t>Herrens lidende tjener</a:t>
            </a:r>
            <a:endParaRPr lang="da-DK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477297"/>
            <a:ext cx="792088" cy="743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8" r="25962"/>
          <a:stretch/>
        </p:blipFill>
        <p:spPr bwMode="auto">
          <a:xfrm>
            <a:off x="4211781" y="3991729"/>
            <a:ext cx="939403" cy="109345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2386" y="5227250"/>
            <a:ext cx="1435797" cy="93805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kstboks 3"/>
          <p:cNvSpPr txBox="1"/>
          <p:nvPr/>
        </p:nvSpPr>
        <p:spPr>
          <a:xfrm>
            <a:off x="2699792" y="1628800"/>
            <a:ext cx="2592288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a-DK" sz="3200" b="1" dirty="0" smtClean="0"/>
              <a:t>KONTINUITET</a:t>
            </a:r>
            <a:endParaRPr lang="da-DK" b="1" dirty="0"/>
          </a:p>
        </p:txBody>
      </p:sp>
      <p:sp>
        <p:nvSpPr>
          <p:cNvPr id="8" name="Tekstboks 7"/>
          <p:cNvSpPr txBox="1"/>
          <p:nvPr/>
        </p:nvSpPr>
        <p:spPr>
          <a:xfrm>
            <a:off x="2942970" y="2892522"/>
            <a:ext cx="2592288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a-DK" sz="3200" b="1" dirty="0" smtClean="0"/>
              <a:t>KONTINUITET</a:t>
            </a:r>
            <a:endParaRPr lang="da-DK" b="1" dirty="0"/>
          </a:p>
        </p:txBody>
      </p:sp>
      <p:sp>
        <p:nvSpPr>
          <p:cNvPr id="9" name="Tekstboks 8"/>
          <p:cNvSpPr txBox="1"/>
          <p:nvPr/>
        </p:nvSpPr>
        <p:spPr>
          <a:xfrm>
            <a:off x="2339752" y="2276872"/>
            <a:ext cx="6192688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a-DK" sz="3200" b="1" dirty="0" smtClean="0"/>
              <a:t>KONTRAST: Den </a:t>
            </a:r>
            <a:r>
              <a:rPr lang="da-DK" sz="3200" b="1" u="sng" dirty="0" smtClean="0"/>
              <a:t>NYE</a:t>
            </a:r>
            <a:r>
              <a:rPr lang="da-DK" sz="3200" b="1" dirty="0" smtClean="0"/>
              <a:t> pagt.</a:t>
            </a:r>
            <a:endParaRPr lang="da-DK" b="1" dirty="0"/>
          </a:p>
        </p:txBody>
      </p:sp>
      <p:sp>
        <p:nvSpPr>
          <p:cNvPr id="5" name="Rektangel 4"/>
          <p:cNvSpPr/>
          <p:nvPr/>
        </p:nvSpPr>
        <p:spPr>
          <a:xfrm>
            <a:off x="5151184" y="4746630"/>
            <a:ext cx="257718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sz="1600" dirty="0"/>
              <a:t>Udvalgt/himmelsendt frelser</a:t>
            </a:r>
            <a:endParaRPr lang="da-DK" sz="1600" dirty="0"/>
          </a:p>
        </p:txBody>
      </p:sp>
      <p:sp>
        <p:nvSpPr>
          <p:cNvPr id="6" name="Rektangel 5"/>
          <p:cNvSpPr/>
          <p:nvPr/>
        </p:nvSpPr>
        <p:spPr>
          <a:xfrm>
            <a:off x="6405065" y="5866237"/>
            <a:ext cx="9706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sz="1600" dirty="0"/>
              <a:t>Martyren</a:t>
            </a:r>
          </a:p>
        </p:txBody>
      </p:sp>
    </p:spTree>
    <p:extLst>
      <p:ext uri="{BB962C8B-B14F-4D97-AF65-F5344CB8AC3E}">
        <p14:creationId xmlns:p14="http://schemas.microsoft.com/office/powerpoint/2010/main" val="3654661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</p:bldLst>
  </p:timing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TC103457475[[fn=Ramme]]</Template>
  <TotalTime>1585</TotalTime>
  <Words>86</Words>
  <Application>Microsoft Office PowerPoint</Application>
  <PresentationFormat>Skærmshow (4:3)</PresentationFormat>
  <Paragraphs>23</Paragraphs>
  <Slides>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Kontortema</vt:lpstr>
      <vt:lpstr>GT – NT: Kontinuitet &amp; Kontrast</vt:lpstr>
      <vt:lpstr>GT – NT: Kontinuitet &amp; Kontrast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GT – NT: Kontinuitet &amp; Kontrast</dc:title>
  <dc:creator>Christina Egholm</dc:creator>
  <cp:lastModifiedBy>Christian Joen</cp:lastModifiedBy>
  <cp:revision>8</cp:revision>
  <dcterms:created xsi:type="dcterms:W3CDTF">2013-10-01T10:23:51Z</dcterms:created>
  <dcterms:modified xsi:type="dcterms:W3CDTF">2014-11-19T09:16:53Z</dcterms:modified>
</cp:coreProperties>
</file>