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6" r:id="rId4"/>
    <p:sldId id="277" r:id="rId5"/>
    <p:sldId id="262" r:id="rId6"/>
    <p:sldId id="258" r:id="rId7"/>
    <p:sldId id="259" r:id="rId8"/>
    <p:sldId id="266" r:id="rId9"/>
    <p:sldId id="263" r:id="rId10"/>
    <p:sldId id="264" r:id="rId11"/>
    <p:sldId id="272" r:id="rId12"/>
    <p:sldId id="271" r:id="rId13"/>
    <p:sldId id="279" r:id="rId14"/>
    <p:sldId id="281" r:id="rId15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51"/>
  </p:normalViewPr>
  <p:slideViewPr>
    <p:cSldViewPr>
      <p:cViewPr>
        <p:scale>
          <a:sx n="117" d="100"/>
          <a:sy n="117" d="100"/>
        </p:scale>
        <p:origin x="-832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E00A3-D491-49F6-AE28-8286726FDE2D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FB03D-51D9-4A96-B708-F87A2DA58B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7220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9pPr>
          </a:lstStyle>
          <a:p>
            <a:pPr eaLnBrk="1" hangingPunct="1"/>
            <a:fld id="{C3D8E220-1F7F-4514-A815-C30416362DB5}" type="slidenum">
              <a:rPr lang="da-DK">
                <a:latin typeface="Arial" charset="0"/>
              </a:rPr>
              <a:pPr eaLnBrk="1" hangingPunct="1"/>
              <a:t>6</a:t>
            </a:fld>
            <a:endParaRPr lang="da-DK">
              <a:latin typeface="Arial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smtClean="0"/>
              <a:t>Alexander d. Store, Istanbul og Ny Carlsberg Glyptotek</a:t>
            </a:r>
          </a:p>
        </p:txBody>
      </p:sp>
    </p:spTree>
    <p:extLst>
      <p:ext uri="{BB962C8B-B14F-4D97-AF65-F5344CB8AC3E}">
        <p14:creationId xmlns:p14="http://schemas.microsoft.com/office/powerpoint/2010/main" val="774936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9pPr>
          </a:lstStyle>
          <a:p>
            <a:pPr eaLnBrk="1" hangingPunct="1"/>
            <a:fld id="{526E9882-4636-400F-9152-9B4F9728DEC2}" type="slidenum">
              <a:rPr lang="da-DK">
                <a:latin typeface="Arial" charset="0"/>
              </a:rPr>
              <a:pPr eaLnBrk="1" hangingPunct="1"/>
              <a:t>7</a:t>
            </a:fld>
            <a:endParaRPr lang="da-DK">
              <a:latin typeface="Arial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smtClean="0"/>
              <a:t>Sokrates, Napoli 6129</a:t>
            </a:r>
          </a:p>
        </p:txBody>
      </p:sp>
    </p:spTree>
    <p:extLst>
      <p:ext uri="{BB962C8B-B14F-4D97-AF65-F5344CB8AC3E}">
        <p14:creationId xmlns:p14="http://schemas.microsoft.com/office/powerpoint/2010/main" val="2019457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9pPr>
          </a:lstStyle>
          <a:p>
            <a:pPr eaLnBrk="1" hangingPunct="1"/>
            <a:fld id="{24444D34-4272-43FC-80AF-E5CB0B8F633A}" type="slidenum">
              <a:rPr lang="da-DK">
                <a:latin typeface="Arial" charset="0"/>
              </a:rPr>
              <a:pPr eaLnBrk="1" hangingPunct="1"/>
              <a:t>8</a:t>
            </a:fld>
            <a:endParaRPr lang="da-DK">
              <a:latin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smtClean="0"/>
              <a:t>Afrodite fra Knidos, Vatikan 812. H. 2.04 m, original ca. 350 f.v.t.</a:t>
            </a:r>
          </a:p>
        </p:txBody>
      </p:sp>
    </p:spTree>
    <p:extLst>
      <p:ext uri="{BB962C8B-B14F-4D97-AF65-F5344CB8AC3E}">
        <p14:creationId xmlns:p14="http://schemas.microsoft.com/office/powerpoint/2010/main" val="50708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9pPr>
          </a:lstStyle>
          <a:p>
            <a:pPr eaLnBrk="1" hangingPunct="1"/>
            <a:fld id="{E7AD2805-4362-4AEB-9678-2FC1AFE11C66}" type="slidenum">
              <a:rPr lang="da-DK">
                <a:latin typeface="Arial" charset="0"/>
              </a:rPr>
              <a:pPr eaLnBrk="1" hangingPunct="1"/>
              <a:t>9</a:t>
            </a:fld>
            <a:endParaRPr lang="da-DK">
              <a:latin typeface="Arial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smtClean="0"/>
              <a:t>Apoxyomenos er slankere end Doryphoros </a:t>
            </a:r>
          </a:p>
        </p:txBody>
      </p:sp>
    </p:spTree>
    <p:extLst>
      <p:ext uri="{BB962C8B-B14F-4D97-AF65-F5344CB8AC3E}">
        <p14:creationId xmlns:p14="http://schemas.microsoft.com/office/powerpoint/2010/main" val="1845966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9pPr>
          </a:lstStyle>
          <a:p>
            <a:pPr eaLnBrk="1" hangingPunct="1"/>
            <a:fld id="{CBACD2AC-88F3-40C0-A7E8-FA2FA1E8BF87}" type="slidenum">
              <a:rPr lang="da-DK">
                <a:latin typeface="Arial" charset="0"/>
              </a:rPr>
              <a:pPr eaLnBrk="1" hangingPunct="1"/>
              <a:t>10</a:t>
            </a:fld>
            <a:endParaRPr lang="da-DK">
              <a:latin typeface="Arial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smtClean="0"/>
              <a:t>Apoxyomenos, Vatikan, H. 2.05 m. Kopi efter original af Lysippos, ca. 330 f.v.t.</a:t>
            </a:r>
          </a:p>
        </p:txBody>
      </p:sp>
    </p:spTree>
    <p:extLst>
      <p:ext uri="{BB962C8B-B14F-4D97-AF65-F5344CB8AC3E}">
        <p14:creationId xmlns:p14="http://schemas.microsoft.com/office/powerpoint/2010/main" val="458414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cs typeface="Arial" charset="0"/>
              </a:defRPr>
            </a:lvl9pPr>
          </a:lstStyle>
          <a:p>
            <a:pPr eaLnBrk="1" hangingPunct="1"/>
            <a:fld id="{77E3730F-D1AD-4315-82C9-67E5A909E485}" type="slidenum">
              <a:rPr lang="da-DK">
                <a:latin typeface="Arial" charset="0"/>
              </a:rPr>
              <a:pPr eaLnBrk="1" hangingPunct="1"/>
              <a:t>11</a:t>
            </a:fld>
            <a:endParaRPr lang="da-DK">
              <a:latin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dirty="0" err="1" smtClean="0"/>
              <a:t>Eirene</a:t>
            </a:r>
            <a:r>
              <a:rPr lang="da-DK" dirty="0" smtClean="0"/>
              <a:t> med </a:t>
            </a:r>
            <a:r>
              <a:rPr lang="da-DK" dirty="0" err="1" smtClean="0"/>
              <a:t>Ploutos</a:t>
            </a:r>
            <a:r>
              <a:rPr lang="da-DK" dirty="0" smtClean="0"/>
              <a:t>, München 219, H. 2.01.</a:t>
            </a:r>
          </a:p>
          <a:p>
            <a:pPr eaLnBrk="1" hangingPunct="1"/>
            <a:r>
              <a:rPr lang="da-DK" dirty="0" smtClean="0"/>
              <a:t>Kopi efter original af </a:t>
            </a:r>
            <a:r>
              <a:rPr lang="da-DK" dirty="0" err="1" smtClean="0"/>
              <a:t>Kephisodotos</a:t>
            </a:r>
            <a:r>
              <a:rPr lang="da-DK" dirty="0" smtClean="0"/>
              <a:t>. </a:t>
            </a:r>
            <a:r>
              <a:rPr lang="da-DK" dirty="0" err="1" smtClean="0"/>
              <a:t>Eirenekulten</a:t>
            </a:r>
            <a:r>
              <a:rPr lang="da-DK" dirty="0" smtClean="0"/>
              <a:t> blev introduceret i Athen i 374 f.v.t.</a:t>
            </a:r>
          </a:p>
          <a:p>
            <a:pPr eaLnBrk="1" hangingPunct="1"/>
            <a:r>
              <a:rPr lang="da-DK" dirty="0" smtClean="0"/>
              <a:t>Statuen stod på Agora.</a:t>
            </a:r>
          </a:p>
        </p:txBody>
      </p:sp>
    </p:spTree>
    <p:extLst>
      <p:ext uri="{BB962C8B-B14F-4D97-AF65-F5344CB8AC3E}">
        <p14:creationId xmlns:p14="http://schemas.microsoft.com/office/powerpoint/2010/main" val="1199960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FE4A-99C4-42A3-A097-386E357D08E4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D58A-1C96-4854-A845-1890D59868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928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FE4A-99C4-42A3-A097-386E357D08E4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D58A-1C96-4854-A845-1890D59868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421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FE4A-99C4-42A3-A097-386E357D08E4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D58A-1C96-4854-A845-1890D59868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347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FE4A-99C4-42A3-A097-386E357D08E4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D58A-1C96-4854-A845-1890D59868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953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FE4A-99C4-42A3-A097-386E357D08E4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D58A-1C96-4854-A845-1890D59868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7199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FE4A-99C4-42A3-A097-386E357D08E4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D58A-1C96-4854-A845-1890D59868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9324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FE4A-99C4-42A3-A097-386E357D08E4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D58A-1C96-4854-A845-1890D59868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5447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FE4A-99C4-42A3-A097-386E357D08E4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D58A-1C96-4854-A845-1890D59868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6812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FE4A-99C4-42A3-A097-386E357D08E4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D58A-1C96-4854-A845-1890D59868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144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FE4A-99C4-42A3-A097-386E357D08E4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D58A-1C96-4854-A845-1890D59868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5751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FE4A-99C4-42A3-A097-386E357D08E4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D58A-1C96-4854-A845-1890D59868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0734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0FE4A-99C4-42A3-A097-386E357D08E4}" type="datetimeFigureOut">
              <a:rPr lang="da-DK" smtClean="0"/>
              <a:t>14/03/19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FD58A-1C96-4854-A845-1890D598688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220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Senklassisk tid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ca. 400-323 f.Kr.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61217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Senklassisk tid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 smtClean="0"/>
              <a:t>Peloponnesiske kriges afslutning (404 f. Kr.) til Alexander d. stores død 323 f.Kr.)</a:t>
            </a:r>
          </a:p>
          <a:p>
            <a:r>
              <a:rPr lang="da-DK" sz="2200" dirty="0" smtClean="0"/>
              <a:t>Politisk og social uro</a:t>
            </a:r>
          </a:p>
          <a:p>
            <a:r>
              <a:rPr lang="da-DK" sz="2200" dirty="0" smtClean="0"/>
              <a:t>Opløsningstendenser i de græske bystater</a:t>
            </a:r>
          </a:p>
          <a:p>
            <a:r>
              <a:rPr lang="da-DK" sz="2200" dirty="0" smtClean="0"/>
              <a:t>Stigende individualisme fremfor fællesskabsfølelse</a:t>
            </a:r>
          </a:p>
          <a:p>
            <a:r>
              <a:rPr lang="da-DK" sz="2200" dirty="0" smtClean="0"/>
              <a:t>Også udtrykt i kunsten: ”den bløde, sentimentale stil” afløser efterhånden den højklassiske idealisme</a:t>
            </a:r>
          </a:p>
          <a:p>
            <a:r>
              <a:rPr lang="da-DK" sz="2200" dirty="0" smtClean="0"/>
              <a:t>Reaktion bl.a. hos Platon</a:t>
            </a:r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276525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Opløsningstendenser i senklassisk tid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 smtClean="0"/>
              <a:t>Folk skærmer sig mod politisk og social uro</a:t>
            </a:r>
          </a:p>
          <a:p>
            <a:r>
              <a:rPr lang="da-DK" sz="2200" dirty="0" smtClean="0"/>
              <a:t>Folk søger indad (udtrykkes også i kunsten)</a:t>
            </a:r>
          </a:p>
          <a:p>
            <a:r>
              <a:rPr lang="da-DK" sz="2200" dirty="0" smtClean="0"/>
              <a:t>Privatsfæren vinder frem på bekostning af den offentlige sfære</a:t>
            </a:r>
          </a:p>
          <a:p>
            <a:r>
              <a:rPr lang="da-DK" sz="2200" dirty="0" smtClean="0"/>
              <a:t>Borgernes ”</a:t>
            </a:r>
            <a:r>
              <a:rPr lang="da-DK" sz="2200" dirty="0" err="1" smtClean="0"/>
              <a:t>polis</a:t>
            </a:r>
            <a:r>
              <a:rPr lang="da-DK" sz="2200" dirty="0" smtClean="0"/>
              <a:t>-patriotisme” (der bl.a. vandt dem slagene under Perserkrigene) fortrænges mere og mere af individualisme</a:t>
            </a:r>
          </a:p>
          <a:p>
            <a:r>
              <a:rPr lang="da-DK" sz="2200" dirty="0" smtClean="0"/>
              <a:t>Det bliver efterhånden svært at samle en borgerhær. Professionelle lejesoldater (uden særligt tilhørsforhold til den enkelte bystat) afløser borgerhære.</a:t>
            </a:r>
          </a:p>
          <a:p>
            <a:r>
              <a:rPr lang="da-DK" sz="2200" dirty="0" smtClean="0"/>
              <a:t>Allerede sofisterne havde fremhævet og dyrket denne individualisme, som altså slår igennem her i det 4. århundrede</a:t>
            </a:r>
          </a:p>
          <a:p>
            <a:r>
              <a:rPr lang="da-DK" sz="2200" dirty="0" smtClean="0"/>
              <a:t>Politik (og altså forsvaret af byen) overlades til fagfolk</a:t>
            </a:r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3435102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Individualisme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 smtClean="0"/>
              <a:t>Historieskrivningen kommer til at handle om personportrætter (eks. </a:t>
            </a:r>
            <a:r>
              <a:rPr lang="da-DK" sz="2200" dirty="0" err="1" smtClean="0"/>
              <a:t>Xenofons</a:t>
            </a:r>
            <a:r>
              <a:rPr lang="da-DK" sz="2200" dirty="0" smtClean="0"/>
              <a:t> ”</a:t>
            </a:r>
            <a:r>
              <a:rPr lang="da-DK" sz="2200" dirty="0" err="1" smtClean="0"/>
              <a:t>Memorabilia</a:t>
            </a:r>
            <a:r>
              <a:rPr lang="da-DK" sz="2200" dirty="0" smtClean="0"/>
              <a:t>”, der er en slags biografi om Sokrates)</a:t>
            </a:r>
          </a:p>
          <a:p>
            <a:r>
              <a:rPr lang="da-DK" sz="2200" dirty="0" smtClean="0"/>
              <a:t>Religionen er ikke længere et kultisk statsanliggende, men mere den enkeltes egen sag</a:t>
            </a:r>
          </a:p>
          <a:p>
            <a:r>
              <a:rPr lang="da-DK" sz="2200" dirty="0" smtClean="0"/>
              <a:t>Arkitekturen handler ikke længere så meget om opførelse af store templer, men fokus er nu mere på beboelseshuse</a:t>
            </a:r>
          </a:p>
          <a:p>
            <a:r>
              <a:rPr lang="da-DK" sz="2200" dirty="0" smtClean="0"/>
              <a:t>Kunstværker afspejler ligeledes denne fokus på individualisme (samt det følelsesmæssige)</a:t>
            </a:r>
          </a:p>
          <a:p>
            <a:r>
              <a:rPr lang="da-DK" sz="2200" dirty="0" smtClean="0"/>
              <a:t>Man taler i den forbindelse om ”den bløde, sentimentale stil”</a:t>
            </a:r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1686997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a-DK" smtClean="0"/>
              <a:t>Stiltræk i 4. årh.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6792"/>
            <a:ext cx="8291264" cy="504085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da-DK" sz="2200" dirty="0" smtClean="0"/>
              <a:t>Ansigterne viser patetisk udtryk og/eller individuelle portrætkarakterer i stedet for idealtyper (eks. Alexander-portrættet af </a:t>
            </a:r>
            <a:r>
              <a:rPr lang="da-DK" sz="2200" dirty="0" err="1" smtClean="0"/>
              <a:t>Lysippos</a:t>
            </a:r>
            <a:r>
              <a:rPr lang="da-DK" sz="2200" dirty="0" smtClean="0"/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da-DK" sz="2200" dirty="0" smtClean="0"/>
              <a:t>Introduktion af den nøgne kvindefigur.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da-DK" sz="2200" dirty="0" smtClean="0"/>
              <a:t>Skulpturerne bliver mindre frontale, bruger rummet og kræver, at betragteren skal gå omkring dem for at forstå dem.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da-DK" sz="2200" dirty="0" smtClean="0"/>
              <a:t>Eksperimenter med figurens stillingsmotiv, hvor vægten kan flyttes til en støtte, f.eks. et træ.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da-DK" sz="2200" dirty="0" smtClean="0"/>
              <a:t>Idealproportionerne forskydes: figurerne bliver slankere, blødere, mindre kraftfulde, med mindre hoveder</a:t>
            </a:r>
            <a:r>
              <a:rPr lang="da-DK" sz="2200" dirty="0"/>
              <a:t> </a:t>
            </a:r>
            <a:r>
              <a:rPr lang="da-DK" sz="2200" dirty="0" smtClean="0"/>
              <a:t>og krøllet hår.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da-DK" sz="2200" dirty="0" smtClean="0"/>
              <a:t>I draperiet ser man nu ofte eksempler på krøllede stoffer og pressefolder i stoffet.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da-DK" sz="2200" dirty="0" smtClean="0"/>
              <a:t>Figurerne lukker sig om sig selv i et privat rum (</a:t>
            </a:r>
            <a:r>
              <a:rPr lang="da-DK" sz="2200" dirty="0" err="1" smtClean="0"/>
              <a:t>Eirene</a:t>
            </a:r>
            <a:r>
              <a:rPr lang="da-DK" sz="2200" dirty="0" smtClean="0"/>
              <a:t> og </a:t>
            </a:r>
            <a:r>
              <a:rPr lang="da-DK" sz="2200" dirty="0" err="1" smtClean="0"/>
              <a:t>Ploutos</a:t>
            </a:r>
            <a:r>
              <a:rPr lang="da-DK" sz="2200" dirty="0" smtClean="0"/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da-DK" sz="2200" dirty="0" smtClean="0"/>
              <a:t>Allegoriske figurer: man personificerer abstrakte begreber (</a:t>
            </a:r>
            <a:r>
              <a:rPr lang="da-DK" sz="2200" dirty="0" err="1" smtClean="0"/>
              <a:t>Eirene</a:t>
            </a:r>
            <a:r>
              <a:rPr lang="da-DK" sz="2200" dirty="0" smtClean="0"/>
              <a:t> og </a:t>
            </a:r>
            <a:r>
              <a:rPr lang="da-DK" sz="2200" dirty="0" err="1" smtClean="0"/>
              <a:t>Ploutos</a:t>
            </a:r>
            <a:r>
              <a:rPr lang="da-DK" sz="2200" dirty="0"/>
              <a:t> </a:t>
            </a:r>
            <a:r>
              <a:rPr lang="da-DK" sz="2200" dirty="0" smtClean="0"/>
              <a:t>– ”Freden” og ”Rigdommen”)</a:t>
            </a:r>
          </a:p>
        </p:txBody>
      </p:sp>
    </p:spTree>
    <p:extLst>
      <p:ext uri="{BB962C8B-B14F-4D97-AF65-F5344CB8AC3E}">
        <p14:creationId xmlns:p14="http://schemas.microsoft.com/office/powerpoint/2010/main" val="269503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70-a05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4808538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Picture 5" descr="004109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263" y="1196975"/>
            <a:ext cx="4249737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321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5" descr="Sokra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60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6" descr="sokrates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0"/>
            <a:ext cx="3971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40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81_A00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1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5" descr="aph_knid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0"/>
            <a:ext cx="3246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263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apoxyomen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0"/>
            <a:ext cx="2159000" cy="669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3" descr="doryforo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0"/>
            <a:ext cx="2613025" cy="680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0983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Lysippos_Apox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98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5" descr="Lysippos_Apoxy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0"/>
            <a:ext cx="403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566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eirene2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052513"/>
            <a:ext cx="2773362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5" descr="eiren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338" y="0"/>
            <a:ext cx="37766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5580063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da-DK" sz="2200" dirty="0" err="1" smtClean="0"/>
              <a:t>Kephisodot</a:t>
            </a:r>
            <a:r>
              <a:rPr lang="da-DK" sz="2200" dirty="0" smtClean="0"/>
              <a:t>: </a:t>
            </a:r>
            <a:r>
              <a:rPr lang="da-DK" sz="2200" dirty="0" err="1" smtClean="0"/>
              <a:t>Eirene</a:t>
            </a:r>
            <a:r>
              <a:rPr lang="da-DK" sz="2200" dirty="0" smtClean="0"/>
              <a:t> med </a:t>
            </a:r>
            <a:r>
              <a:rPr lang="da-DK" sz="2200" dirty="0" err="1" smtClean="0"/>
              <a:t>Ploutos</a:t>
            </a:r>
            <a:r>
              <a:rPr lang="da-DK" sz="2200" dirty="0" smtClean="0"/>
              <a:t>, ca. 370 f. Kr.</a:t>
            </a:r>
          </a:p>
        </p:txBody>
      </p:sp>
    </p:spTree>
    <p:extLst>
      <p:ext uri="{BB962C8B-B14F-4D97-AF65-F5344CB8AC3E}">
        <p14:creationId xmlns:p14="http://schemas.microsoft.com/office/powerpoint/2010/main" val="1347411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eire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6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169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da-DK" sz="2200" dirty="0" smtClean="0"/>
              <a:t>”Eros i færd med at spænde sin bue”</a:t>
            </a:r>
            <a:br>
              <a:rPr lang="da-DK" sz="2200" dirty="0" smtClean="0"/>
            </a:br>
            <a:r>
              <a:rPr lang="da-DK" sz="2200" dirty="0" smtClean="0"/>
              <a:t>Tilskrevet </a:t>
            </a:r>
            <a:r>
              <a:rPr lang="da-DK" sz="2200" dirty="0" err="1" smtClean="0"/>
              <a:t>Lysippos</a:t>
            </a:r>
            <a:r>
              <a:rPr lang="da-DK" sz="2200" dirty="0" smtClean="0"/>
              <a:t/>
            </a:r>
            <a:br>
              <a:rPr lang="da-DK" sz="2200" dirty="0" smtClean="0"/>
            </a:br>
            <a:r>
              <a:rPr lang="da-DK" sz="2200" dirty="0" smtClean="0"/>
              <a:t>Romersk marmorkopi efter græsk bronzestatue</a:t>
            </a:r>
            <a:br>
              <a:rPr lang="da-DK" sz="2200" dirty="0" smtClean="0"/>
            </a:br>
            <a:r>
              <a:rPr lang="da-DK" sz="2200" dirty="0" smtClean="0"/>
              <a:t>Højde: 1,23 m.</a:t>
            </a:r>
            <a:br>
              <a:rPr lang="da-DK" sz="2200" dirty="0" smtClean="0"/>
            </a:br>
            <a:r>
              <a:rPr lang="da-DK" sz="2200" dirty="0" smtClean="0"/>
              <a:t>Ca. 330 f. Kr.</a:t>
            </a:r>
            <a:br>
              <a:rPr lang="da-DK" sz="2200" dirty="0" smtClean="0"/>
            </a:br>
            <a:r>
              <a:rPr lang="da-DK" sz="2200" dirty="0" smtClean="0"/>
              <a:t>Museo </a:t>
            </a:r>
            <a:r>
              <a:rPr lang="da-DK" sz="2200" dirty="0" err="1" smtClean="0"/>
              <a:t>Capitolino</a:t>
            </a:r>
            <a:r>
              <a:rPr lang="da-DK" sz="2200" dirty="0" smtClean="0"/>
              <a:t>, Rom</a:t>
            </a:r>
            <a:endParaRPr lang="da-DK" sz="2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85214"/>
            <a:ext cx="4220492" cy="496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8070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994122"/>
          </a:xfrm>
        </p:spPr>
        <p:txBody>
          <a:bodyPr>
            <a:normAutofit/>
          </a:bodyPr>
          <a:lstStyle/>
          <a:p>
            <a:r>
              <a:rPr lang="da-DK" sz="2200" dirty="0" smtClean="0"/>
              <a:t>Afsluttende bemærkninger om hele den klassiske periode?</a:t>
            </a:r>
            <a:br>
              <a:rPr lang="da-DK" sz="2200" dirty="0" smtClean="0"/>
            </a:br>
            <a:endParaRPr lang="da-DK" sz="22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74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520</Words>
  <Application>Microsoft Macintosh PowerPoint</Application>
  <PresentationFormat>Skærmshow (4:3)</PresentationFormat>
  <Paragraphs>49</Paragraphs>
  <Slides>14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14</vt:i4>
      </vt:variant>
    </vt:vector>
  </HeadingPairs>
  <TitlesOfParts>
    <vt:vector size="15" baseType="lpstr">
      <vt:lpstr>Kontortema</vt:lpstr>
      <vt:lpstr>Senklassisk tid</vt:lpstr>
      <vt:lpstr>Senklassisk tid</vt:lpstr>
      <vt:lpstr>Opløsningstendenser i senklassisk tid</vt:lpstr>
      <vt:lpstr>Individualisme</vt:lpstr>
      <vt:lpstr>Stiltræk i 4. årh.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Kephisodot: Eirene med Ploutos, ca. 370 f. Kr.</vt:lpstr>
      <vt:lpstr>PowerPoint-præsentation</vt:lpstr>
      <vt:lpstr>”Eros i færd med at spænde sin bue” Tilskrevet Lysippos Romersk marmorkopi efter græsk bronzestatue Højde: 1,23 m. Ca. 330 f. Kr. Museo Capitolino, Rom</vt:lpstr>
      <vt:lpstr>Afsluttende bemærkninger om hele den klassiske periode?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Senklassisk tid ca. 400-323 f.Kr.</dc:title>
  <dc:creator>Lærer</dc:creator>
  <cp:lastModifiedBy>sg-lærer</cp:lastModifiedBy>
  <cp:revision>29</cp:revision>
  <dcterms:created xsi:type="dcterms:W3CDTF">2012-03-21T12:42:16Z</dcterms:created>
  <dcterms:modified xsi:type="dcterms:W3CDTF">2019-03-14T07:12:12Z</dcterms:modified>
</cp:coreProperties>
</file>