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910" r:id="rId2"/>
  </p:sldMasterIdLst>
  <p:notesMasterIdLst>
    <p:notesMasterId r:id="rId16"/>
  </p:notesMasterIdLst>
  <p:handoutMasterIdLst>
    <p:handoutMasterId r:id="rId17"/>
  </p:handoutMasterIdLst>
  <p:sldIdLst>
    <p:sldId id="565" r:id="rId3"/>
    <p:sldId id="576" r:id="rId4"/>
    <p:sldId id="566" r:id="rId5"/>
    <p:sldId id="578" r:id="rId6"/>
    <p:sldId id="577" r:id="rId7"/>
    <p:sldId id="568" r:id="rId8"/>
    <p:sldId id="569" r:id="rId9"/>
    <p:sldId id="570" r:id="rId10"/>
    <p:sldId id="571" r:id="rId11"/>
    <p:sldId id="572" r:id="rId12"/>
    <p:sldId id="573" r:id="rId13"/>
    <p:sldId id="574" r:id="rId14"/>
    <p:sldId id="575" r:id="rId15"/>
  </p:sldIdLst>
  <p:sldSz cx="9144000" cy="6858000" type="screen4x3"/>
  <p:notesSz cx="6797675" cy="9926638"/>
  <p:embeddedFontLst>
    <p:embeddedFont>
      <p:font typeface="AU Passata" panose="020B0604020202020204" charset="0"/>
      <p:regular r:id="rId18"/>
      <p:bold r:id="rId19"/>
    </p:embeddedFont>
    <p:embeddedFont>
      <p:font typeface="AU Peto" panose="020B0604020202020204" charset="0"/>
      <p:bold r:id="rId20"/>
    </p:embeddedFont>
    <p:embeddedFont>
      <p:font typeface="Cambria Math" panose="02040503050406030204" pitchFamily="18" charset="0"/>
      <p:regular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79" d="100"/>
          <a:sy n="79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81A0C6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FFFFFF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FFFFFF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rgbClr val="FFFFFF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rgbClr val="FFFFFF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836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62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98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25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78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489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09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10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58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27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24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 err="1">
                <a:solidFill>
                  <a:schemeClr val="bg2"/>
                </a:solidFill>
              </a:rPr>
              <a:t>Astronomi</a:t>
            </a:r>
            <a:r>
              <a:rPr lang="en-US" sz="900" dirty="0">
                <a:solidFill>
                  <a:schemeClr val="bg2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chemeClr val="bg2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chemeClr val="bg2"/>
                </a:solidFill>
              </a:rPr>
              <a:t>SILKEBORG</a:t>
            </a:r>
            <a:r>
              <a:rPr lang="en-US" sz="1100" baseline="0" dirty="0">
                <a:solidFill>
                  <a:schemeClr val="bg2"/>
                </a:solidFill>
              </a:rPr>
              <a:t> GYMNASIUM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>
                <a:solidFill>
                  <a:srgbClr val="03428E"/>
                </a:solidFill>
              </a:rPr>
              <a:t>Intro til </a:t>
            </a:r>
            <a:r>
              <a:rPr lang="en-US" sz="900" dirty="0" err="1">
                <a:solidFill>
                  <a:srgbClr val="03428E"/>
                </a:solidFill>
              </a:rPr>
              <a:t>Fysik</a:t>
            </a:r>
            <a:r>
              <a:rPr lang="en-US" sz="900" dirty="0">
                <a:solidFill>
                  <a:srgbClr val="03428E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03428E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rgbClr val="03428E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rgbClr val="03428E"/>
                </a:solidFill>
              </a:rPr>
              <a:t>SILKEBORG GYMNASIUM</a:t>
            </a: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2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4M6wlBjU38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Spektralklasser og HR-diagrammet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7" name="Picture 2" descr="http://deskarati.com/wp-content/uploads/2012/03/Hertzsprung-Russell-Diagra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79" y="2276475"/>
            <a:ext cx="3684880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5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Stråling og temperatur – 3 love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Plancks lov</a:t>
            </a:r>
          </a:p>
          <a:p>
            <a:pPr lvl="1"/>
            <a:r>
              <a:rPr lang="da-DK" dirty="0"/>
              <a:t>Fordelingen af bølgelængder </a:t>
            </a:r>
          </a:p>
          <a:p>
            <a:endParaRPr lang="da-DK" dirty="0"/>
          </a:p>
          <a:p>
            <a:r>
              <a:rPr lang="da-DK" dirty="0"/>
              <a:t>Wiens forskydningslov</a:t>
            </a:r>
          </a:p>
          <a:p>
            <a:pPr lvl="1"/>
            <a:r>
              <a:rPr lang="da-DK" dirty="0"/>
              <a:t>Temperatur og bølgelængde</a:t>
            </a:r>
          </a:p>
          <a:p>
            <a:endParaRPr lang="da-DK" dirty="0"/>
          </a:p>
          <a:p>
            <a:r>
              <a:rPr lang="da-DK" dirty="0"/>
              <a:t>Stefans lov</a:t>
            </a:r>
          </a:p>
          <a:p>
            <a:pPr lvl="1"/>
            <a:r>
              <a:rPr lang="da-DK" dirty="0"/>
              <a:t>Temperatur og </a:t>
            </a:r>
            <a:r>
              <a:rPr lang="da-DK" dirty="0" err="1"/>
              <a:t>luminositet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6" name="Picture 2" descr="https://astronomi.systime.dk/fileadmin/_processed_/7/9/csm_Beta_Cygni_Albireo_red_5c91799d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394" y="2935288"/>
            <a:ext cx="3108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266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Strålingslovene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dsholder til indhold 6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5" y="2420888"/>
                <a:ext cx="4133850" cy="3752900"/>
              </a:xfrm>
            </p:spPr>
            <p:txBody>
              <a:bodyPr/>
              <a:lstStyle/>
              <a:p>
                <a:r>
                  <a:rPr lang="da-DK" dirty="0"/>
                  <a:t>Vi kan bestemme temperatur</a:t>
                </a:r>
              </a:p>
              <a:p>
                <a:endParaRPr lang="da-DK" dirty="0"/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2,9⋅</m:t>
                          </m:r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𝑛𝑚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nor/>
                            </m:rPr>
                            <a:rPr lang="da-DK" dirty="0"/>
                            <m:t> </m:t>
                          </m:r>
                        </m:num>
                        <m:den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r>
                  <a:rPr lang="da-DK" dirty="0"/>
                  <a:t>Vi kan bestemme </a:t>
                </a:r>
                <a:r>
                  <a:rPr lang="da-DK" dirty="0" err="1"/>
                  <a:t>luminositet</a:t>
                </a: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</m:sub>
                          </m:sSub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5" y="2420888"/>
                <a:ext cx="4133850" cy="3752900"/>
              </a:xfrm>
              <a:blipFill>
                <a:blip r:embed="rId2"/>
                <a:stretch>
                  <a:fillRect l="-5015" t="-681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9" name="Picture 2" descr="https://astronomi.systime.dk/fileadmin/_processed_/5/3/csm_21_sortlegemestraeling_5dd87803e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899" y="3978092"/>
            <a:ext cx="457856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819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0EDFEF-0699-4A18-AA40-7E62F1DB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Stjernespektre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35B9B326-F3F4-4268-B5B2-B5231C381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831" y="2715419"/>
            <a:ext cx="7267575" cy="3019425"/>
          </a:xfrm>
          <a:prstGeom prst="rect">
            <a:avLst/>
          </a:prstGeom>
        </p:spPr>
      </p:pic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8627BBDB-30DF-4360-967C-2F24B7E94C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FFC3F3-0456-43B9-8AA5-BA9DC71A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630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54541-848B-4A9A-955E-710FF434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Stjernespektre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9C65DA-A4AF-476C-AD84-B83A47F67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3061097" cy="3238500"/>
          </a:xfrm>
        </p:spPr>
        <p:txBody>
          <a:bodyPr/>
          <a:lstStyle/>
          <a:p>
            <a:r>
              <a:rPr lang="da-DK" dirty="0"/>
              <a:t>Forskellige typer stjerner her forskellige spektre</a:t>
            </a:r>
          </a:p>
          <a:p>
            <a:pPr lvl="1"/>
            <a:r>
              <a:rPr lang="da-DK" dirty="0"/>
              <a:t>Nogle mere ”rene” end andre</a:t>
            </a:r>
          </a:p>
          <a:p>
            <a:endParaRPr lang="da-DK" dirty="0"/>
          </a:p>
          <a:p>
            <a:r>
              <a:rPr lang="da-DK" dirty="0"/>
              <a:t>Spektralklasser</a:t>
            </a:r>
          </a:p>
          <a:p>
            <a:endParaRPr lang="da-DK" dirty="0"/>
          </a:p>
          <a:p>
            <a:r>
              <a:rPr lang="da-DK" dirty="0"/>
              <a:t>Hænger sammen med temperatur</a:t>
            </a:r>
          </a:p>
          <a:p>
            <a:pPr lvl="1"/>
            <a:r>
              <a:rPr lang="da-DK" dirty="0"/>
              <a:t>Hvorfor?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F9F88824-F783-4640-8F24-9D0C911F60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972"/>
          <a:stretch/>
        </p:blipFill>
        <p:spPr>
          <a:xfrm>
            <a:off x="3369170" y="2935288"/>
            <a:ext cx="5411293" cy="3175446"/>
          </a:xfrm>
          <a:prstGeom prst="rect">
            <a:avLst/>
          </a:prstGeo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D942775-E1C7-4234-8FC4-4D181212F7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3891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6" name="Pladsholder til indhold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79514"/>
            <a:ext cx="9144000" cy="67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8571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Spektralklasser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O-B-A-F-G-K-M</a:t>
            </a:r>
          </a:p>
          <a:p>
            <a:endParaRPr lang="da-DK" dirty="0"/>
          </a:p>
          <a:p>
            <a:r>
              <a:rPr lang="da-DK" dirty="0"/>
              <a:t>Solen er en G-stjerne</a:t>
            </a:r>
          </a:p>
          <a:p>
            <a:endParaRPr lang="da-DK" dirty="0"/>
          </a:p>
          <a:p>
            <a:r>
              <a:rPr lang="da-DK" dirty="0"/>
              <a:t>Solen er en kedelig stjerne!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40112"/>
            <a:ext cx="4135438" cy="30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5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M4M6wlBjU3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3096" y="-8736"/>
            <a:ext cx="9147096" cy="5145242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093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Hertzsprung</a:t>
            </a:r>
            <a:r>
              <a:rPr lang="da-DK" dirty="0"/>
              <a:t>-Russel-Diagrammet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Alternativ måde at klassificere stjerner</a:t>
            </a:r>
          </a:p>
          <a:p>
            <a:endParaRPr lang="da-DK" dirty="0"/>
          </a:p>
          <a:p>
            <a:r>
              <a:rPr lang="da-DK" dirty="0" err="1"/>
              <a:t>Hertzsprung</a:t>
            </a:r>
            <a:r>
              <a:rPr lang="da-DK" dirty="0"/>
              <a:t>-Russel-diagrammet</a:t>
            </a:r>
          </a:p>
          <a:p>
            <a:pPr lvl="1"/>
            <a:r>
              <a:rPr lang="da-DK" dirty="0"/>
              <a:t>Ejnar </a:t>
            </a:r>
            <a:r>
              <a:rPr lang="da-DK" dirty="0" err="1"/>
              <a:t>Hertzsprung</a:t>
            </a:r>
            <a:endParaRPr lang="da-DK" dirty="0"/>
          </a:p>
          <a:p>
            <a:pPr lvl="1"/>
            <a:r>
              <a:rPr lang="da-DK" dirty="0"/>
              <a:t>Henry </a:t>
            </a:r>
            <a:r>
              <a:rPr lang="da-DK" dirty="0" err="1"/>
              <a:t>Norris</a:t>
            </a:r>
            <a:r>
              <a:rPr lang="da-DK" dirty="0"/>
              <a:t> Russell</a:t>
            </a:r>
          </a:p>
          <a:p>
            <a:pPr lvl="1"/>
            <a:r>
              <a:rPr lang="da-DK" dirty="0"/>
              <a:t>Tidligt 1900-tal</a:t>
            </a:r>
          </a:p>
          <a:p>
            <a:pPr lvl="1"/>
            <a:endParaRPr lang="da-DK" dirty="0"/>
          </a:p>
          <a:p>
            <a:r>
              <a:rPr lang="da-DK" dirty="0" err="1"/>
              <a:t>Luminositet</a:t>
            </a:r>
            <a:r>
              <a:rPr lang="da-DK" dirty="0"/>
              <a:t> som funktion af temperatur (pas på!)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33353"/>
            <a:ext cx="4135438" cy="304237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8745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8" y="-22840"/>
            <a:ext cx="9096583" cy="66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12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Hertzsprung</a:t>
            </a:r>
            <a:r>
              <a:rPr lang="da-DK" dirty="0"/>
              <a:t>-Russel-Diagrammet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Luminositet</a:t>
            </a:r>
            <a:r>
              <a:rPr lang="da-DK" dirty="0"/>
              <a:t> som funktion af temperatur (pas på!)</a:t>
            </a:r>
          </a:p>
          <a:p>
            <a:endParaRPr lang="da-DK" dirty="0"/>
          </a:p>
          <a:p>
            <a:r>
              <a:rPr lang="da-DK" dirty="0"/>
              <a:t>Områder med mange stjerner</a:t>
            </a:r>
          </a:p>
          <a:p>
            <a:endParaRPr lang="da-DK" dirty="0"/>
          </a:p>
          <a:p>
            <a:r>
              <a:rPr lang="da-DK" dirty="0"/>
              <a:t>Tomme områder</a:t>
            </a:r>
          </a:p>
          <a:p>
            <a:endParaRPr lang="da-DK" dirty="0"/>
          </a:p>
          <a:p>
            <a:r>
              <a:rPr lang="da-DK" dirty="0"/>
              <a:t>Jo flere stjerner, jo længere tid befinder stjernerne sig der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33353"/>
            <a:ext cx="4135438" cy="304237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052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Hertzsprung</a:t>
            </a:r>
            <a:r>
              <a:rPr lang="da-DK" dirty="0"/>
              <a:t>-Russel-Diagrammet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Hovedserien</a:t>
            </a:r>
          </a:p>
          <a:p>
            <a:pPr lvl="1"/>
            <a:r>
              <a:rPr lang="da-DK" dirty="0"/>
              <a:t>Linjen på tværs</a:t>
            </a:r>
          </a:p>
          <a:p>
            <a:pPr lvl="1"/>
            <a:r>
              <a:rPr lang="da-DK" dirty="0"/>
              <a:t>”Almindelige” stjerner</a:t>
            </a:r>
          </a:p>
          <a:p>
            <a:pPr lvl="1"/>
            <a:r>
              <a:rPr lang="da-DK" dirty="0"/>
              <a:t>Største del af deres liv</a:t>
            </a:r>
          </a:p>
          <a:p>
            <a:pPr lvl="1"/>
            <a:r>
              <a:rPr lang="da-DK" dirty="0"/>
              <a:t>Forbrænder H til He</a:t>
            </a:r>
          </a:p>
          <a:p>
            <a:endParaRPr lang="da-DK" dirty="0"/>
          </a:p>
          <a:p>
            <a:r>
              <a:rPr lang="da-DK" dirty="0"/>
              <a:t>Kæmpestjerner</a:t>
            </a:r>
          </a:p>
          <a:p>
            <a:pPr lvl="1"/>
            <a:r>
              <a:rPr lang="da-DK" dirty="0"/>
              <a:t>Næste fase</a:t>
            </a:r>
          </a:p>
          <a:p>
            <a:endParaRPr lang="da-DK" dirty="0"/>
          </a:p>
          <a:p>
            <a:r>
              <a:rPr lang="da-DK" dirty="0"/>
              <a:t>Hvide dværge</a:t>
            </a:r>
          </a:p>
          <a:p>
            <a:pPr lvl="1"/>
            <a:r>
              <a:rPr lang="da-DK" dirty="0"/>
              <a:t>Stjernerester</a:t>
            </a:r>
          </a:p>
          <a:p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33353"/>
            <a:ext cx="4135438" cy="304237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318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Aktivitet 4.4.2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Afsnit 4.4 i e-bogen</a:t>
            </a:r>
          </a:p>
          <a:p>
            <a:endParaRPr lang="da-DK" dirty="0"/>
          </a:p>
          <a:p>
            <a:r>
              <a:rPr lang="da-DK" dirty="0"/>
              <a:t>Aktivitet 4.4.2</a:t>
            </a:r>
          </a:p>
          <a:p>
            <a:pPr lvl="1"/>
            <a:r>
              <a:rPr lang="da-DK" dirty="0"/>
              <a:t>Interaktivt HR-diagram</a:t>
            </a:r>
          </a:p>
          <a:p>
            <a:endParaRPr lang="da-DK" dirty="0"/>
          </a:p>
          <a:p>
            <a:r>
              <a:rPr lang="da-DK" dirty="0"/>
              <a:t>Portfolio om HR-diagrammet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  <p:pic>
        <p:nvPicPr>
          <p:cNvPr id="6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33353"/>
            <a:ext cx="4135438" cy="304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95138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10203</TotalTime>
  <Words>175</Words>
  <Application>Microsoft Office PowerPoint</Application>
  <PresentationFormat>Skærmshow (4:3)</PresentationFormat>
  <Paragraphs>85</Paragraphs>
  <Slides>13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Cambria Math</vt:lpstr>
      <vt:lpstr>Arial</vt:lpstr>
      <vt:lpstr>AU Peto</vt:lpstr>
      <vt:lpstr>AU Passata</vt:lpstr>
      <vt:lpstr>AU</vt:lpstr>
      <vt:lpstr>1_AU</vt:lpstr>
      <vt:lpstr>Spektralklasser og HR-diagrammet</vt:lpstr>
      <vt:lpstr>Stråling og temperatur – 3 love</vt:lpstr>
      <vt:lpstr>Strålingslovene</vt:lpstr>
      <vt:lpstr>Stjernespektre</vt:lpstr>
      <vt:lpstr>Stjernespektre</vt:lpstr>
      <vt:lpstr>PowerPoint-præsentation</vt:lpstr>
      <vt:lpstr>Spektralklasser</vt:lpstr>
      <vt:lpstr>PowerPoint-præsentation</vt:lpstr>
      <vt:lpstr>Hertzsprung-Russel-Diagrammet</vt:lpstr>
      <vt:lpstr>PowerPoint-præsentation</vt:lpstr>
      <vt:lpstr>Hertzsprung-Russel-Diagrammet</vt:lpstr>
      <vt:lpstr>Hertzsprung-Russel-Diagrammet</vt:lpstr>
      <vt:lpstr>Aktivitet 4.4.2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 CVC</cp:lastModifiedBy>
  <cp:revision>478</cp:revision>
  <cp:lastPrinted>2012-08-23T08:02:43Z</cp:lastPrinted>
  <dcterms:created xsi:type="dcterms:W3CDTF">2010-08-27T06:45:27Z</dcterms:created>
  <dcterms:modified xsi:type="dcterms:W3CDTF">2024-10-31T13:52:25Z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