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  <p:sldId id="258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91"/>
    <p:restoredTop sz="94648"/>
  </p:normalViewPr>
  <p:slideViewPr>
    <p:cSldViewPr snapToGrid="0">
      <p:cViewPr varScale="1">
        <p:scale>
          <a:sx n="77" d="100"/>
          <a:sy n="77" d="100"/>
        </p:scale>
        <p:origin x="20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785D77-2487-F495-C132-6AC3CA8F7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2829F4-B3A3-4694-3F36-F8573783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A5ACF6-3F4A-CF43-DAF6-2D8FB76FA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D9F51E-6241-DF2F-4A6B-9FE1532A6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020DEF-5AAB-228F-F9B9-B41D909A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776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72ECE-BB72-8B2D-1A5F-0E9F795E2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1772F3-065B-595B-E9D8-1DD2237E3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E3D1288-9EED-3314-C226-C0FE04C2D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46EFFD-1E9C-BBAB-52C4-26419B90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8D056B-BA3C-0C84-D42C-B6942A05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886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7E285-4122-6143-C22B-80380798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E124B75-D5DC-8944-212E-D7B27AE64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41027-05AE-A09A-7687-791CEFE20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7C2356-0326-6084-C8FC-18191E05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3350D8-E89B-62C0-D6B5-7BF4C787A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524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73909-0174-1939-4E21-943598E2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90118B-372B-5B3D-9390-9716C5470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8E7C7D9-606F-E005-317A-6803B8BD2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E3F536-B568-542E-852D-50B86654F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4E3FA31-ED70-5C2E-A80B-710338D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7AC831C-C51F-C354-4F9B-9F2C284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266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4A4764-EC84-952D-7E1C-978EA35F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38E85BC-5209-98A0-3DA8-F69A4E148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45B4DE2-6D70-068B-619A-6EFDE326F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DD68F5F-A6AD-D6EC-634D-E5589F7C4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211D126-AB29-03A0-E3D9-65E7D50C0C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EE36DFC-5DDD-A65A-B454-252E29ED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442B300-2B5B-6527-B1A2-71F3D7BE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00B2696-FE9F-B8EC-A80A-B9C75361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480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50ACA8-B298-4F88-1D7A-5CA9D146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2048397-8284-D7F2-F57A-9DBC5443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1612BB6-8E67-BFE8-21F9-8F3FA360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40D7EB5-70E3-6400-284A-5C6118B18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013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C191D3E-2A25-A7B9-191F-67DF8D40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8A22FF6-24AA-76C5-6B27-60B9AAAE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50AAB0D-756A-00E5-8115-F499F18F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218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01BEB8-1170-9C14-B59A-BDF1AD8F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05BF70-CEE0-D392-FDB4-214FC8C45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C8E4991-B239-B2C1-1FAD-756525660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4B1CA9-25E3-BB11-E02F-1D0DD3F80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5939195-7063-C257-463F-96E6E076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B9C145F-5E54-F4CE-FDB4-2B9EE524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47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E01A83-803A-70E4-E216-4749DC5E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F9AB600-0EC6-EE90-C640-CC6EBD6CA6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FFB2D01-5F23-7F10-0E33-0FD589029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76C4795-E75A-7D6B-44DB-488E0A6D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185E55-2D29-BCF8-E050-5B4EF220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DC5B05-4B50-AD97-BDE4-4BC7F2101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6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2FC7EB-E9E4-BF2B-8693-DAB611AC1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4ACDD38-89D3-8ACA-865E-36A290FC0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DFC736-857F-F31F-2853-E102F44F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32B94C-F52D-4D5D-06F6-984B8C6EF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207608-6F5C-5EF0-13E6-FF417367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25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DEC5A50-1987-D215-58C0-1966D763C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CF6648F-B8B0-51AA-B87B-1D52B8966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E415DF-D5AF-AF5B-3E1B-BF1A67FDA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4E3BF7-11D0-2C1D-7C9E-5F307D4DA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2210C2-FB0D-DDC1-7B50-080BD61B0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222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9A0FC61-6323-A204-C94C-BA137062A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1EDCB1-1CB8-4284-7E1C-D56C850D9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297EBC-DEC5-CF45-50DB-846CE2DEE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5408-90ED-F445-8E1C-826EBDB16826}" type="datetimeFigureOut">
              <a:rPr lang="da-DK" smtClean="0"/>
              <a:t>22.08.2023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8D8884-8DF7-4554-09E6-18D649A15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38EB00-4DA3-0D11-6756-8D70E5EAD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6963A-4220-084A-8B48-7746F5FB16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469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9BB697-51EB-9EE5-0558-B765AB9FC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anchor="b">
            <a:normAutofit/>
          </a:bodyPr>
          <a:lstStyle/>
          <a:p>
            <a:r>
              <a:rPr lang="da-DK" sz="5400"/>
              <a:t>Dansk kolonitid – hvad kan I huske?</a:t>
            </a:r>
          </a:p>
        </p:txBody>
      </p:sp>
      <p:pic>
        <p:nvPicPr>
          <p:cNvPr id="7" name="Billede 6" descr="Et billede, der indeholder tekst, Font/skrifttype, hvid, typografi&#10;&#10;Automatisk genereret beskrivelse">
            <a:extLst>
              <a:ext uri="{FF2B5EF4-FFF2-40B4-BE49-F238E27FC236}">
                <a16:creationId xmlns:a16="http://schemas.microsoft.com/office/drawing/2014/main" id="{A29796E1-04BD-22B3-CB8D-DCB04092D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861" y="3887195"/>
            <a:ext cx="3532036" cy="441503"/>
          </a:xfrm>
          <a:prstGeom prst="rect">
            <a:avLst/>
          </a:prstGeom>
        </p:spPr>
      </p:pic>
      <p:sp>
        <p:nvSpPr>
          <p:cNvPr id="1033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B9643B-3657-6C2F-CCE5-72537F49D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504819"/>
            <a:ext cx="6986016" cy="3672144"/>
          </a:xfrm>
        </p:spPr>
        <p:txBody>
          <a:bodyPr>
            <a:normAutofit/>
          </a:bodyPr>
          <a:lstStyle/>
          <a:p>
            <a:r>
              <a:rPr lang="da-DK" sz="2200" dirty="0"/>
              <a:t>Hvor har vi haft kolonier?</a:t>
            </a:r>
          </a:p>
          <a:p>
            <a:r>
              <a:rPr lang="da-DK" sz="2200" dirty="0"/>
              <a:t>Hvilke årsagsforklaringer lå til grund for anskaffelsen af kolonierne?</a:t>
            </a:r>
          </a:p>
          <a:p>
            <a:r>
              <a:rPr lang="da-DK" sz="2200" dirty="0"/>
              <a:t>Hvorfor begyndte tanken om kolonier for alvor at møde europæisk modstand i slutningen af 1700-tallet og fremefter?</a:t>
            </a:r>
          </a:p>
          <a:p>
            <a:r>
              <a:rPr lang="da-DK" sz="2200" dirty="0"/>
              <a:t>Hvorfor har historien om den danske kolonitid ikke fyldt så meget i den danske kollektive erindring - læs tekstuddrag</a:t>
            </a:r>
          </a:p>
          <a:p>
            <a:pPr lvl="1"/>
            <a:r>
              <a:rPr lang="da-DK" sz="2200" dirty="0"/>
              <a:t>… og hvad med Grønland?</a:t>
            </a:r>
          </a:p>
          <a:p>
            <a:endParaRPr lang="da-DK" sz="2200" dirty="0"/>
          </a:p>
        </p:txBody>
      </p:sp>
      <p:pic>
        <p:nvPicPr>
          <p:cNvPr id="5" name="Billede 4" descr="Et billede, der indeholder tekst, Font/skrifttype, skærmbillede, sort-hvid&#10;&#10;Automatisk genereret beskrivelse">
            <a:extLst>
              <a:ext uri="{FF2B5EF4-FFF2-40B4-BE49-F238E27FC236}">
                <a16:creationId xmlns:a16="http://schemas.microsoft.com/office/drawing/2014/main" id="{1A80A5D8-08A4-AEE8-B483-A5F4A1D30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4487">
            <a:off x="8009133" y="803326"/>
            <a:ext cx="3558506" cy="3024730"/>
          </a:xfrm>
          <a:prstGeom prst="rect">
            <a:avLst/>
          </a:prstGeom>
        </p:spPr>
      </p:pic>
      <p:pic>
        <p:nvPicPr>
          <p:cNvPr id="1026" name="Picture 2" descr="De danske tropekolonier">
            <a:extLst>
              <a:ext uri="{FF2B5EF4-FFF2-40B4-BE49-F238E27FC236}">
                <a16:creationId xmlns:a16="http://schemas.microsoft.com/office/drawing/2014/main" id="{C2C0F8C7-941C-D2FB-585D-E4EDD50DC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8663" y="4358180"/>
            <a:ext cx="4122810" cy="247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29A49B90-AA00-384F-D8FB-B0F27C454C92}"/>
              </a:ext>
            </a:extLst>
          </p:cNvPr>
          <p:cNvSpPr txBox="1"/>
          <p:nvPr/>
        </p:nvSpPr>
        <p:spPr>
          <a:xfrm>
            <a:off x="7885556" y="135181"/>
            <a:ext cx="4016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Fra:  Rostgaard og Schou ”Kulturmøder i dansk kolonihistorie, 2010), s. 10-11</a:t>
            </a:r>
          </a:p>
        </p:txBody>
      </p:sp>
    </p:spTree>
    <p:extLst>
      <p:ext uri="{BB962C8B-B14F-4D97-AF65-F5344CB8AC3E}">
        <p14:creationId xmlns:p14="http://schemas.microsoft.com/office/powerpoint/2010/main" val="218164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ort Grønland">
            <a:extLst>
              <a:ext uri="{FF2B5EF4-FFF2-40B4-BE49-F238E27FC236}">
                <a16:creationId xmlns:a16="http://schemas.microsoft.com/office/drawing/2014/main" id="{C8D450FA-DEE1-2E36-B3EA-48BC104A1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9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0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68C0E8-B8F0-A3BC-3211-115DFE4D4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da-DK">
                <a:solidFill>
                  <a:schemeClr val="bg1"/>
                </a:solidFill>
              </a:rPr>
              <a:t>Grønland – en dansk koloni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C4D794-995A-5278-EF60-A0F0272F6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endParaRPr lang="da-DK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57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296295-884C-3C9D-5B95-508B640A2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Hvilke associationer får I, når temaet hedder ”Grønland – en dansk koloni”?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1F9AEA-DF50-40DB-3AD0-F1A7D2285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får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90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skrive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posters –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ting/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begivenhed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begreb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hver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 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mart noteværktøj i Windows 10 | Komputer.dk">
            <a:extLst>
              <a:ext uri="{FF2B5EF4-FFF2-40B4-BE49-F238E27FC236}">
                <a16:creationId xmlns:a16="http://schemas.microsoft.com/office/drawing/2014/main" id="{6D40F589-1EB7-6460-BDBA-61D1B3D98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07407"/>
            <a:ext cx="7214616" cy="481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05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CA2360-B782-1045-E40C-4C5170BA3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000"/>
              <a:t>Tiden før den danske kolonitid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41B454-F325-9C91-2AB6-0A952C2E9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900" dirty="0"/>
              <a:t>Læs s. 8-10 fra bogen ”Det moderne Grønland – fra koloni til selvstyre” – Skimmelæs teksten og besvar følgende:</a:t>
            </a:r>
          </a:p>
          <a:p>
            <a:r>
              <a:rPr lang="da-DK" sz="1900" dirty="0"/>
              <a:t>Læsefokus:</a:t>
            </a:r>
          </a:p>
          <a:p>
            <a:pPr lvl="1"/>
            <a:r>
              <a:rPr lang="da-DK" sz="1900" dirty="0"/>
              <a:t> 1. Hvilken sammenhæng (kobling) var der mellem naturgrundlaget (polarklima) og det samfund, som inuitterne byggede op?</a:t>
            </a:r>
          </a:p>
          <a:p>
            <a:pPr lvl="1"/>
            <a:r>
              <a:rPr lang="da-DK" sz="1900" dirty="0"/>
              <a:t>2. Hvilken sammenhæng (kobling) var der mellem naturgrundlaget og religionen?</a:t>
            </a:r>
          </a:p>
          <a:p>
            <a:endParaRPr lang="da-DK" sz="1900" dirty="0"/>
          </a:p>
        </p:txBody>
      </p:sp>
      <p:pic>
        <p:nvPicPr>
          <p:cNvPr id="3074" name="Picture 2" descr="Inuit-folkets forfædre | Hurtigruten Expeditions">
            <a:extLst>
              <a:ext uri="{FF2B5EF4-FFF2-40B4-BE49-F238E27FC236}">
                <a16:creationId xmlns:a16="http://schemas.microsoft.com/office/drawing/2014/main" id="{DCDB4EEA-2582-231B-E4F6-561417C10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" r="47537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18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0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612AC0-3C9A-466C-D2D0-1AEEF4CD2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r>
              <a:rPr lang="da-DK" sz="2800"/>
              <a:t>Nordboerne dukkede op…</a:t>
            </a:r>
          </a:p>
        </p:txBody>
      </p:sp>
      <p:sp>
        <p:nvSpPr>
          <p:cNvPr id="4111" name="Rectangle 4106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0E450E-615E-E665-A854-2E07D725C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700" dirty="0"/>
              <a:t>Læs s. 10-11</a:t>
            </a:r>
          </a:p>
          <a:p>
            <a:r>
              <a:rPr lang="da-DK" sz="1700" dirty="0"/>
              <a:t>Hvem var de?</a:t>
            </a:r>
          </a:p>
          <a:p>
            <a:r>
              <a:rPr lang="da-DK" sz="1700" dirty="0"/>
              <a:t>Hvilken betydning fik de for Grønland og den danske kolonisering ?</a:t>
            </a:r>
          </a:p>
          <a:p>
            <a:endParaRPr lang="da-DK" sz="1700" dirty="0"/>
          </a:p>
        </p:txBody>
      </p:sp>
      <p:pic>
        <p:nvPicPr>
          <p:cNvPr id="4100" name="Picture 4" descr="The statue of Leif Ericson, son of Erik the Red in Qassiarsuk in South Greenland. By Mads Pihl">
            <a:extLst>
              <a:ext uri="{FF2B5EF4-FFF2-40B4-BE49-F238E27FC236}">
                <a16:creationId xmlns:a16="http://schemas.microsoft.com/office/drawing/2014/main" id="{5CA5957F-5379-4090-7DC3-3F6DEE907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7"/>
          <a:stretch/>
        </p:blipFill>
        <p:spPr bwMode="auto">
          <a:xfrm>
            <a:off x="64008" y="2590297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9A08879-654D-7437-D6C6-F3470B74E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" r="12424" b="1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17566E9-3084-B149-B0FD-C34D6F31A8FA}"/>
              </a:ext>
            </a:extLst>
          </p:cNvPr>
          <p:cNvSpPr txBox="1"/>
          <p:nvPr/>
        </p:nvSpPr>
        <p:spPr>
          <a:xfrm>
            <a:off x="109538" y="648866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/>
              <a:t>Monument af Erik den Røde i det sydlige Grønland- </a:t>
            </a:r>
            <a:r>
              <a:rPr lang="da-DK" sz="1200" dirty="0" err="1"/>
              <a:t>Qassiarsuk</a:t>
            </a:r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147240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4440E2-AC7D-0FE9-59C5-CAF0C042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Læs</a:t>
            </a:r>
            <a:r>
              <a:rPr lang="en-US" sz="3200" dirty="0"/>
              <a:t> s. </a:t>
            </a:r>
            <a:r>
              <a:rPr lang="en-US" sz="3200"/>
              <a:t>11-12</a:t>
            </a:r>
            <a:b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Koloniseringen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Grønland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54C6992-EA90-BE03-9C03-4D26D1B87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164" y="586822"/>
            <a:ext cx="6002636" cy="16459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R="0" lvl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da-DK" sz="4000" b="1" i="0" u="none" strike="noStrike" cap="none" normalizeH="0" baseline="0" dirty="0" err="1">
                <a:ln>
                  <a:noFill/>
                </a:ln>
                <a:effectLst/>
              </a:rPr>
              <a:t>Analyseskema</a:t>
            </a:r>
            <a:r>
              <a:rPr kumimoji="0" lang="en-US" altLang="da-DK" sz="4000" b="1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da-DK" sz="4000" b="1" i="0" u="none" strike="noStrike" cap="none" normalizeH="0" baseline="0" dirty="0" err="1">
                <a:ln>
                  <a:noFill/>
                </a:ln>
                <a:effectLst/>
              </a:rPr>
              <a:t>til</a:t>
            </a:r>
            <a:r>
              <a:rPr kumimoji="0" lang="en-US" altLang="da-DK" sz="4000" b="1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da-DK" sz="4000" b="1" i="0" u="none" strike="noStrike" cap="none" normalizeH="0" baseline="0" dirty="0" err="1">
                <a:ln>
                  <a:noFill/>
                </a:ln>
                <a:effectLst/>
              </a:rPr>
              <a:t>aktør</a:t>
            </a:r>
            <a:r>
              <a:rPr kumimoji="0" lang="en-US" altLang="da-DK" sz="4000" b="1" i="0" u="none" strike="noStrike" cap="none" normalizeH="0" baseline="0" dirty="0">
                <a:ln>
                  <a:noFill/>
                </a:ln>
                <a:effectLst/>
              </a:rPr>
              <a:t>/</a:t>
            </a:r>
            <a:r>
              <a:rPr kumimoji="0" lang="en-US" altLang="da-DK" sz="4000" b="1" i="0" u="none" strike="noStrike" cap="none" normalizeH="0" baseline="0">
                <a:ln>
                  <a:noFill/>
                </a:ln>
                <a:effectLst/>
              </a:rPr>
              <a:t>strukturanalyser</a:t>
            </a:r>
            <a:endParaRPr kumimoji="0" lang="en-US" altLang="da-DK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da-DK" b="0" i="0" u="none" strike="noStrike" cap="none" normalizeH="0" baseline="0" dirty="0">
              <a:ln>
                <a:noFill/>
              </a:ln>
              <a:effectLst/>
            </a:endParaRP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AD6C2EC7-4549-DE0C-1D34-0FD9CE1933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116280"/>
              </p:ext>
            </p:extLst>
          </p:nvPr>
        </p:nvGraphicFramePr>
        <p:xfrm>
          <a:off x="557784" y="2891582"/>
          <a:ext cx="11164825" cy="33546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7818">
                  <a:extLst>
                    <a:ext uri="{9D8B030D-6E8A-4147-A177-3AD203B41FA5}">
                      <a16:colId xmlns:a16="http://schemas.microsoft.com/office/drawing/2014/main" val="1406219964"/>
                    </a:ext>
                  </a:extLst>
                </a:gridCol>
                <a:gridCol w="3672596">
                  <a:extLst>
                    <a:ext uri="{9D8B030D-6E8A-4147-A177-3AD203B41FA5}">
                      <a16:colId xmlns:a16="http://schemas.microsoft.com/office/drawing/2014/main" val="1457729083"/>
                    </a:ext>
                  </a:extLst>
                </a:gridCol>
                <a:gridCol w="3764411">
                  <a:extLst>
                    <a:ext uri="{9D8B030D-6E8A-4147-A177-3AD203B41FA5}">
                      <a16:colId xmlns:a16="http://schemas.microsoft.com/office/drawing/2014/main" val="3985648909"/>
                    </a:ext>
                  </a:extLst>
                </a:gridCol>
              </a:tblGrid>
              <a:tr h="1407563">
                <a:tc>
                  <a:txBody>
                    <a:bodyPr/>
                    <a:lstStyle/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Problemstilling:</a:t>
                      </a: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Hvad lå til grund for den danske kolonisering af Grønland i 1700-tallet</a:t>
                      </a:r>
                      <a:endParaRPr lang="da-DK" sz="1300">
                        <a:effectLst/>
                      </a:endParaRPr>
                    </a:p>
                  </a:txBody>
                  <a:tcPr marL="69859" marR="69859" marT="69859" marB="69859"/>
                </a:tc>
                <a:tc>
                  <a:txBody>
                    <a:bodyPr/>
                    <a:lstStyle/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Aktører</a:t>
                      </a:r>
                      <a:endParaRPr lang="da-DK" sz="1300">
                        <a:effectLst/>
                      </a:endParaRP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En person, en gruppe personer, en bevægelse, et parti, en regering eller en organisation osv.</a:t>
                      </a:r>
                      <a:endParaRPr lang="da-DK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tc>
                  <a:txBody>
                    <a:bodyPr/>
                    <a:lstStyle/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Strukturelle forhold (deles op i materielle og idealistiske årsagsforklaringer)</a:t>
                      </a:r>
                      <a:endParaRPr lang="da-DK" sz="1300">
                        <a:effectLst/>
                      </a:endParaRP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en stats geografiske placering, klimaet, dyrelivet, befolkningssammensætningen og tilsvarende, økonomiske forhold (markedsøkonomi, planøkonomi) erhvervsstrukturer, handelsmønstre, teknologi, religion, tradition osv.</a:t>
                      </a:r>
                      <a:endParaRPr lang="da-DK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extLst>
                  <a:ext uri="{0D108BD9-81ED-4DB2-BD59-A6C34878D82A}">
                    <a16:rowId xmlns:a16="http://schemas.microsoft.com/office/drawing/2014/main" val="3896458826"/>
                  </a:ext>
                </a:extLst>
              </a:tr>
              <a:tr h="880625">
                <a:tc>
                  <a:txBody>
                    <a:bodyPr/>
                    <a:lstStyle/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Internt</a:t>
                      </a:r>
                      <a:endParaRPr lang="da-DK" sz="1300">
                        <a:effectLst/>
                      </a:endParaRP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Inden for staten/nationen/partiet/enheden (fx centrale personer, begivenheder, økonomiske situation mm)</a:t>
                      </a:r>
                      <a:endParaRPr lang="da-DK" sz="1300">
                        <a:effectLst/>
                      </a:endParaRP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 </a:t>
                      </a:r>
                      <a:endParaRPr lang="da-DK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tc>
                  <a:txBody>
                    <a:bodyPr/>
                    <a:lstStyle/>
                    <a:p>
                      <a:endParaRPr lang="da-DK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tc>
                  <a:txBody>
                    <a:bodyPr/>
                    <a:lstStyle/>
                    <a:p>
                      <a:endParaRPr lang="da-DK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extLst>
                  <a:ext uri="{0D108BD9-81ED-4DB2-BD59-A6C34878D82A}">
                    <a16:rowId xmlns:a16="http://schemas.microsoft.com/office/drawing/2014/main" val="1484292323"/>
                  </a:ext>
                </a:extLst>
              </a:tr>
              <a:tr h="880625">
                <a:tc>
                  <a:txBody>
                    <a:bodyPr/>
                    <a:lstStyle/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Eksternt</a:t>
                      </a:r>
                      <a:endParaRPr lang="da-DK" sz="1300">
                        <a:effectLst/>
                      </a:endParaRP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Uden for staten/nationen/partiet/enheden (fx krige, økonomiske kriser, begivenheder mm)</a:t>
                      </a:r>
                      <a:endParaRPr lang="da-DK" sz="1300">
                        <a:effectLst/>
                      </a:endParaRPr>
                    </a:p>
                    <a:p>
                      <a:pPr marL="50800" marR="50800"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 </a:t>
                      </a:r>
                      <a:endParaRPr lang="da-DK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tc>
                  <a:txBody>
                    <a:bodyPr/>
                    <a:lstStyle/>
                    <a:p>
                      <a:endParaRPr lang="da-DK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tc>
                  <a:txBody>
                    <a:bodyPr/>
                    <a:lstStyle/>
                    <a:p>
                      <a:endParaRPr lang="da-DK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9" marR="69859" marT="69859" marB="69859"/>
                </a:tc>
                <a:extLst>
                  <a:ext uri="{0D108BD9-81ED-4DB2-BD59-A6C34878D82A}">
                    <a16:rowId xmlns:a16="http://schemas.microsoft.com/office/drawing/2014/main" val="3006338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739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357</Words>
  <Application>Microsoft Macintosh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Dansk kolonitid – hvad kan I huske?</vt:lpstr>
      <vt:lpstr>Grønland – en dansk koloni</vt:lpstr>
      <vt:lpstr>Hvilke associationer får I, når temaet hedder ”Grønland – en dansk koloni”?</vt:lpstr>
      <vt:lpstr>Tiden før den danske kolonitid</vt:lpstr>
      <vt:lpstr>Nordboerne dukkede op…</vt:lpstr>
      <vt:lpstr>Læs s. 11-12 Koloniseringen af Grønland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Grønland – en dansk koloni</dc:title>
  <dc:creator>Esben Lindgren Krogsgaard</dc:creator>
  <cp:lastModifiedBy>Esben Lindgren Krogsgaard</cp:lastModifiedBy>
  <cp:revision>7</cp:revision>
  <dcterms:created xsi:type="dcterms:W3CDTF">2022-08-10T07:06:09Z</dcterms:created>
  <dcterms:modified xsi:type="dcterms:W3CDTF">2023-08-22T11:50:10Z</dcterms:modified>
</cp:coreProperties>
</file>