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9" r:id="rId5"/>
    <p:sldId id="263" r:id="rId6"/>
    <p:sldId id="267" r:id="rId7"/>
    <p:sldId id="265" r:id="rId8"/>
    <p:sldId id="257" r:id="rId9"/>
    <p:sldId id="268" r:id="rId10"/>
    <p:sldId id="260" r:id="rId11"/>
    <p:sldId id="262" r:id="rId12"/>
    <p:sldId id="261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591BCE-4000-8845-BB4F-F6B29E4C868D}" v="7" dt="2025-03-11T11:06:03.7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82534"/>
  </p:normalViewPr>
  <p:slideViewPr>
    <p:cSldViewPr snapToGrid="0">
      <p:cViewPr varScale="1">
        <p:scale>
          <a:sx n="104" d="100"/>
          <a:sy n="104" d="100"/>
        </p:scale>
        <p:origin x="10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ds Malthe Rifbjerg Søvndal MRS" userId="1b58d0a7-33ec-4aeb-9712-69ec82eb12ff" providerId="ADAL" clId="{8E591BCE-4000-8845-BB4F-F6B29E4C868D}"/>
    <pc:docChg chg="undo custSel addSld delSld modSld sldOrd">
      <pc:chgData name="Mads Malthe Rifbjerg Søvndal MRS" userId="1b58d0a7-33ec-4aeb-9712-69ec82eb12ff" providerId="ADAL" clId="{8E591BCE-4000-8845-BB4F-F6B29E4C868D}" dt="2025-03-11T11:08:53.386" v="255" actId="6549"/>
      <pc:docMkLst>
        <pc:docMk/>
      </pc:docMkLst>
      <pc:sldChg chg="addSp modSp mod">
        <pc:chgData name="Mads Malthe Rifbjerg Søvndal MRS" userId="1b58d0a7-33ec-4aeb-9712-69ec82eb12ff" providerId="ADAL" clId="{8E591BCE-4000-8845-BB4F-F6B29E4C868D}" dt="2025-03-11T10:49:07.352" v="34" actId="5793"/>
        <pc:sldMkLst>
          <pc:docMk/>
          <pc:sldMk cId="3410508159" sldId="257"/>
        </pc:sldMkLst>
        <pc:spChg chg="add mod">
          <ac:chgData name="Mads Malthe Rifbjerg Søvndal MRS" userId="1b58d0a7-33ec-4aeb-9712-69ec82eb12ff" providerId="ADAL" clId="{8E591BCE-4000-8845-BB4F-F6B29E4C868D}" dt="2025-03-11T10:49:07.352" v="34" actId="5793"/>
          <ac:spMkLst>
            <pc:docMk/>
            <pc:sldMk cId="3410508159" sldId="257"/>
            <ac:spMk id="5" creationId="{2D33D6FF-ADF5-84D4-E782-06FBC63338DA}"/>
          </ac:spMkLst>
        </pc:spChg>
      </pc:sldChg>
      <pc:sldChg chg="del">
        <pc:chgData name="Mads Malthe Rifbjerg Søvndal MRS" userId="1b58d0a7-33ec-4aeb-9712-69ec82eb12ff" providerId="ADAL" clId="{8E591BCE-4000-8845-BB4F-F6B29E4C868D}" dt="2025-03-10T18:23:19.476" v="1" actId="2696"/>
        <pc:sldMkLst>
          <pc:docMk/>
          <pc:sldMk cId="413970192" sldId="258"/>
        </pc:sldMkLst>
      </pc:sldChg>
      <pc:sldChg chg="addSp delSp add del setBg delDesignElem">
        <pc:chgData name="Mads Malthe Rifbjerg Søvndal MRS" userId="1b58d0a7-33ec-4aeb-9712-69ec82eb12ff" providerId="ADAL" clId="{8E591BCE-4000-8845-BB4F-F6B29E4C868D}" dt="2025-03-10T18:27:27.219" v="8"/>
        <pc:sldMkLst>
          <pc:docMk/>
          <pc:sldMk cId="1275869158" sldId="259"/>
        </pc:sldMkLst>
        <pc:spChg chg="add del">
          <ac:chgData name="Mads Malthe Rifbjerg Søvndal MRS" userId="1b58d0a7-33ec-4aeb-9712-69ec82eb12ff" providerId="ADAL" clId="{8E591BCE-4000-8845-BB4F-F6B29E4C868D}" dt="2025-03-10T18:27:27.191" v="7"/>
          <ac:spMkLst>
            <pc:docMk/>
            <pc:sldMk cId="1275869158" sldId="259"/>
            <ac:spMk id="3081" creationId="{AB58EF07-17C2-48CF-ABB0-EEF1F17CB8F0}"/>
          </ac:spMkLst>
        </pc:spChg>
        <pc:spChg chg="add del">
          <ac:chgData name="Mads Malthe Rifbjerg Søvndal MRS" userId="1b58d0a7-33ec-4aeb-9712-69ec82eb12ff" providerId="ADAL" clId="{8E591BCE-4000-8845-BB4F-F6B29E4C868D}" dt="2025-03-10T18:27:27.191" v="7"/>
          <ac:spMkLst>
            <pc:docMk/>
            <pc:sldMk cId="1275869158" sldId="259"/>
            <ac:spMk id="3082" creationId="{0671A8AE-40A1-4631-A6B8-581AFF065482}"/>
          </ac:spMkLst>
        </pc:spChg>
        <pc:spChg chg="add del">
          <ac:chgData name="Mads Malthe Rifbjerg Søvndal MRS" userId="1b58d0a7-33ec-4aeb-9712-69ec82eb12ff" providerId="ADAL" clId="{8E591BCE-4000-8845-BB4F-F6B29E4C868D}" dt="2025-03-10T18:27:27.191" v="7"/>
          <ac:spMkLst>
            <pc:docMk/>
            <pc:sldMk cId="1275869158" sldId="259"/>
            <ac:spMk id="3083" creationId="{AF2F604E-43BE-4DC3-B983-E071523364F8}"/>
          </ac:spMkLst>
        </pc:spChg>
        <pc:spChg chg="add del">
          <ac:chgData name="Mads Malthe Rifbjerg Søvndal MRS" userId="1b58d0a7-33ec-4aeb-9712-69ec82eb12ff" providerId="ADAL" clId="{8E591BCE-4000-8845-BB4F-F6B29E4C868D}" dt="2025-03-10T18:27:27.191" v="7"/>
          <ac:spMkLst>
            <pc:docMk/>
            <pc:sldMk cId="1275869158" sldId="259"/>
            <ac:spMk id="3085" creationId="{08C9B587-E65E-4B52-B37C-ABEBB6E87928}"/>
          </ac:spMkLst>
        </pc:spChg>
      </pc:sldChg>
      <pc:sldChg chg="modAnim">
        <pc:chgData name="Mads Malthe Rifbjerg Søvndal MRS" userId="1b58d0a7-33ec-4aeb-9712-69ec82eb12ff" providerId="ADAL" clId="{8E591BCE-4000-8845-BB4F-F6B29E4C868D}" dt="2025-03-11T11:02:58.691" v="59"/>
        <pc:sldMkLst>
          <pc:docMk/>
          <pc:sldMk cId="3038044768" sldId="260"/>
        </pc:sldMkLst>
      </pc:sldChg>
      <pc:sldChg chg="modNotesTx">
        <pc:chgData name="Mads Malthe Rifbjerg Søvndal MRS" userId="1b58d0a7-33ec-4aeb-9712-69ec82eb12ff" providerId="ADAL" clId="{8E591BCE-4000-8845-BB4F-F6B29E4C868D}" dt="2025-03-10T18:25:50.340" v="2"/>
        <pc:sldMkLst>
          <pc:docMk/>
          <pc:sldMk cId="1571169360" sldId="262"/>
        </pc:sldMkLst>
      </pc:sldChg>
      <pc:sldChg chg="add del">
        <pc:chgData name="Mads Malthe Rifbjerg Søvndal MRS" userId="1b58d0a7-33ec-4aeb-9712-69ec82eb12ff" providerId="ADAL" clId="{8E591BCE-4000-8845-BB4F-F6B29E4C868D}" dt="2025-03-10T18:27:27.219" v="8"/>
        <pc:sldMkLst>
          <pc:docMk/>
          <pc:sldMk cId="3199167385" sldId="263"/>
        </pc:sldMkLst>
      </pc:sldChg>
      <pc:sldChg chg="del">
        <pc:chgData name="Mads Malthe Rifbjerg Søvndal MRS" userId="1b58d0a7-33ec-4aeb-9712-69ec82eb12ff" providerId="ADAL" clId="{8E591BCE-4000-8845-BB4F-F6B29E4C868D}" dt="2025-03-10T18:22:29.587" v="0" actId="2696"/>
        <pc:sldMkLst>
          <pc:docMk/>
          <pc:sldMk cId="3579162015" sldId="264"/>
        </pc:sldMkLst>
      </pc:sldChg>
      <pc:sldChg chg="new del ord">
        <pc:chgData name="Mads Malthe Rifbjerg Søvndal MRS" userId="1b58d0a7-33ec-4aeb-9712-69ec82eb12ff" providerId="ADAL" clId="{8E591BCE-4000-8845-BB4F-F6B29E4C868D}" dt="2025-03-10T18:27:29.070" v="9" actId="2696"/>
        <pc:sldMkLst>
          <pc:docMk/>
          <pc:sldMk cId="1546618154" sldId="266"/>
        </pc:sldMkLst>
      </pc:sldChg>
      <pc:sldChg chg="modSp add del mod">
        <pc:chgData name="Mads Malthe Rifbjerg Søvndal MRS" userId="1b58d0a7-33ec-4aeb-9712-69ec82eb12ff" providerId="ADAL" clId="{8E591BCE-4000-8845-BB4F-F6B29E4C868D}" dt="2025-03-11T11:08:53.386" v="255" actId="6549"/>
        <pc:sldMkLst>
          <pc:docMk/>
          <pc:sldMk cId="1561745883" sldId="267"/>
        </pc:sldMkLst>
        <pc:graphicFrameChg chg="mod modGraphic">
          <ac:chgData name="Mads Malthe Rifbjerg Søvndal MRS" userId="1b58d0a7-33ec-4aeb-9712-69ec82eb12ff" providerId="ADAL" clId="{8E591BCE-4000-8845-BB4F-F6B29E4C868D}" dt="2025-03-11T11:08:53.386" v="255" actId="6549"/>
          <ac:graphicFrameMkLst>
            <pc:docMk/>
            <pc:sldMk cId="1561745883" sldId="267"/>
            <ac:graphicFrameMk id="6" creationId="{00000000-0000-0000-0000-000000000000}"/>
          </ac:graphicFrameMkLst>
        </pc:graphicFrameChg>
      </pc:sldChg>
      <pc:sldChg chg="modSp new del mod">
        <pc:chgData name="Mads Malthe Rifbjerg Søvndal MRS" userId="1b58d0a7-33ec-4aeb-9712-69ec82eb12ff" providerId="ADAL" clId="{8E591BCE-4000-8845-BB4F-F6B29E4C868D}" dt="2025-03-11T11:02:47.859" v="58" actId="2696"/>
        <pc:sldMkLst>
          <pc:docMk/>
          <pc:sldMk cId="303064739" sldId="268"/>
        </pc:sldMkLst>
        <pc:spChg chg="mod">
          <ac:chgData name="Mads Malthe Rifbjerg Søvndal MRS" userId="1b58d0a7-33ec-4aeb-9712-69ec82eb12ff" providerId="ADAL" clId="{8E591BCE-4000-8845-BB4F-F6B29E4C868D}" dt="2025-03-11T11:02:43.003" v="57" actId="20577"/>
          <ac:spMkLst>
            <pc:docMk/>
            <pc:sldMk cId="303064739" sldId="268"/>
            <ac:spMk id="2" creationId="{E624DA49-9748-3277-B86D-60B1100143A8}"/>
          </ac:spMkLst>
        </pc:spChg>
      </pc:sldChg>
      <pc:sldChg chg="addSp delSp modSp new mod">
        <pc:chgData name="Mads Malthe Rifbjerg Søvndal MRS" userId="1b58d0a7-33ec-4aeb-9712-69ec82eb12ff" providerId="ADAL" clId="{8E591BCE-4000-8845-BB4F-F6B29E4C868D}" dt="2025-03-11T11:03:52.384" v="129" actId="1076"/>
        <pc:sldMkLst>
          <pc:docMk/>
          <pc:sldMk cId="3980742730" sldId="268"/>
        </pc:sldMkLst>
        <pc:spChg chg="mod">
          <ac:chgData name="Mads Malthe Rifbjerg Søvndal MRS" userId="1b58d0a7-33ec-4aeb-9712-69ec82eb12ff" providerId="ADAL" clId="{8E591BCE-4000-8845-BB4F-F6B29E4C868D}" dt="2025-03-11T11:03:49.557" v="128" actId="20577"/>
          <ac:spMkLst>
            <pc:docMk/>
            <pc:sldMk cId="3980742730" sldId="268"/>
            <ac:spMk id="2" creationId="{9B817A8E-5FF2-F11B-667D-29407B97F802}"/>
          </ac:spMkLst>
        </pc:spChg>
        <pc:spChg chg="del">
          <ac:chgData name="Mads Malthe Rifbjerg Søvndal MRS" userId="1b58d0a7-33ec-4aeb-9712-69ec82eb12ff" providerId="ADAL" clId="{8E591BCE-4000-8845-BB4F-F6B29E4C868D}" dt="2025-03-11T11:03:31.370" v="61" actId="478"/>
          <ac:spMkLst>
            <pc:docMk/>
            <pc:sldMk cId="3980742730" sldId="268"/>
            <ac:spMk id="3" creationId="{909A053C-76B6-18C2-5A43-CBEDE63E634A}"/>
          </ac:spMkLst>
        </pc:spChg>
        <pc:graphicFrameChg chg="add mod">
          <ac:chgData name="Mads Malthe Rifbjerg Søvndal MRS" userId="1b58d0a7-33ec-4aeb-9712-69ec82eb12ff" providerId="ADAL" clId="{8E591BCE-4000-8845-BB4F-F6B29E4C868D}" dt="2025-03-11T11:03:52.384" v="129" actId="1076"/>
          <ac:graphicFrameMkLst>
            <pc:docMk/>
            <pc:sldMk cId="3980742730" sldId="268"/>
            <ac:graphicFrameMk id="4" creationId="{9445E378-9F6D-CB59-E4A1-B7C915BC54A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5C4551-46B3-EA46-997E-6C80BDA7D0D0}" type="datetimeFigureOut">
              <a:rPr lang="da-DK" smtClean="0"/>
              <a:t>11.03.2025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BFF6CA-C0CD-4F40-BB19-851A65E99E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637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amfundsfag.dk/begreber/oekonomi/generel-oekonomi/vaekst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samfundsfag.dk/begreber/oekonomi/generel-oekonomi/bnp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7A5687-2C25-C34C-A18C-98BCD4041FA9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1817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BFF6CA-C0CD-4F40-BB19-851A65E99E10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1064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ts val="3600"/>
              </a:lnSpc>
              <a:spcAft>
                <a:spcPts val="750"/>
              </a:spcAft>
            </a:pPr>
            <a:r>
              <a:rPr lang="da-DK" b="0" i="0" u="none" strike="noStrike" dirty="0">
                <a:solidFill>
                  <a:srgbClr val="231F20"/>
                </a:solidFill>
                <a:effectLst/>
                <a:latin typeface="Dosis" panose="020F0502020204030204" pitchFamily="34" charset="0"/>
              </a:rPr>
              <a:t>Tigerøkonomier</a:t>
            </a:r>
          </a:p>
          <a:p>
            <a:pPr>
              <a:lnSpc>
                <a:spcPts val="1500"/>
              </a:lnSpc>
              <a:spcAft>
                <a:spcPts val="750"/>
              </a:spcAft>
            </a:pPr>
            <a:r>
              <a:rPr lang="da-DK" dirty="0">
                <a:effectLst/>
              </a:rPr>
              <a:t>En betegnelse for en gruppe af lande med høj </a:t>
            </a:r>
            <a:r>
              <a:rPr lang="da-DK" u="sng" dirty="0">
                <a:solidFill>
                  <a:srgbClr val="15499C"/>
                </a:solidFill>
                <a:effectLst/>
                <a:hlinkClick r:id="rId3"/>
              </a:rPr>
              <a:t>vækst</a:t>
            </a:r>
            <a:r>
              <a:rPr lang="da-DK" dirty="0">
                <a:effectLst/>
              </a:rPr>
              <a:t> typisk vokser </a:t>
            </a:r>
            <a:r>
              <a:rPr lang="da-DK" u="sng" dirty="0">
                <a:solidFill>
                  <a:srgbClr val="15499C"/>
                </a:solidFill>
                <a:effectLst/>
                <a:hlinkClick r:id="rId4"/>
              </a:rPr>
              <a:t>BNP</a:t>
            </a:r>
            <a:r>
              <a:rPr lang="da-DK" dirty="0">
                <a:effectLst/>
              </a:rPr>
              <a:t> med over 5 % i en længere periode. Betegnelsen blev først hæftet på asiatiske lande som Thailand, Taiwan, Sydkorea, Malaysia, Hongkong, Singapore og Indonesien, som havde høje vækstrater i 1990erne. Også Kina (fra 1978) og senere Indien opfylder kravet om at være en tigerøkonomi. I Europa blev Irland karakteriseret som den keltiske tiger frem til 2008, hvor finanskrisen satte ind, og væksten i Irland blev negativ.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BFF6CA-C0CD-4F40-BB19-851A65E99E10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5918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233CA-19E4-4A73-9C2B-7F5462D72AAB}" type="datetimeFigureOut">
              <a:rPr lang="da-DK" smtClean="0"/>
              <a:t>11.03.2025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C064-1F9A-4BEE-ADB8-21121F15FE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803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233CA-19E4-4A73-9C2B-7F5462D72AAB}" type="datetimeFigureOut">
              <a:rPr lang="da-DK" smtClean="0"/>
              <a:t>11.03.2025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C064-1F9A-4BEE-ADB8-21121F15FE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9707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233CA-19E4-4A73-9C2B-7F5462D72AAB}" type="datetimeFigureOut">
              <a:rPr lang="da-DK" smtClean="0"/>
              <a:t>11.03.2025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C064-1F9A-4BEE-ADB8-21121F15FE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7143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233CA-19E4-4A73-9C2B-7F5462D72AAB}" type="datetimeFigureOut">
              <a:rPr lang="da-DK" smtClean="0"/>
              <a:t>11.03.2025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C064-1F9A-4BEE-ADB8-21121F15FE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5057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233CA-19E4-4A73-9C2B-7F5462D72AAB}" type="datetimeFigureOut">
              <a:rPr lang="da-DK" smtClean="0"/>
              <a:t>11.03.2025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C064-1F9A-4BEE-ADB8-21121F15FE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9621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233CA-19E4-4A73-9C2B-7F5462D72AAB}" type="datetimeFigureOut">
              <a:rPr lang="da-DK" smtClean="0"/>
              <a:t>11.03.2025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C064-1F9A-4BEE-ADB8-21121F15FE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3020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233CA-19E4-4A73-9C2B-7F5462D72AAB}" type="datetimeFigureOut">
              <a:rPr lang="da-DK" smtClean="0"/>
              <a:t>11.03.2025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C064-1F9A-4BEE-ADB8-21121F15FE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9395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233CA-19E4-4A73-9C2B-7F5462D72AAB}" type="datetimeFigureOut">
              <a:rPr lang="da-DK" smtClean="0"/>
              <a:t>11.03.2025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C064-1F9A-4BEE-ADB8-21121F15FE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9717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233CA-19E4-4A73-9C2B-7F5462D72AAB}" type="datetimeFigureOut">
              <a:rPr lang="da-DK" smtClean="0"/>
              <a:t>11.03.2025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C064-1F9A-4BEE-ADB8-21121F15FE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7433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233CA-19E4-4A73-9C2B-7F5462D72AAB}" type="datetimeFigureOut">
              <a:rPr lang="da-DK" smtClean="0"/>
              <a:t>11.03.2025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C064-1F9A-4BEE-ADB8-21121F15FE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6001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233CA-19E4-4A73-9C2B-7F5462D72AAB}" type="datetimeFigureOut">
              <a:rPr lang="da-DK" smtClean="0"/>
              <a:t>11.03.2025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C064-1F9A-4BEE-ADB8-21121F15FE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2857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233CA-19E4-4A73-9C2B-7F5462D72AAB}" type="datetimeFigureOut">
              <a:rPr lang="da-DK" smtClean="0"/>
              <a:t>11.03.2025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BC064-1F9A-4BEE-ADB8-21121F15FE2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3392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hi.org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2" name="Rectangle 307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The Main Causes of Poverty in Africa | Mayekoo">
            <a:extLst>
              <a:ext uri="{FF2B5EF4-FFF2-40B4-BE49-F238E27FC236}">
                <a16:creationId xmlns:a16="http://schemas.microsoft.com/office/drawing/2014/main" id="{D4856E54-6C70-F49B-6FD5-CF26F924A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6743" b="9089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Rectangle 308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F6CACE8-21B0-4F5B-BFC7-E8C2E65829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1458894"/>
          </a:xfrm>
        </p:spPr>
        <p:txBody>
          <a:bodyPr anchor="b">
            <a:normAutofit/>
          </a:bodyPr>
          <a:lstStyle/>
          <a:p>
            <a:pPr algn="l"/>
            <a:r>
              <a:rPr lang="da-DK" sz="4800" dirty="0">
                <a:solidFill>
                  <a:schemeClr val="bg1"/>
                </a:solidFill>
              </a:rPr>
              <a:t>Levevilkår i udviklingslande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5B388E5-1DDA-4CD7-AB61-9F08F9997D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2931632"/>
            <a:ext cx="4023359" cy="3149431"/>
          </a:xfrm>
        </p:spPr>
        <p:txBody>
          <a:bodyPr>
            <a:normAutofit/>
          </a:bodyPr>
          <a:lstStyle/>
          <a:p>
            <a:pPr algn="l"/>
            <a:r>
              <a:rPr lang="da-DK" sz="1800" dirty="0">
                <a:solidFill>
                  <a:schemeClr val="bg1"/>
                </a:solidFill>
              </a:rPr>
              <a:t>1. hvad er absolut fattigdom og hvad er relativ fattigdom?</a:t>
            </a:r>
          </a:p>
          <a:p>
            <a:pPr algn="l"/>
            <a:r>
              <a:rPr lang="da-DK" sz="1800" dirty="0">
                <a:solidFill>
                  <a:schemeClr val="bg1"/>
                </a:solidFill>
              </a:rPr>
              <a:t>2. Hvor mange fattige er der i de fattige lande?</a:t>
            </a:r>
          </a:p>
          <a:p>
            <a:pPr algn="l"/>
            <a:r>
              <a:rPr lang="da-DK" sz="1800" dirty="0">
                <a:solidFill>
                  <a:schemeClr val="bg1"/>
                </a:solidFill>
              </a:rPr>
              <a:t>3. Hvad måler Gini-koefficienten?</a:t>
            </a:r>
          </a:p>
          <a:p>
            <a:pPr algn="l"/>
            <a:r>
              <a:rPr lang="da-DK" sz="1800" dirty="0">
                <a:solidFill>
                  <a:schemeClr val="bg1"/>
                </a:solidFill>
              </a:rPr>
              <a:t>4. Hvad måler HDI?</a:t>
            </a:r>
          </a:p>
          <a:p>
            <a:pPr algn="l"/>
            <a:r>
              <a:rPr lang="da-DK" sz="1800" dirty="0">
                <a:solidFill>
                  <a:schemeClr val="bg1"/>
                </a:solidFill>
              </a:rPr>
              <a:t>5. Redegør for fattigdomsfælden.</a:t>
            </a:r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869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7EB024-D9BE-8E83-D721-9CDEF416C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Korte præsentationer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E4ACBD1-7596-24EE-21C7-832C88B26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 dette handout skal I lave en undersøgelse af levevilkårene i et udvalgt land. Undersøgelse skal tage udgangspunkt i MPI-indekset.</a:t>
            </a:r>
          </a:p>
          <a:p>
            <a:pPr>
              <a:lnSpc>
                <a:spcPct val="107000"/>
              </a:lnSpc>
              <a:spcBef>
                <a:spcPts val="1200"/>
              </a:spcBef>
            </a:pPr>
            <a:r>
              <a:rPr lang="da-DK" sz="1800" b="1" kern="0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Find MPI-indekset for jeres land: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Gå ind på </a:t>
            </a:r>
            <a:r>
              <a:rPr lang="da-DK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www.ophi.org.uk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tryg på Global MPI =&gt; Country Briefings, og vælg derefter jeres land. Dette åbner en PDF-fil om jeres land.</a:t>
            </a:r>
          </a:p>
          <a:p>
            <a:pPr>
              <a:lnSpc>
                <a:spcPct val="107000"/>
              </a:lnSpc>
              <a:spcBef>
                <a:spcPts val="1200"/>
              </a:spcBef>
            </a:pPr>
            <a:r>
              <a:rPr lang="da-DK" sz="1800" b="1" kern="0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Forklaring af MPI-indekset: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MPI-indekset bygger på 10 indikatorer delt ind i tre dimensioner. Hver dimension i indekset tæller lige meget.</a:t>
            </a:r>
          </a:p>
        </p:txBody>
      </p:sp>
    </p:spTree>
    <p:extLst>
      <p:ext uri="{BB962C8B-B14F-4D97-AF65-F5344CB8AC3E}">
        <p14:creationId xmlns:p14="http://schemas.microsoft.com/office/powerpoint/2010/main" val="3199167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Pladsholder til ind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6738781"/>
              </p:ext>
            </p:extLst>
          </p:nvPr>
        </p:nvGraphicFramePr>
        <p:xfrm>
          <a:off x="519546" y="1608024"/>
          <a:ext cx="11423072" cy="4434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109">
                  <a:extLst>
                    <a:ext uri="{9D8B030D-6E8A-4147-A177-3AD203B41FA5}">
                      <a16:colId xmlns:a16="http://schemas.microsoft.com/office/drawing/2014/main" val="534578341"/>
                    </a:ext>
                  </a:extLst>
                </a:gridCol>
                <a:gridCol w="1532659">
                  <a:extLst>
                    <a:ext uri="{9D8B030D-6E8A-4147-A177-3AD203B41FA5}">
                      <a16:colId xmlns:a16="http://schemas.microsoft.com/office/drawing/2014/main" val="1928381743"/>
                    </a:ext>
                  </a:extLst>
                </a:gridCol>
                <a:gridCol w="1889413">
                  <a:extLst>
                    <a:ext uri="{9D8B030D-6E8A-4147-A177-3AD203B41FA5}">
                      <a16:colId xmlns:a16="http://schemas.microsoft.com/office/drawing/2014/main" val="405709321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651460154"/>
                    </a:ext>
                  </a:extLst>
                </a:gridCol>
                <a:gridCol w="1288473">
                  <a:extLst>
                    <a:ext uri="{9D8B030D-6E8A-4147-A177-3AD203B41FA5}">
                      <a16:colId xmlns:a16="http://schemas.microsoft.com/office/drawing/2014/main" val="2858721188"/>
                    </a:ext>
                  </a:extLst>
                </a:gridCol>
                <a:gridCol w="1274618">
                  <a:extLst>
                    <a:ext uri="{9D8B030D-6E8A-4147-A177-3AD203B41FA5}">
                      <a16:colId xmlns:a16="http://schemas.microsoft.com/office/drawing/2014/main" val="3847995015"/>
                    </a:ext>
                  </a:extLst>
                </a:gridCol>
                <a:gridCol w="1579418">
                  <a:extLst>
                    <a:ext uri="{9D8B030D-6E8A-4147-A177-3AD203B41FA5}">
                      <a16:colId xmlns:a16="http://schemas.microsoft.com/office/drawing/2014/main" val="1726897039"/>
                    </a:ext>
                  </a:extLst>
                </a:gridCol>
                <a:gridCol w="1011382">
                  <a:extLst>
                    <a:ext uri="{9D8B030D-6E8A-4147-A177-3AD203B41FA5}">
                      <a16:colId xmlns:a16="http://schemas.microsoft.com/office/drawing/2014/main" val="642832550"/>
                    </a:ext>
                  </a:extLst>
                </a:gridCol>
              </a:tblGrid>
              <a:tr h="55525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da-DK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217805"/>
                  </a:ext>
                </a:extLst>
              </a:tr>
              <a:tr h="555255">
                <a:tc>
                  <a:txBody>
                    <a:bodyPr/>
                    <a:lstStyle/>
                    <a:p>
                      <a:endParaRPr lang="da-D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566027"/>
                  </a:ext>
                </a:extLst>
              </a:tr>
              <a:tr h="555255">
                <a:tc>
                  <a:txBody>
                    <a:bodyPr/>
                    <a:lstStyle/>
                    <a:p>
                      <a:endParaRPr lang="da-D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467896"/>
                  </a:ext>
                </a:extLst>
              </a:tr>
              <a:tr h="555255">
                <a:tc>
                  <a:txBody>
                    <a:bodyPr/>
                    <a:lstStyle/>
                    <a:p>
                      <a:endParaRPr lang="da-D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243658"/>
                  </a:ext>
                </a:extLst>
              </a:tr>
              <a:tr h="555255">
                <a:tc>
                  <a:txBody>
                    <a:bodyPr/>
                    <a:lstStyle/>
                    <a:p>
                      <a:endParaRPr lang="da-D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36898"/>
                  </a:ext>
                </a:extLst>
              </a:tr>
              <a:tr h="555255">
                <a:tc>
                  <a:txBody>
                    <a:bodyPr/>
                    <a:lstStyle/>
                    <a:p>
                      <a:endParaRPr lang="da-D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806779"/>
                  </a:ext>
                </a:extLst>
              </a:tr>
              <a:tr h="547648">
                <a:tc>
                  <a:txBody>
                    <a:bodyPr/>
                    <a:lstStyle/>
                    <a:p>
                      <a:endParaRPr lang="da-D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030945"/>
                  </a:ext>
                </a:extLst>
              </a:tr>
              <a:tr h="555255">
                <a:tc>
                  <a:txBody>
                    <a:bodyPr/>
                    <a:lstStyle/>
                    <a:p>
                      <a:endParaRPr lang="da-D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590151"/>
                  </a:ext>
                </a:extLst>
              </a:tr>
            </a:tbl>
          </a:graphicData>
        </a:graphic>
      </p:graphicFrame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309" y="173582"/>
            <a:ext cx="11659146" cy="143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745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4D3147-D6C0-412C-B940-4C604A6C1D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Udviklingsstrategier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1F41F4F-FF39-40C7-A19E-A6C2B8F0F8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Hvordan skaber man udvikling i ulandene</a:t>
            </a:r>
          </a:p>
        </p:txBody>
      </p:sp>
    </p:spTree>
    <p:extLst>
      <p:ext uri="{BB962C8B-B14F-4D97-AF65-F5344CB8AC3E}">
        <p14:creationId xmlns:p14="http://schemas.microsoft.com/office/powerpoint/2010/main" val="3989415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Brug 3 minutter på at tænke individuelt over nedenstående spørgsmål.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6835219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sz="2400" dirty="0"/>
              <a:t>Hvorfor er Ulandene underudviklede?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/>
              <a:t>Hvordan ser henholdsvis liberalister og marxister på ulandenes underudvikling?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/>
              <a:t>Hvad viser tegningen og hvilken udviklings-teoretisk tænkning ligger bag tegningen?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/>
              <a:t>Hvad skal man gøre for at skabe økonomisk udvikling i ulandene?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CFA096A-FE2D-48E6-A08D-D6F2F3406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419" y="1107078"/>
            <a:ext cx="4518581" cy="5750922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2D33D6FF-ADF5-84D4-E782-06FBC63338DA}"/>
              </a:ext>
            </a:extLst>
          </p:cNvPr>
          <p:cNvSpPr txBox="1"/>
          <p:nvPr/>
        </p:nvSpPr>
        <p:spPr>
          <a:xfrm>
            <a:off x="1210962" y="5511114"/>
            <a:ext cx="2167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Skriv gerne lidt ned…</a:t>
            </a:r>
          </a:p>
        </p:txBody>
      </p:sp>
    </p:spTree>
    <p:extLst>
      <p:ext uri="{BB962C8B-B14F-4D97-AF65-F5344CB8AC3E}">
        <p14:creationId xmlns:p14="http://schemas.microsoft.com/office/powerpoint/2010/main" val="3410508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817A8E-5FF2-F11B-667D-29407B97F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FORKLAR FOR DIN SIDEMAKKER – HVAD GÅR DE TRE STRATEGIER UD PÅ? </a:t>
            </a: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9445E378-9F6D-CB59-E4A1-B7C915BC54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352328"/>
              </p:ext>
            </p:extLst>
          </p:nvPr>
        </p:nvGraphicFramePr>
        <p:xfrm>
          <a:off x="838200" y="2788920"/>
          <a:ext cx="9282544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563">
                  <a:extLst>
                    <a:ext uri="{9D8B030D-6E8A-4147-A177-3AD203B41FA5}">
                      <a16:colId xmlns:a16="http://schemas.microsoft.com/office/drawing/2014/main" val="773838049"/>
                    </a:ext>
                  </a:extLst>
                </a:gridCol>
                <a:gridCol w="3117273">
                  <a:extLst>
                    <a:ext uri="{9D8B030D-6E8A-4147-A177-3AD203B41FA5}">
                      <a16:colId xmlns:a16="http://schemas.microsoft.com/office/drawing/2014/main" val="3807869558"/>
                    </a:ext>
                  </a:extLst>
                </a:gridCol>
                <a:gridCol w="3075708">
                  <a:extLst>
                    <a:ext uri="{9D8B030D-6E8A-4147-A177-3AD203B41FA5}">
                      <a16:colId xmlns:a16="http://schemas.microsoft.com/office/drawing/2014/main" val="1589815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ISI-strategi</a:t>
                      </a:r>
                    </a:p>
                    <a:p>
                      <a:r>
                        <a:rPr lang="da-DK" dirty="0"/>
                        <a:t>(marxistisk/socialistisk)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Justeret EOI-strategi</a:t>
                      </a:r>
                    </a:p>
                    <a:p>
                      <a:r>
                        <a:rPr lang="da-DK" dirty="0"/>
                        <a:t>(Realisme/</a:t>
                      </a:r>
                      <a:r>
                        <a:rPr lang="da-DK" dirty="0" err="1"/>
                        <a:t>neomarkantilisme</a:t>
                      </a:r>
                      <a:r>
                        <a:rPr lang="da-DK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EOI-strategi</a:t>
                      </a:r>
                    </a:p>
                    <a:p>
                      <a:r>
                        <a:rPr lang="da-DK" dirty="0"/>
                        <a:t>(Liberalisme)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061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0742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Udviklingsstrategier</a:t>
            </a:r>
            <a:br>
              <a:rPr lang="da-DK" dirty="0"/>
            </a:br>
            <a:r>
              <a:rPr lang="da-DK" sz="4000" dirty="0"/>
              <a:t>– Hvordan skabes udvikling i ulandene?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0937437"/>
              </p:ext>
            </p:extLst>
          </p:nvPr>
        </p:nvGraphicFramePr>
        <p:xfrm>
          <a:off x="374072" y="1688862"/>
          <a:ext cx="11443856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1312">
                  <a:extLst>
                    <a:ext uri="{9D8B030D-6E8A-4147-A177-3AD203B41FA5}">
                      <a16:colId xmlns:a16="http://schemas.microsoft.com/office/drawing/2014/main" val="144789302"/>
                    </a:ext>
                  </a:extLst>
                </a:gridCol>
                <a:gridCol w="3089563">
                  <a:extLst>
                    <a:ext uri="{9D8B030D-6E8A-4147-A177-3AD203B41FA5}">
                      <a16:colId xmlns:a16="http://schemas.microsoft.com/office/drawing/2014/main" val="2735849940"/>
                    </a:ext>
                  </a:extLst>
                </a:gridCol>
                <a:gridCol w="3117273">
                  <a:extLst>
                    <a:ext uri="{9D8B030D-6E8A-4147-A177-3AD203B41FA5}">
                      <a16:colId xmlns:a16="http://schemas.microsoft.com/office/drawing/2014/main" val="1718696789"/>
                    </a:ext>
                  </a:extLst>
                </a:gridCol>
                <a:gridCol w="3075708">
                  <a:extLst>
                    <a:ext uri="{9D8B030D-6E8A-4147-A177-3AD203B41FA5}">
                      <a16:colId xmlns:a16="http://schemas.microsoft.com/office/drawing/2014/main" val="3487081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ISI-strategi</a:t>
                      </a:r>
                    </a:p>
                    <a:p>
                      <a:r>
                        <a:rPr lang="da-DK" dirty="0"/>
                        <a:t>(marxistisk/socialistisk)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Justeret EOI-strategi</a:t>
                      </a:r>
                    </a:p>
                    <a:p>
                      <a:r>
                        <a:rPr lang="da-DK" dirty="0"/>
                        <a:t>(Realisme/</a:t>
                      </a:r>
                      <a:r>
                        <a:rPr lang="da-DK" dirty="0" err="1"/>
                        <a:t>neomarkantilisme</a:t>
                      </a:r>
                      <a:r>
                        <a:rPr lang="da-DK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EOI-strategi</a:t>
                      </a:r>
                    </a:p>
                    <a:p>
                      <a:r>
                        <a:rPr lang="da-DK" dirty="0"/>
                        <a:t>(Liberalisme)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930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Navneforklaring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Import-substituerings-industrialisering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Eksport-orienteret industrialisering (med stor</a:t>
                      </a:r>
                      <a:r>
                        <a:rPr lang="da-DK" sz="1600" baseline="0" dirty="0"/>
                        <a:t> statsstyring)</a:t>
                      </a:r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dirty="0"/>
                        <a:t>Eksport-orienteret industrialisering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350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Økonomi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Planøkonomi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/>
                        <a:t>Styret markedsøkonomi/</a:t>
                      </a:r>
                    </a:p>
                    <a:p>
                      <a:r>
                        <a:rPr lang="da-DK" sz="1600"/>
                        <a:t>blandingsøkonomi</a:t>
                      </a:r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Markedsøkonomi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92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Statens rolle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Stærk rolle</a:t>
                      </a:r>
                    </a:p>
                    <a:p>
                      <a:r>
                        <a:rPr lang="da-DK" sz="1600" dirty="0"/>
                        <a:t>Overtager f.eks. virksomheder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Relativt stærk rolle</a:t>
                      </a:r>
                    </a:p>
                    <a:p>
                      <a:r>
                        <a:rPr lang="da-DK" sz="1600" dirty="0"/>
                        <a:t>Blander sig i virksomhederne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Lille rolle. Sætter</a:t>
                      </a:r>
                      <a:r>
                        <a:rPr lang="da-DK" sz="1600" baseline="0" dirty="0"/>
                        <a:t> rammerne for markedsøkonomien</a:t>
                      </a:r>
                      <a:endParaRPr lang="da-DK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381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MNS’er</a:t>
                      </a:r>
                      <a:r>
                        <a:rPr lang="da-DK" dirty="0"/>
                        <a:t> og FDI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Hindres adgang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Betinget adgang.</a:t>
                      </a:r>
                      <a:r>
                        <a:rPr lang="da-DK" sz="1600" baseline="0" dirty="0"/>
                        <a:t> Kun så længe det er en fordel for nationale virksomheder</a:t>
                      </a:r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Er meget velkomne.</a:t>
                      </a:r>
                    </a:p>
                    <a:p>
                      <a:r>
                        <a:rPr lang="da-DK" sz="1600" dirty="0"/>
                        <a:t>Lokkes til med fx frizoner.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956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1600" dirty="0"/>
                        <a:t>Hvordan er det tanken</a:t>
                      </a:r>
                      <a:r>
                        <a:rPr lang="da-DK" sz="1600" baseline="0" dirty="0"/>
                        <a:t> at det skaber økonomisk udvikling?</a:t>
                      </a:r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Lukke verdensmarkedet ude og producere til eget hjemmemarked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Nationale virksomheder der opbygges til at producere til eksport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Få udenlandske virksomheder til at starte eksportproduktion</a:t>
                      </a:r>
                    </a:p>
                    <a:p>
                      <a:r>
                        <a:rPr lang="da-DK" sz="1600" dirty="0"/>
                        <a:t>Egen produktion på længere sigt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166455"/>
                  </a:ext>
                </a:extLst>
              </a:tr>
            </a:tbl>
          </a:graphicData>
        </a:graphic>
      </p:graphicFrame>
      <p:sp>
        <p:nvSpPr>
          <p:cNvPr id="5" name="Tekstfelt 4"/>
          <p:cNvSpPr txBox="1"/>
          <p:nvPr/>
        </p:nvSpPr>
        <p:spPr>
          <a:xfrm>
            <a:off x="505689" y="5885770"/>
            <a:ext cx="7225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MNS = Multinationale selskaber</a:t>
            </a:r>
          </a:p>
          <a:p>
            <a:r>
              <a:rPr lang="da-DK" dirty="0"/>
              <a:t>FDI = </a:t>
            </a:r>
            <a:r>
              <a:rPr lang="da-DK" dirty="0" err="1"/>
              <a:t>Foreign</a:t>
            </a:r>
            <a:r>
              <a:rPr lang="da-DK" dirty="0"/>
              <a:t> Direct Investment = udenlandske investeringer</a:t>
            </a:r>
          </a:p>
        </p:txBody>
      </p:sp>
    </p:spTree>
    <p:extLst>
      <p:ext uri="{BB962C8B-B14F-4D97-AF65-F5344CB8AC3E}">
        <p14:creationId xmlns:p14="http://schemas.microsoft.com/office/powerpoint/2010/main" val="303804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3B1DE8-3AE3-4F7C-8EA8-69EEA3BB3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Pararbejde</a:t>
            </a:r>
            <a:endParaRPr lang="da-DK" dirty="0"/>
          </a:p>
        </p:txBody>
      </p:sp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F6AA697C-D2A2-4917-A098-A2194A9017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864999"/>
              </p:ext>
            </p:extLst>
          </p:nvPr>
        </p:nvGraphicFramePr>
        <p:xfrm>
          <a:off x="838201" y="1825625"/>
          <a:ext cx="6221915" cy="110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562">
                  <a:extLst>
                    <a:ext uri="{9D8B030D-6E8A-4147-A177-3AD203B41FA5}">
                      <a16:colId xmlns:a16="http://schemas.microsoft.com/office/drawing/2014/main" val="36621877"/>
                    </a:ext>
                  </a:extLst>
                </a:gridCol>
                <a:gridCol w="886119">
                  <a:extLst>
                    <a:ext uri="{9D8B030D-6E8A-4147-A177-3AD203B41FA5}">
                      <a16:colId xmlns:a16="http://schemas.microsoft.com/office/drawing/2014/main" val="1378564826"/>
                    </a:ext>
                  </a:extLst>
                </a:gridCol>
                <a:gridCol w="754145">
                  <a:extLst>
                    <a:ext uri="{9D8B030D-6E8A-4147-A177-3AD203B41FA5}">
                      <a16:colId xmlns:a16="http://schemas.microsoft.com/office/drawing/2014/main" val="2680568969"/>
                    </a:ext>
                  </a:extLst>
                </a:gridCol>
                <a:gridCol w="867266">
                  <a:extLst>
                    <a:ext uri="{9D8B030D-6E8A-4147-A177-3AD203B41FA5}">
                      <a16:colId xmlns:a16="http://schemas.microsoft.com/office/drawing/2014/main" val="2683047258"/>
                    </a:ext>
                  </a:extLst>
                </a:gridCol>
                <a:gridCol w="980387">
                  <a:extLst>
                    <a:ext uri="{9D8B030D-6E8A-4147-A177-3AD203B41FA5}">
                      <a16:colId xmlns:a16="http://schemas.microsoft.com/office/drawing/2014/main" val="196173105"/>
                    </a:ext>
                  </a:extLst>
                </a:gridCol>
                <a:gridCol w="820132">
                  <a:extLst>
                    <a:ext uri="{9D8B030D-6E8A-4147-A177-3AD203B41FA5}">
                      <a16:colId xmlns:a16="http://schemas.microsoft.com/office/drawing/2014/main" val="765907203"/>
                    </a:ext>
                  </a:extLst>
                </a:gridCol>
                <a:gridCol w="725304">
                  <a:extLst>
                    <a:ext uri="{9D8B030D-6E8A-4147-A177-3AD203B41FA5}">
                      <a16:colId xmlns:a16="http://schemas.microsoft.com/office/drawing/2014/main" val="1899711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a-D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Danmark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Taiwan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Sydkorea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Brasilien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Indien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001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1400" dirty="0"/>
                        <a:t>BNP pr. indbygger 2022 PPP$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76810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62150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50730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26030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17260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8210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406217"/>
                  </a:ext>
                </a:extLst>
              </a:tr>
            </a:tbl>
          </a:graphicData>
        </a:graphic>
      </p:graphicFrame>
      <p:sp>
        <p:nvSpPr>
          <p:cNvPr id="6" name="Tekstfelt 5">
            <a:extLst>
              <a:ext uri="{FF2B5EF4-FFF2-40B4-BE49-F238E27FC236}">
                <a16:creationId xmlns:a16="http://schemas.microsoft.com/office/drawing/2014/main" id="{8EE4B2B1-B535-4048-8F4E-4E1248751574}"/>
              </a:ext>
            </a:extLst>
          </p:cNvPr>
          <p:cNvSpPr txBox="1"/>
          <p:nvPr/>
        </p:nvSpPr>
        <p:spPr>
          <a:xfrm>
            <a:off x="838201" y="3052853"/>
            <a:ext cx="62219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Taiwan, Sydkorea, Brasilien og Indien havde nogenlunde samme lave BNP pr. indbygger i 1950. Argentinas BNP pr. indbygger var i 1950 næsten på niveau med Danmark.</a:t>
            </a:r>
          </a:p>
          <a:p>
            <a:r>
              <a:rPr lang="da-DK" dirty="0"/>
              <a:t>Taiwan og Sydkorea har fulgt en EOI-udviklingsstrategi siden cirka 1950, mens Argentina, Brasilien og Indien har fulgt en blanding mellem en ISI- og en EOI-udviklingsstrategi.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5D7455C0-397D-47FF-90C6-36AEDB4E2B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046" t="13541" r="30514" b="19413"/>
          <a:stretch/>
        </p:blipFill>
        <p:spPr>
          <a:xfrm>
            <a:off x="7060114" y="1825624"/>
            <a:ext cx="5131885" cy="5032375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A8E70361-01DC-40D6-8590-38B903579F7E}"/>
              </a:ext>
            </a:extLst>
          </p:cNvPr>
          <p:cNvSpPr txBox="1"/>
          <p:nvPr/>
        </p:nvSpPr>
        <p:spPr>
          <a:xfrm>
            <a:off x="8427563" y="1517715"/>
            <a:ext cx="3525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Brasiliens udviklingsstrategier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3A24A34E-981F-4E9D-B380-10076E3821EA}"/>
              </a:ext>
            </a:extLst>
          </p:cNvPr>
          <p:cNvSpPr txBox="1"/>
          <p:nvPr/>
        </p:nvSpPr>
        <p:spPr>
          <a:xfrm>
            <a:off x="838200" y="4932047"/>
            <a:ext cx="61282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/>
              <a:t>Opgave:</a:t>
            </a:r>
          </a:p>
          <a:p>
            <a:r>
              <a:rPr lang="da-DK" sz="2000" dirty="0"/>
              <a:t>1. Hvad betyder ISI-strategi og EOI-strategi?</a:t>
            </a:r>
          </a:p>
          <a:p>
            <a:pPr lvl="0"/>
            <a:r>
              <a:rPr lang="da-DK" sz="2000" dirty="0"/>
              <a:t>2. Hvad viser Tigerøkonomierne om udviklingsstrategier?</a:t>
            </a:r>
          </a:p>
          <a:p>
            <a:r>
              <a:rPr lang="da-DK" sz="2000" dirty="0"/>
              <a:t>3. Hvad viser Brasilien om udviklingsstrategierne?</a:t>
            </a:r>
          </a:p>
          <a:p>
            <a:r>
              <a:rPr lang="da-DK" sz="2000" dirty="0"/>
              <a:t>Ekstra opgave: Læs boks 7.2 i lektien.</a:t>
            </a:r>
          </a:p>
        </p:txBody>
      </p:sp>
    </p:spTree>
    <p:extLst>
      <p:ext uri="{BB962C8B-B14F-4D97-AF65-F5344CB8AC3E}">
        <p14:creationId xmlns:p14="http://schemas.microsoft.com/office/powerpoint/2010/main" val="1571169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Opsummering: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199" y="1800520"/>
            <a:ext cx="10634221" cy="4562573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da-DK" sz="2400" dirty="0"/>
              <a:t>Udnævn en ved bordet til at tage noter og efterfølgende dele noterne med resten af bordet.</a:t>
            </a:r>
          </a:p>
          <a:p>
            <a:pPr marL="0" lvl="0" indent="0">
              <a:buNone/>
            </a:pPr>
            <a:endParaRPr lang="da-DK" sz="2400" dirty="0"/>
          </a:p>
          <a:p>
            <a:pPr marL="0" lvl="0" indent="0">
              <a:buNone/>
            </a:pPr>
            <a:r>
              <a:rPr lang="da-DK" sz="2400" dirty="0"/>
              <a:t>De andre personer ved bordet besvarer i fællesskab nedenstående spørgsmål:</a:t>
            </a:r>
          </a:p>
          <a:p>
            <a:pPr marL="514350" lvl="0" indent="-514350">
              <a:buFont typeface="+mj-lt"/>
              <a:buAutoNum type="arabicPeriod"/>
            </a:pPr>
            <a:r>
              <a:rPr lang="da-DK" sz="2400" dirty="0"/>
              <a:t>Hvad betyder ISI-strategi og EOI-strategi?</a:t>
            </a:r>
          </a:p>
          <a:p>
            <a:pPr marL="514350" lvl="0" indent="-514350">
              <a:buFont typeface="+mj-lt"/>
              <a:buAutoNum type="arabicPeriod"/>
            </a:pPr>
            <a:r>
              <a:rPr lang="da-DK" sz="2400" dirty="0"/>
              <a:t>Hvad er en justeret EOI-strategi?</a:t>
            </a:r>
          </a:p>
          <a:p>
            <a:pPr marL="514350" lvl="0" indent="-514350">
              <a:buFont typeface="+mj-lt"/>
              <a:buAutoNum type="arabicPeriod"/>
            </a:pPr>
            <a:r>
              <a:rPr lang="da-DK" sz="2400" dirty="0"/>
              <a:t>Hvad er forskellen på udviklingsteori og udviklingsstrategi?</a:t>
            </a:r>
          </a:p>
          <a:p>
            <a:pPr marL="514350" lvl="0" indent="-514350">
              <a:buFont typeface="+mj-lt"/>
              <a:buAutoNum type="arabicPeriod"/>
            </a:pPr>
            <a:r>
              <a:rPr lang="da-DK" sz="2400" dirty="0"/>
              <a:t>Hvilke udviklingsteorier lægger de to udviklingsstrategier sig op ad?</a:t>
            </a:r>
          </a:p>
          <a:p>
            <a:pPr marL="514350" lvl="0" indent="-514350">
              <a:buFont typeface="+mj-lt"/>
              <a:buAutoNum type="arabicPeriod"/>
            </a:pPr>
            <a:r>
              <a:rPr lang="da-DK" sz="2400" dirty="0"/>
              <a:t>Har vi empiriske eksempler på de to forskellige udviklingsstrategier?</a:t>
            </a:r>
          </a:p>
          <a:p>
            <a:pPr marL="514350" lvl="0" indent="-514350">
              <a:buFont typeface="+mj-lt"/>
              <a:buAutoNum type="arabicPeriod"/>
            </a:pPr>
            <a:r>
              <a:rPr lang="da-DK" sz="2400" dirty="0"/>
              <a:t>Hvordan er det gået?</a:t>
            </a:r>
          </a:p>
          <a:p>
            <a:pPr marL="514350" lvl="0" indent="-514350">
              <a:buFont typeface="+mj-lt"/>
              <a:buAutoNum type="arabicPeriod"/>
            </a:pPr>
            <a:r>
              <a:rPr lang="da-DK" sz="2400" dirty="0"/>
              <a:t>Hvad viser Tigerøkonomierne om udviklingsstrategier?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/>
              <a:t>Hvad viser Brasilien om udviklingsstrategierne?</a:t>
            </a:r>
          </a:p>
        </p:txBody>
      </p:sp>
    </p:spTree>
    <p:extLst>
      <p:ext uri="{BB962C8B-B14F-4D97-AF65-F5344CB8AC3E}">
        <p14:creationId xmlns:p14="http://schemas.microsoft.com/office/powerpoint/2010/main" val="1479612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F8AFFE51B931F4397AE05E8D6C49325" ma:contentTypeVersion="15" ma:contentTypeDescription="Opret et nyt dokument." ma:contentTypeScope="" ma:versionID="4ca9358e900a122eae197b94b5d15cf3">
  <xsd:schema xmlns:xsd="http://www.w3.org/2001/XMLSchema" xmlns:xs="http://www.w3.org/2001/XMLSchema" xmlns:p="http://schemas.microsoft.com/office/2006/metadata/properties" xmlns:ns2="febb90c7-3665-4c1f-9f05-90391176a982" xmlns:ns3="eec9c017-56e4-40db-953a-986d842f7b06" targetNamespace="http://schemas.microsoft.com/office/2006/metadata/properties" ma:root="true" ma:fieldsID="6f29de1cb0cc26cc3449ae15c0dc155a" ns2:_="" ns3:_="">
    <xsd:import namespace="febb90c7-3665-4c1f-9f05-90391176a982"/>
    <xsd:import namespace="eec9c017-56e4-40db-953a-986d842f7b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bb90c7-3665-4c1f-9f05-90391176a9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ledmærker" ma:readOnly="false" ma:fieldId="{5cf76f15-5ced-4ddc-b409-7134ff3c332f}" ma:taxonomyMulti="true" ma:sspId="7c3003a0-0503-4f8b-8474-15bee1c597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c9c017-56e4-40db-953a-986d842f7b0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3b9c352-2ff1-47ed-9162-206a934021c4}" ma:internalName="TaxCatchAll" ma:showField="CatchAllData" ma:web="eec9c017-56e4-40db-953a-986d842f7b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ec9c017-56e4-40db-953a-986d842f7b06" xsi:nil="true"/>
    <lcf76f155ced4ddcb4097134ff3c332f xmlns="febb90c7-3665-4c1f-9f05-90391176a98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347CA89-AA29-4416-A9E1-188938CBDC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bb90c7-3665-4c1f-9f05-90391176a982"/>
    <ds:schemaRef ds:uri="eec9c017-56e4-40db-953a-986d842f7b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AA40E06-95AB-467D-BF89-567C30425C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9A8573-D6E2-4216-8A0A-48AEDA9620E1}">
  <ds:schemaRefs>
    <ds:schemaRef ds:uri="febb90c7-3665-4c1f-9f05-90391176a982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eec9c017-56e4-40db-953a-986d842f7b06"/>
    <ds:schemaRef ds:uri="http://purl.org/dc/dcmitype/"/>
    <ds:schemaRef ds:uri="http://purl.org/dc/elements/1.1/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670</Words>
  <Application>Microsoft Macintosh PowerPoint</Application>
  <PresentationFormat>Widescreen</PresentationFormat>
  <Paragraphs>100</Paragraphs>
  <Slides>9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Dosis</vt:lpstr>
      <vt:lpstr>Office-tema</vt:lpstr>
      <vt:lpstr>Levevilkår i udviklingslande</vt:lpstr>
      <vt:lpstr>Korte præsentationer </vt:lpstr>
      <vt:lpstr>PowerPoint-præsentation</vt:lpstr>
      <vt:lpstr>Udviklingsstrategier</vt:lpstr>
      <vt:lpstr>Brug 3 minutter på at tænke individuelt over nedenstående spørgsmål.</vt:lpstr>
      <vt:lpstr>FORKLAR FOR DIN SIDEMAKKER – HVAD GÅR DE TRE STRATEGIER UD PÅ? </vt:lpstr>
      <vt:lpstr>Udviklingsstrategier – Hvordan skabes udvikling i ulandene?</vt:lpstr>
      <vt:lpstr>Pararbejde</vt:lpstr>
      <vt:lpstr>Opsummering: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Laerer</dc:creator>
  <cp:lastModifiedBy>Mads Malthe Rifbjerg Søvndal MRS</cp:lastModifiedBy>
  <cp:revision>37</cp:revision>
  <dcterms:created xsi:type="dcterms:W3CDTF">2018-02-06T19:28:06Z</dcterms:created>
  <dcterms:modified xsi:type="dcterms:W3CDTF">2025-03-11T11:08:55Z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0x010100BF8AFFE51B931F4397AE05E8D6C49325</vt:lpwstr>
  </property>
  <property fmtid="{D5CDD505-2E9C-101B-9397-08002B2CF9AE}" pid="3" name="MediaServiceImageTags">
    <vt:lpwstr/>
  </property>
</Properties>
</file>