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68" r:id="rId3"/>
    <p:sldId id="269" r:id="rId4"/>
    <p:sldId id="273" r:id="rId5"/>
    <p:sldId id="272" r:id="rId6"/>
    <p:sldId id="270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681"/>
  </p:normalViewPr>
  <p:slideViewPr>
    <p:cSldViewPr snapToGrid="0">
      <p:cViewPr varScale="1">
        <p:scale>
          <a:sx n="116" d="100"/>
          <a:sy n="116" d="100"/>
        </p:scale>
        <p:origin x="1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E68AF-0C8C-1318-A564-619D4B029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5B1549A-BB8C-7B3F-6DEA-9D96C406D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125F7B-A98F-D90C-1AD3-F560B4D3C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0E6F28-60F5-B7C8-5EC4-AC3DA3A2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2D3CE2-174E-067E-760E-6523D2CB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689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79E4F7-32D0-A8F8-C872-39852D6D7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04DD56-8F98-55A3-9900-0BA9CA60A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3CECCF-C92D-309E-6FA9-4A1E7B2F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FC60F1-FC69-0555-1130-4A729A446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6FDCA0-87CC-3AC9-1B88-CBC55F779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9093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311A64-3E91-CFDF-06DE-969B85345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35555F9-2E96-B51A-BA90-92080DDA5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A77307-FE5A-29C2-49E7-8630C85FA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0793CC0-B763-494C-9242-11A5A3BCF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35BDCE-8C6C-37B4-9028-098F3F13F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538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9FC583-3BE8-7503-B288-C465AB00A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E0BD55-D7D9-246C-67BD-7F38702BF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567A166-1457-47A8-D022-B48BBCBAB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A9F210-7AED-0557-B538-B482A9E34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680465-9C95-0FC2-1841-191E8A5B5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35CEBD3-295D-F920-9FBD-94877DE8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9506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634732-204F-D655-B6F1-77D3F7998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AB402C-65FC-D09B-ED2E-488AE9167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20D4D71-5E21-27C3-27CF-A529D74D0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FE3B130-6CCA-8FF5-A9A9-5401D99B9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BBCDE32-4666-DDFD-2F10-54BC4C9536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426D224-AFBD-BB2A-3180-465A2DF56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12C99E8-9DEB-9864-45D9-199C8718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2E10F48-50BA-318E-B0BA-A424F173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250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40A56E-59A5-9344-08D6-CE5777A35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05F6563-5B40-6B2E-C1C2-9B31EEEFF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55F6337-0675-68A3-EC30-6A0990CC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26CB45D-F4FE-29F0-94D1-680BA6D1B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132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0946B79-4AC9-543D-9FCC-046DE2070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4F3FB99-3E6B-E487-54BA-0062EE073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94EC3A1-6D91-FB39-F073-208F818F3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701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8A7A26-63F5-99F8-ACA3-3C2E61478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836AF8-BCC7-F652-1F56-7C5954740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7D29EC3-28C3-70F8-1D3F-1F85C1D30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D6A3CE0-5886-711D-DADF-549F5BCCA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F5ECE91-009B-9951-4A14-A686D3226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F7FD531-E3A7-EE0C-06C7-3B1885145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83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59E738-8452-0A17-3D0F-6F2A1463B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F29CCC1-493A-C696-0C26-7B57043F5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6DDA19-6D9E-A9B7-F59C-26466630E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ABCE692-A15A-A2C8-0AD7-2E1366760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D2FF2CC-013D-B122-428C-7ECD3B827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D4D344-378F-EBDA-CB6F-57860D4F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0161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424A0-87DF-313F-9052-EB344BB22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944A11E-BEA6-5907-E2F9-4DF2A3960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9D1058-12EF-29A7-4D6A-8CF407248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E44DE4-E2D5-6A16-6DBB-8A17C874C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9E4FF7A-D404-5614-35A6-D18FB28D9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082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E8C2C9F-141C-169E-F5F7-0605F6E91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E0A8532-E57E-737A-557F-FA1114893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9F7DD4-7FCB-BEEE-BE16-1E813D48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018DAC-8008-1517-8080-0C4934F7F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7EBBEC-DA3E-7FF8-FA60-22DFD764A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443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2D4D833-A432-4698-FD80-664333CC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D02D83A-F208-729F-40EF-EC0D59168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2ECA55-CC55-C11C-37E5-942A80DB35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A408B2-629C-8440-B223-DB87388BD7C2}" type="datetimeFigureOut">
              <a:rPr lang="da-DK" smtClean="0"/>
              <a:t>29.11.2024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9D14034-8907-CBFE-8CAF-9DF589D11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DB03E0-6B7E-99D1-84F2-B98CA65DE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F9FDCE-5B70-DA4C-AA09-4A49C8836B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505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3E41492A-83D9-BB01-E56A-C1CFAA2D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6" y="559778"/>
            <a:ext cx="11789921" cy="128848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a-DK" sz="2400" dirty="0"/>
              <a:t>PARARBJDE: </a:t>
            </a:r>
            <a:br>
              <a:rPr lang="da-DK" sz="2400" dirty="0"/>
            </a:br>
            <a:r>
              <a:rPr lang="da-DK" sz="2400" dirty="0"/>
              <a:t>Genfortæl handlingen i 6. sang </a:t>
            </a:r>
            <a:r>
              <a:rPr lang="da-DK" sz="2400" dirty="0" err="1"/>
              <a:t>vv</a:t>
            </a:r>
            <a:r>
              <a:rPr lang="da-DK" sz="2400" dirty="0"/>
              <a:t>. 1-185 for hinanden, mens I kigger på de efterfølgende billeder. Husk at bruge hovedpersonernes </a:t>
            </a:r>
            <a:r>
              <a:rPr lang="da-DK" sz="2400" u="sng" dirty="0"/>
              <a:t>navne</a:t>
            </a:r>
            <a:r>
              <a:rPr lang="da-DK" sz="2400" dirty="0"/>
              <a:t>, mens I genfortæller:</a:t>
            </a:r>
          </a:p>
        </p:txBody>
      </p:sp>
      <p:pic>
        <p:nvPicPr>
          <p:cNvPr id="1026" name="Picture 2" descr="The Lykaon Painter – Odysseus Meets Elpenor in the Underworld – c450-425BC  – Personal Interpretations">
            <a:extLst>
              <a:ext uri="{FF2B5EF4-FFF2-40B4-BE49-F238E27FC236}">
                <a16:creationId xmlns:a16="http://schemas.microsoft.com/office/drawing/2014/main" id="{F0CD9CFE-78DA-B925-00EB-CE968EB1D5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1" r="24628"/>
          <a:stretch/>
        </p:blipFill>
        <p:spPr bwMode="auto">
          <a:xfrm>
            <a:off x="2068821" y="2270298"/>
            <a:ext cx="2122714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Nausicaa - Wikipedia">
            <a:extLst>
              <a:ext uri="{FF2B5EF4-FFF2-40B4-BE49-F238E27FC236}">
                <a16:creationId xmlns:a16="http://schemas.microsoft.com/office/drawing/2014/main" id="{2C21536C-E3A2-0802-7995-5AE41B50C0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7" r="14509"/>
          <a:stretch/>
        </p:blipFill>
        <p:spPr bwMode="auto">
          <a:xfrm>
            <a:off x="6213230" y="2270298"/>
            <a:ext cx="1830171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thena - Ancient Greek Vase Painting">
            <a:extLst>
              <a:ext uri="{FF2B5EF4-FFF2-40B4-BE49-F238E27FC236}">
                <a16:creationId xmlns:a16="http://schemas.microsoft.com/office/drawing/2014/main" id="{1C27DA37-6B85-572F-283F-A46398422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" r="12815" b="6190"/>
          <a:stretch/>
        </p:blipFill>
        <p:spPr bwMode="auto">
          <a:xfrm>
            <a:off x="10077214" y="2270298"/>
            <a:ext cx="1935446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1E5E34D-1C35-39A6-9680-717E175C0409}"/>
              </a:ext>
            </a:extLst>
          </p:cNvPr>
          <p:cNvSpPr txBox="1"/>
          <p:nvPr/>
        </p:nvSpPr>
        <p:spPr>
          <a:xfrm>
            <a:off x="222739" y="2270298"/>
            <a:ext cx="1846082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ODÝSSEUS</a:t>
            </a:r>
          </a:p>
          <a:p>
            <a:endParaRPr lang="da-DK" dirty="0"/>
          </a:p>
          <a:p>
            <a:r>
              <a:rPr lang="da-DK" dirty="0" err="1"/>
              <a:t>Ithakas</a:t>
            </a:r>
            <a:r>
              <a:rPr lang="da-DK" dirty="0"/>
              <a:t> konge og digtets </a:t>
            </a:r>
            <a:r>
              <a:rPr lang="da-DK" dirty="0" err="1"/>
              <a:t>hoved-person</a:t>
            </a:r>
            <a:r>
              <a:rPr lang="da-DK" dirty="0"/>
              <a:t>.</a:t>
            </a:r>
          </a:p>
          <a:p>
            <a:endParaRPr lang="da-DK" dirty="0"/>
          </a:p>
          <a:p>
            <a:r>
              <a:rPr lang="da-DK" dirty="0"/>
              <a:t>Har været væk hjemmefra i 20 år.</a:t>
            </a:r>
          </a:p>
          <a:p>
            <a:endParaRPr lang="da-DK" dirty="0"/>
          </a:p>
          <a:p>
            <a:r>
              <a:rPr lang="da-DK" dirty="0"/>
              <a:t>Kendt for sin snilde og kløgt.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FA7C13B-2716-AB77-C453-6FC37F3DEBF9}"/>
              </a:ext>
            </a:extLst>
          </p:cNvPr>
          <p:cNvSpPr txBox="1"/>
          <p:nvPr/>
        </p:nvSpPr>
        <p:spPr>
          <a:xfrm>
            <a:off x="4367148" y="2270298"/>
            <a:ext cx="1846082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NAUSÍKAA</a:t>
            </a:r>
          </a:p>
          <a:p>
            <a:endParaRPr lang="da-DK" dirty="0"/>
          </a:p>
          <a:p>
            <a:r>
              <a:rPr lang="da-DK" dirty="0"/>
              <a:t>Datter af </a:t>
            </a:r>
            <a:r>
              <a:rPr lang="da-DK" dirty="0" err="1"/>
              <a:t>Alkínoos</a:t>
            </a:r>
            <a:r>
              <a:rPr lang="da-DK" dirty="0"/>
              <a:t>, </a:t>
            </a:r>
            <a:r>
              <a:rPr lang="da-DK" dirty="0" err="1"/>
              <a:t>faiakernes</a:t>
            </a:r>
            <a:r>
              <a:rPr lang="da-DK" dirty="0"/>
              <a:t> konge.</a:t>
            </a:r>
          </a:p>
          <a:p>
            <a:endParaRPr lang="da-DK" dirty="0"/>
          </a:p>
          <a:p>
            <a:r>
              <a:rPr lang="da-DK" dirty="0"/>
              <a:t>Er således en </a:t>
            </a:r>
            <a:r>
              <a:rPr lang="da-DK" dirty="0" err="1"/>
              <a:t>faiakernes</a:t>
            </a:r>
            <a:r>
              <a:rPr lang="da-DK" dirty="0"/>
              <a:t> prinsesse.</a:t>
            </a:r>
          </a:p>
          <a:p>
            <a:endParaRPr lang="da-DK" dirty="0"/>
          </a:p>
          <a:p>
            <a:r>
              <a:rPr lang="da-DK" dirty="0"/>
              <a:t>Er ca. 15-16 år og i den giftefærdige alder.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9DDBDD2-9072-554A-AC80-17534EB3BB42}"/>
              </a:ext>
            </a:extLst>
          </p:cNvPr>
          <p:cNvSpPr txBox="1"/>
          <p:nvPr/>
        </p:nvSpPr>
        <p:spPr>
          <a:xfrm>
            <a:off x="8231132" y="2270298"/>
            <a:ext cx="1846082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ATHÉNE</a:t>
            </a:r>
          </a:p>
          <a:p>
            <a:endParaRPr lang="da-DK" dirty="0"/>
          </a:p>
          <a:p>
            <a:r>
              <a:rPr lang="da-DK" dirty="0"/>
              <a:t>Visdommens, krigens og </a:t>
            </a:r>
            <a:r>
              <a:rPr lang="da-DK" dirty="0" err="1"/>
              <a:t>hånd-værkets</a:t>
            </a:r>
            <a:r>
              <a:rPr lang="da-DK" dirty="0"/>
              <a:t> gudinde.</a:t>
            </a:r>
          </a:p>
          <a:p>
            <a:endParaRPr lang="da-DK" dirty="0"/>
          </a:p>
          <a:p>
            <a:r>
              <a:rPr lang="da-DK" dirty="0"/>
              <a:t>Odysseus’ hjælper på hans rejser.</a:t>
            </a:r>
          </a:p>
          <a:p>
            <a:endParaRPr lang="da-DK" dirty="0"/>
          </a:p>
          <a:p>
            <a:r>
              <a:rPr lang="da-DK" dirty="0"/>
              <a:t>Kaldes også ”gudinden med lynende øjne” og ”Pallas Athene”</a:t>
            </a:r>
          </a:p>
        </p:txBody>
      </p:sp>
    </p:spTree>
    <p:extLst>
      <p:ext uri="{BB962C8B-B14F-4D97-AF65-F5344CB8AC3E}">
        <p14:creationId xmlns:p14="http://schemas.microsoft.com/office/powerpoint/2010/main" val="2143147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thena appeared in a dream to Nausicaa in the disguise of a friend and  advised Nausicaa to go to the river the next morning Stock Photo - Alamy">
            <a:extLst>
              <a:ext uri="{FF2B5EF4-FFF2-40B4-BE49-F238E27FC236}">
                <a16:creationId xmlns:a16="http://schemas.microsoft.com/office/drawing/2014/main" id="{3AAE2327-DD53-F54A-152E-E51BE420A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" r="6769" b="5443"/>
          <a:stretch/>
        </p:blipFill>
        <p:spPr bwMode="auto">
          <a:xfrm>
            <a:off x="1915396" y="432953"/>
            <a:ext cx="8361207" cy="599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D9A55C46-119D-A25D-2FCD-49B91C516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893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Nausicaa - Greek Mythology Link">
            <a:extLst>
              <a:ext uri="{FF2B5EF4-FFF2-40B4-BE49-F238E27FC236}">
                <a16:creationId xmlns:a16="http://schemas.microsoft.com/office/drawing/2014/main" id="{22FF2612-4E0F-F6BC-678E-5B3B979E0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571500"/>
            <a:ext cx="1016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560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Nausicaa - Wikidata">
            <a:extLst>
              <a:ext uri="{FF2B5EF4-FFF2-40B4-BE49-F238E27FC236}">
                <a16:creationId xmlns:a16="http://schemas.microsoft.com/office/drawing/2014/main" id="{57D5467A-BB56-BFDC-6436-89179E080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446" y="131636"/>
            <a:ext cx="9663108" cy="659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10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AEDB3-99F6-16B0-F624-5591308AE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Nausicaa - Greek Mythology Link">
            <a:extLst>
              <a:ext uri="{FF2B5EF4-FFF2-40B4-BE49-F238E27FC236}">
                <a16:creationId xmlns:a16="http://schemas.microsoft.com/office/drawing/2014/main" id="{0FD5805F-4776-BC27-193B-97128291C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927" y="1012736"/>
            <a:ext cx="8384146" cy="483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958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D9C8-3116-B7CC-20C0-8E2933EF1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is painting, Odysseus and Nausicaa, attributed to Salvator Rosa and his studio, depicts a scene from The Odyssey. Nausicaa, a princess, offers clothing to the shipwrecked Odysseus, who stands nude and vulnerable, his body partially covered by leaves. The gesture symbolizes hospitality and aid to a stranger in need. Nausicaa and her maidens appear compassionate and cautious, while Odysseus reaches out gratefully. The background suggests a coastal landscape at dusk, capturing the moment when Odysseus, having washed ashore, is rescued by Nausicaa. The painting highlights themes of kindness, vulnerability, and human connection.">
            <a:extLst>
              <a:ext uri="{FF2B5EF4-FFF2-40B4-BE49-F238E27FC236}">
                <a16:creationId xmlns:a16="http://schemas.microsoft.com/office/drawing/2014/main" id="{C14B107E-C34A-B503-71DA-F6E39FB26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189" y="103517"/>
            <a:ext cx="5431622" cy="66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102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108</Words>
  <Application>Microsoft Macintosh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PARARBJDE:  Genfortæl handlingen i 6. sang vv. 1-185 for hinanden, mens I kigger på de efterfølgende billeder. Husk at bruge hovedpersonernes navne, mens I genfortæller: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3</cp:revision>
  <dcterms:created xsi:type="dcterms:W3CDTF">2024-11-29T08:36:14Z</dcterms:created>
  <dcterms:modified xsi:type="dcterms:W3CDTF">2024-11-29T08:39:38Z</dcterms:modified>
</cp:coreProperties>
</file>