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65" r:id="rId3"/>
    <p:sldId id="266" r:id="rId4"/>
    <p:sldId id="258" r:id="rId5"/>
    <p:sldId id="259" r:id="rId6"/>
    <p:sldId id="282" r:id="rId7"/>
    <p:sldId id="283" r:id="rId8"/>
    <p:sldId id="285" r:id="rId9"/>
    <p:sldId id="284" r:id="rId1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 snapToGrid="0">
      <p:cViewPr varScale="1">
        <p:scale>
          <a:sx n="90" d="100"/>
          <a:sy n="90" d="100"/>
        </p:scale>
        <p:origin x="232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89DF4C-4918-8F43-975B-A08B7CC39E71}" type="datetimeFigureOut">
              <a:rPr lang="da-DK" smtClean="0"/>
              <a:t>11.09.2024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5402B0-D241-DD44-9F1B-07D614A56C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49268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I perioder uden stabilitet er der risiko for en øget grad af kaos (verdenskrigene efter den europæiske koncert: I dag Krigen i Ukraine, spændinger mellem USA og Kina?)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66B113-8E31-194C-BA4C-5BB875D1179F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83597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0A1051-412F-DC5C-48AC-BCDC9267B9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2DEAD85-6AA2-817B-B6CE-4B6EF0C191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303FFA9-1C69-CD8C-5C59-5054543F4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35646-ACA6-AB4F-A3FF-49F64C622BCF}" type="datetimeFigureOut">
              <a:rPr lang="da-DK" smtClean="0"/>
              <a:t>11.09.2024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7B33A12-8C09-86D6-61AD-577554225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B9DE7F1-E891-66F3-997B-922E6E5B4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DDB71-8FF4-9445-9A82-3A98F0B9B24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3934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F240C5-E2C1-E4F4-CD30-920918887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2E9BC94-1857-DEA5-AC74-B6C0B419AE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3AEC2DA-DBE3-821C-D21E-003A7AE89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35646-ACA6-AB4F-A3FF-49F64C622BCF}" type="datetimeFigureOut">
              <a:rPr lang="da-DK" smtClean="0"/>
              <a:t>11.09.2024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E655A17-966B-FA15-B588-485A474EF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FC7CB98-64B2-289E-4A1E-CAF5C2086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DDB71-8FF4-9445-9A82-3A98F0B9B24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1161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9C4A56-9855-4E49-784D-BFFC54C71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D70EEEE-E4D7-AD24-90EA-C36631B53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438AB7D-2133-833F-E01C-E5CC65E6A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35646-ACA6-AB4F-A3FF-49F64C622BCF}" type="datetimeFigureOut">
              <a:rPr lang="da-DK" smtClean="0"/>
              <a:t>11.09.2024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81E74FF-B56C-C9C8-EEB5-B09D0C3BE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0FC8F08-94B4-93FD-E3CC-502A06EA4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DDB71-8FF4-9445-9A82-3A98F0B9B24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81428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2C300D-2BE5-3D67-D6B3-1FD52347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F248DAF-580C-EFBF-F282-2FA4E8CD3D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B4D8B7E-C263-BAF1-752A-2A55F571DE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977C58B-B121-A564-50D9-3DAC9A94E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35646-ACA6-AB4F-A3FF-49F64C622BCF}" type="datetimeFigureOut">
              <a:rPr lang="da-DK" smtClean="0"/>
              <a:t>11.09.2024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D26E3E5-B9B8-D75C-4F47-96881511A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87F5FCF-484B-5333-13FD-1162030B5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DDB71-8FF4-9445-9A82-3A98F0B9B24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11478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6F8E67-FA24-6214-94A1-0FC0F08B3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EFB5935-9ED0-763B-13D3-00C43AF672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B4B5115-8217-7B59-A4A3-A6070BBF80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33548B4D-6395-B19E-80C8-111D07140D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7B40BEAA-DB02-A829-8B9E-A0D8832D60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1A1726B-C896-68AD-968F-A11CA2FF8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35646-ACA6-AB4F-A3FF-49F64C622BCF}" type="datetimeFigureOut">
              <a:rPr lang="da-DK" smtClean="0"/>
              <a:t>11.09.2024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3E171DF4-F587-5A69-1B89-5FE3FCB66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BA7C8B17-FF3C-5B62-BB5A-25205294F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DDB71-8FF4-9445-9A82-3A98F0B9B24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72424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A40D6D-BE49-6ADF-C342-32E394F9C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CCE01F0D-95CA-5895-9C11-CE77C09BE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35646-ACA6-AB4F-A3FF-49F64C622BCF}" type="datetimeFigureOut">
              <a:rPr lang="da-DK" smtClean="0"/>
              <a:t>11.09.2024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C366803F-245F-F722-C686-6D12D7CF3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FD55B3F-B445-69C9-E784-57C759074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DDB71-8FF4-9445-9A82-3A98F0B9B24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82938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B6FCDB3-60D1-5CEA-E5E7-087FB8028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35646-ACA6-AB4F-A3FF-49F64C622BCF}" type="datetimeFigureOut">
              <a:rPr lang="da-DK" smtClean="0"/>
              <a:t>11.09.2024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BF91FF50-62D0-E168-7278-AD05E7789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BD81BA1-79D7-E3BF-E229-CC02E081A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DDB71-8FF4-9445-9A82-3A98F0B9B24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91312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C03E58-8650-8A4C-9C0E-D27701425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9E93DE6-8EF6-4830-28AD-91A8A685F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435A16F-C5DB-97F7-FEDD-AF025B4C5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1A4B6F6-153D-FBDC-A817-1F4C61BA0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35646-ACA6-AB4F-A3FF-49F64C622BCF}" type="datetimeFigureOut">
              <a:rPr lang="da-DK" smtClean="0"/>
              <a:t>11.09.2024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644B46D-2EAB-7FCD-FA67-AC9BC3126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781A4B1-350B-C2AA-716D-2A9E79759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DDB71-8FF4-9445-9A82-3A98F0B9B24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68959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771513-9437-78B1-AAA4-06CDE29F8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D81C539-BAAA-3311-5AD2-184F0A5365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D67AF62-F793-CF6E-1C16-0F8CD6551C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8006258-1C0C-7D13-52A4-2D9326498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35646-ACA6-AB4F-A3FF-49F64C622BCF}" type="datetimeFigureOut">
              <a:rPr lang="da-DK" smtClean="0"/>
              <a:t>11.09.2024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48024AB-0EC8-7F55-72F5-B2D3707D2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CC7543C-9785-15D7-8D0C-99436BAE6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DDB71-8FF4-9445-9A82-3A98F0B9B24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4704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471FB6-CD00-C541-97E0-8DD5E7F67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36FC876-D247-8797-F605-5B07FB349C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F3A6617-A425-C66E-A330-3BB71D491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35646-ACA6-AB4F-A3FF-49F64C622BCF}" type="datetimeFigureOut">
              <a:rPr lang="da-DK" smtClean="0"/>
              <a:t>11.09.2024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9F5F0DF-FC0C-8D3C-610B-C0131A940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DA6B495-58FD-2562-3EC2-A21BD8425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DDB71-8FF4-9445-9A82-3A98F0B9B24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1005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44A9251D-CB8D-9B0F-6EC9-18E71060A9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D5BAD8A-9A0E-2E66-9939-E394FB0D4F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CC8EA19-BCEA-2B44-9B28-F95112B4E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35646-ACA6-AB4F-A3FF-49F64C622BCF}" type="datetimeFigureOut">
              <a:rPr lang="da-DK" smtClean="0"/>
              <a:t>11.09.2024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B918876-824F-7340-E9F3-F79002EB4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2B62F78-F7FD-35A3-CC27-8E5A5FE9C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DDB71-8FF4-9445-9A82-3A98F0B9B24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87258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8F22CAD7-63C8-0053-0CBE-8EE66A6B6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185633A-F0C5-6114-F27C-B3AC213A48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096E6BD-A982-5E8A-64B0-3860922C15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635646-ACA6-AB4F-A3FF-49F64C622BCF}" type="datetimeFigureOut">
              <a:rPr lang="da-DK" smtClean="0"/>
              <a:t>11.09.2024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7C58B5B-08CB-A947-D9E9-CEF8571F41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528E5AD-AAC6-3EF9-E50F-82419C2B6B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9DDB71-8FF4-9445-9A82-3A98F0B9B24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29009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8A94871E-96FC-4ADE-815B-41A636E34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58608A-0DC8-4EA2-8E69-8E857ED285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320040"/>
            <a:ext cx="6692827" cy="3892669"/>
          </a:xfrm>
        </p:spPr>
        <p:txBody>
          <a:bodyPr>
            <a:normAutofit/>
          </a:bodyPr>
          <a:lstStyle/>
          <a:p>
            <a:pPr algn="l"/>
            <a:r>
              <a:rPr lang="da-DK" sz="6600" dirty="0"/>
              <a:t>Krigen starter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BA16ABA-FC71-32E1-7CB8-8468D8EF6B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631161"/>
            <a:ext cx="6692827" cy="1569486"/>
          </a:xfrm>
        </p:spPr>
        <p:txBody>
          <a:bodyPr>
            <a:normAutofit/>
          </a:bodyPr>
          <a:lstStyle/>
          <a:p>
            <a:pPr algn="l"/>
            <a:endParaRPr lang="da-DK" dirty="0"/>
          </a:p>
        </p:txBody>
      </p:sp>
      <p:sp>
        <p:nvSpPr>
          <p:cNvPr id="1033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562" y="440926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Figurer fra bogen - Forlaget Columbus">
            <a:extLst>
              <a:ext uri="{FF2B5EF4-FFF2-40B4-BE49-F238E27FC236}">
                <a16:creationId xmlns:a16="http://schemas.microsoft.com/office/drawing/2014/main" id="{521284B9-9666-0EE5-F11C-1FDD3FE7EC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74728" y="320040"/>
            <a:ext cx="2901000" cy="5981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7849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57B314-1CEC-575C-7A7C-A2D355196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da-DK" sz="4200"/>
              <a:t>Verdensorden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E952B6F-5A62-445C-2C9D-C82EC80E27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da-DK" sz="2000" dirty="0"/>
              <a:t>Begrebet verdensorden kan kort defineres som ”de dominerende spilleregler, der gælder mellem stater” (Georg Sørensen: </a:t>
            </a:r>
            <a:r>
              <a:rPr lang="da-DK" sz="2000" i="1" dirty="0"/>
              <a:t>International Politik NU</a:t>
            </a:r>
            <a:r>
              <a:rPr lang="da-DK" sz="2000" dirty="0"/>
              <a:t>, Systime 2011, s.31)</a:t>
            </a:r>
          </a:p>
        </p:txBody>
      </p:sp>
      <p:pic>
        <p:nvPicPr>
          <p:cNvPr id="5" name="Billede 4" descr="Et billede, der indeholder tekst, skærmbillede, diagram, Font/skrifttype&#10;&#10;Automatisk genereret beskrivelse">
            <a:extLst>
              <a:ext uri="{FF2B5EF4-FFF2-40B4-BE49-F238E27FC236}">
                <a16:creationId xmlns:a16="http://schemas.microsoft.com/office/drawing/2014/main" id="{4A1751D2-3B19-3D1A-1C1C-8440B1C0767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7228"/>
          <a:stretch/>
        </p:blipFill>
        <p:spPr>
          <a:xfrm>
            <a:off x="4939001" y="753809"/>
            <a:ext cx="4333587" cy="5350381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72F17C3C-F9BA-D396-580E-28BF137E0EC9}"/>
              </a:ext>
            </a:extLst>
          </p:cNvPr>
          <p:cNvSpPr txBox="1"/>
          <p:nvPr/>
        </p:nvSpPr>
        <p:spPr>
          <a:xfrm>
            <a:off x="6802244" y="2453268"/>
            <a:ext cx="2185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Multipolaritet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6B213FBE-4316-3AD4-00FB-04D0CA585567}"/>
              </a:ext>
            </a:extLst>
          </p:cNvPr>
          <p:cNvSpPr txBox="1"/>
          <p:nvPr/>
        </p:nvSpPr>
        <p:spPr>
          <a:xfrm>
            <a:off x="7658101" y="3186113"/>
            <a:ext cx="1785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Bipolaritet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D269CA0C-1725-D288-6580-75D67BE9DB41}"/>
              </a:ext>
            </a:extLst>
          </p:cNvPr>
          <p:cNvSpPr txBox="1"/>
          <p:nvPr/>
        </p:nvSpPr>
        <p:spPr>
          <a:xfrm>
            <a:off x="7658101" y="4385118"/>
            <a:ext cx="1614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Unipolaritet</a:t>
            </a:r>
          </a:p>
        </p:txBody>
      </p:sp>
    </p:spTree>
    <p:extLst>
      <p:ext uri="{BB962C8B-B14F-4D97-AF65-F5344CB8AC3E}">
        <p14:creationId xmlns:p14="http://schemas.microsoft.com/office/powerpoint/2010/main" val="3053364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5FD4322D-B82E-4451-A828-0DFDF7462C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1008287" y="519022"/>
            <a:ext cx="9691244" cy="5819956"/>
          </a:xfrm>
        </p:spPr>
      </p:pic>
    </p:spTree>
    <p:extLst>
      <p:ext uri="{BB962C8B-B14F-4D97-AF65-F5344CB8AC3E}">
        <p14:creationId xmlns:p14="http://schemas.microsoft.com/office/powerpoint/2010/main" val="2045798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 descr="Et billede, der indeholder tekst, kort, atlas, diagram&#10;&#10;Automatisk genereret beskrivelse">
            <a:extLst>
              <a:ext uri="{FF2B5EF4-FFF2-40B4-BE49-F238E27FC236}">
                <a16:creationId xmlns:a16="http://schemas.microsoft.com/office/drawing/2014/main" id="{091072DB-37AF-5AB5-6B12-85EB1DD4F1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46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BF15E09-A333-7908-1DD3-064CBFD32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Hvad kan vi bruge dette kort til ift. 1.vk.?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9620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The Assassination of Archduke Franz Ferdinand | HISTORY">
            <a:extLst>
              <a:ext uri="{FF2B5EF4-FFF2-40B4-BE49-F238E27FC236}">
                <a16:creationId xmlns:a16="http://schemas.microsoft.com/office/drawing/2014/main" id="{C5073662-2E42-0170-A9B4-1FE8708096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r="14227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7" name="Rectangle 205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1DC76A4-207C-A475-D3F8-C8C49ABBA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da-DK" sz="4000" dirty="0"/>
              <a:t>Hvad satte gang i første verdenskrig?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0A4DBD6-096A-96BA-4616-1B3B89C72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386013"/>
            <a:ext cx="4269865" cy="42576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1400" b="1" i="1" dirty="0">
                <a:latin typeface="Cento"/>
              </a:rPr>
              <a:t>Et e</a:t>
            </a:r>
            <a:r>
              <a:rPr lang="da-DK" sz="1400" b="1" i="1" u="none" strike="noStrike" dirty="0">
                <a:effectLst/>
                <a:latin typeface="Cento"/>
              </a:rPr>
              <a:t>ksempel på en af historiefagets metoder:</a:t>
            </a:r>
          </a:p>
          <a:p>
            <a:pPr marL="0" indent="0">
              <a:buNone/>
            </a:pPr>
            <a:r>
              <a:rPr lang="da-DK" sz="1400" b="1" i="1" u="none" strike="noStrike" dirty="0">
                <a:effectLst/>
                <a:latin typeface="Cento"/>
              </a:rPr>
              <a:t>Strukturer</a:t>
            </a:r>
            <a:r>
              <a:rPr lang="da-DK" sz="1400" b="0" i="0" u="none" strike="noStrike" dirty="0">
                <a:effectLst/>
                <a:latin typeface="Cento"/>
              </a:rPr>
              <a:t> forklarer menneskelig udvikling som et produkt af historiske forhold, der begrænser og bestemmer det menneskelige handlerum. Det kan være </a:t>
            </a:r>
            <a:r>
              <a:rPr lang="da-DK" sz="1400" b="0" i="1" u="none" strike="noStrike" dirty="0">
                <a:effectLst/>
                <a:latin typeface="Cento"/>
              </a:rPr>
              <a:t>fysiske forhold</a:t>
            </a:r>
            <a:r>
              <a:rPr lang="da-DK" sz="1400" b="0" i="0" u="none" strike="noStrike" dirty="0">
                <a:effectLst/>
                <a:latin typeface="Cento"/>
              </a:rPr>
              <a:t> som en stats geografiske placering, klimaet, dyrelivet,  befolkningssammensætningen og tilsvarende. Det kan være </a:t>
            </a:r>
            <a:r>
              <a:rPr lang="da-DK" sz="1400" b="0" i="1" u="none" strike="noStrike" dirty="0">
                <a:effectLst/>
                <a:latin typeface="Cento"/>
              </a:rPr>
              <a:t>økonomiske forhold</a:t>
            </a:r>
            <a:r>
              <a:rPr lang="da-DK" sz="1400" b="0" i="0" u="none" strike="noStrike" dirty="0">
                <a:effectLst/>
                <a:latin typeface="Cento"/>
              </a:rPr>
              <a:t> som markedsøkonomi eller planøkonomi, erhvervsstrukturer, handelsmønstre, teknologi og så videre.  Det kan være </a:t>
            </a:r>
            <a:r>
              <a:rPr lang="da-DK" sz="1400" b="0" i="1" u="none" strike="noStrike" dirty="0">
                <a:effectLst/>
                <a:latin typeface="Cento"/>
              </a:rPr>
              <a:t>kulturelle forhold</a:t>
            </a:r>
            <a:r>
              <a:rPr lang="da-DK" sz="1400" b="0" i="0" u="none" strike="noStrike" dirty="0">
                <a:effectLst/>
                <a:latin typeface="Cento"/>
              </a:rPr>
              <a:t> som verdensbilledet, ideologiske strømninger, religion, tradition, selvforståelsen, mentalitet og lignende.</a:t>
            </a:r>
            <a:br>
              <a:rPr lang="da-DK" sz="1400" b="0" i="0" u="none" strike="noStrike" dirty="0">
                <a:effectLst/>
                <a:latin typeface="Cento"/>
              </a:rPr>
            </a:br>
            <a:br>
              <a:rPr lang="da-DK" sz="1400" b="0" i="0" u="none" strike="noStrike" dirty="0">
                <a:effectLst/>
                <a:latin typeface="Cento"/>
              </a:rPr>
            </a:br>
            <a:r>
              <a:rPr lang="da-DK" sz="1400" b="1" i="1" u="none" strike="noStrike" dirty="0">
                <a:effectLst/>
                <a:latin typeface="Cento"/>
              </a:rPr>
              <a:t>Aktører</a:t>
            </a:r>
            <a:r>
              <a:rPr lang="da-DK" sz="1400" b="0" i="0" u="none" strike="noStrike" dirty="0">
                <a:effectLst/>
                <a:latin typeface="Cento"/>
              </a:rPr>
              <a:t> forklarer historisk udvikling som menneskeskabt, i den forstand at menneskets frie vilje og fornuft altid giver det en række valgmuligheder indenfor det handlerum, som de historieskabte strukturer sætter grænserne for. Man siger, at mennesket er </a:t>
            </a:r>
            <a:r>
              <a:rPr lang="da-DK" sz="1400" b="0" i="1" u="none" strike="noStrike" dirty="0">
                <a:effectLst/>
                <a:latin typeface="Cento"/>
              </a:rPr>
              <a:t>historiens agent</a:t>
            </a:r>
            <a:r>
              <a:rPr lang="da-DK" sz="1400" b="0" i="0" u="none" strike="noStrike" dirty="0">
                <a:effectLst/>
                <a:latin typeface="Cento"/>
              </a:rPr>
              <a:t>. Vi ser her på en person, en gruppe personer, en bevægelse, et parti, en regering eller en organisation osv.</a:t>
            </a:r>
            <a:endParaRPr lang="da-DK" sz="1400" dirty="0"/>
          </a:p>
        </p:txBody>
      </p:sp>
    </p:spTree>
    <p:extLst>
      <p:ext uri="{BB962C8B-B14F-4D97-AF65-F5344CB8AC3E}">
        <p14:creationId xmlns:p14="http://schemas.microsoft.com/office/powerpoint/2010/main" val="1884152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7573" y="1001430"/>
            <a:ext cx="4368602" cy="87004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2600" dirty="0"/>
              <a:t>I </a:t>
            </a:r>
            <a:r>
              <a:rPr lang="en-US" sz="2600" dirty="0" err="1"/>
              <a:t>sidste</a:t>
            </a:r>
            <a:r>
              <a:rPr lang="en-US" sz="2600" dirty="0"/>
              <a:t> </a:t>
            </a:r>
            <a:r>
              <a:rPr lang="en-US" sz="2600" dirty="0" err="1"/>
              <a:t>lektion</a:t>
            </a:r>
            <a:r>
              <a:rPr lang="en-US" sz="2600" dirty="0"/>
              <a:t> </a:t>
            </a:r>
            <a:r>
              <a:rPr lang="en-US" sz="2600" dirty="0" err="1"/>
              <a:t>fik</a:t>
            </a:r>
            <a:r>
              <a:rPr lang="en-US" sz="2600" dirty="0"/>
              <a:t> vi </a:t>
            </a:r>
            <a:r>
              <a:rPr lang="en-US" sz="2600" dirty="0" err="1"/>
              <a:t>bl.a</a:t>
            </a:r>
            <a:r>
              <a:rPr lang="en-US" sz="2600" dirty="0"/>
              <a:t>. </a:t>
            </a:r>
            <a:r>
              <a:rPr lang="en-US" sz="2600" dirty="0" err="1"/>
              <a:t>repeteret</a:t>
            </a:r>
            <a:r>
              <a:rPr lang="en-US" sz="2600" dirty="0"/>
              <a:t> det med </a:t>
            </a:r>
            <a:r>
              <a:rPr lang="en-US" sz="2600" dirty="0" err="1"/>
              <a:t>klassesamfundet</a:t>
            </a:r>
            <a:r>
              <a:rPr lang="en-US" sz="2600" dirty="0"/>
              <a:t>, </a:t>
            </a:r>
            <a:r>
              <a:rPr lang="en-US" sz="2600" dirty="0" err="1"/>
              <a:t>nationalismen</a:t>
            </a:r>
            <a:r>
              <a:rPr lang="en-US" sz="2600" dirty="0"/>
              <a:t> </a:t>
            </a:r>
            <a:r>
              <a:rPr lang="en-US" sz="2600" dirty="0" err="1"/>
              <a:t>og</a:t>
            </a:r>
            <a:r>
              <a:rPr lang="en-US" sz="2600" dirty="0"/>
              <a:t> dens </a:t>
            </a:r>
            <a:r>
              <a:rPr lang="en-US" sz="2600" dirty="0" err="1"/>
              <a:t>udbredelse</a:t>
            </a:r>
            <a:r>
              <a:rPr lang="en-US" sz="2600" dirty="0"/>
              <a:t>.</a:t>
            </a:r>
            <a:br>
              <a:rPr lang="en-US" sz="2600" dirty="0"/>
            </a:br>
            <a:r>
              <a:rPr lang="en-US" sz="2600" dirty="0"/>
              <a:t>Nu </a:t>
            </a:r>
            <a:r>
              <a:rPr lang="en-US" sz="2600" dirty="0" err="1"/>
              <a:t>rettes</a:t>
            </a:r>
            <a:r>
              <a:rPr lang="en-US" sz="2600" dirty="0"/>
              <a:t> </a:t>
            </a:r>
            <a:r>
              <a:rPr lang="en-US" sz="2600" dirty="0" err="1"/>
              <a:t>fokus</a:t>
            </a:r>
            <a:r>
              <a:rPr lang="en-US" sz="2600" dirty="0"/>
              <a:t> mod </a:t>
            </a:r>
            <a:r>
              <a:rPr lang="en-US" sz="2600" dirty="0" err="1"/>
              <a:t>krigens</a:t>
            </a:r>
            <a:r>
              <a:rPr lang="en-US" sz="2600" dirty="0"/>
              <a:t> </a:t>
            </a:r>
            <a:r>
              <a:rPr lang="en-US" sz="2600" dirty="0" err="1"/>
              <a:t>forløb</a:t>
            </a:r>
            <a:endParaRPr lang="en-US" sz="2600" dirty="0"/>
          </a:p>
        </p:txBody>
      </p:sp>
      <p:sp>
        <p:nvSpPr>
          <p:cNvPr id="6" name="Tekstfelt 5"/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200" dirty="0"/>
              <a:t>I </a:t>
            </a:r>
            <a:r>
              <a:rPr lang="en-US" sz="2200" dirty="0" err="1"/>
              <a:t>har</a:t>
            </a:r>
            <a:r>
              <a:rPr lang="en-US" sz="2200" dirty="0"/>
              <a:t> </a:t>
            </a:r>
            <a:r>
              <a:rPr lang="en-US" sz="2200" dirty="0" err="1"/>
              <a:t>til</a:t>
            </a:r>
            <a:r>
              <a:rPr lang="en-US" sz="2200" dirty="0"/>
              <a:t> </a:t>
            </a:r>
            <a:r>
              <a:rPr lang="en-US" sz="2200" dirty="0" err="1"/>
              <a:t>denne</a:t>
            </a:r>
            <a:r>
              <a:rPr lang="en-US" sz="2200" dirty="0"/>
              <a:t> </a:t>
            </a:r>
            <a:r>
              <a:rPr lang="en-US" sz="2200" dirty="0" err="1"/>
              <a:t>lektion</a:t>
            </a:r>
            <a:r>
              <a:rPr lang="en-US" sz="2200" dirty="0"/>
              <a:t> </a:t>
            </a:r>
            <a:r>
              <a:rPr lang="en-US" sz="2200" dirty="0" err="1"/>
              <a:t>læst</a:t>
            </a:r>
            <a:r>
              <a:rPr lang="en-US" sz="2200" dirty="0"/>
              <a:t> om </a:t>
            </a:r>
            <a:r>
              <a:rPr lang="en-US" sz="2200" dirty="0" err="1"/>
              <a:t>selve</a:t>
            </a:r>
            <a:r>
              <a:rPr lang="en-US" sz="2200" dirty="0"/>
              <a:t> </a:t>
            </a:r>
            <a:r>
              <a:rPr lang="en-US" sz="2200" dirty="0" err="1"/>
              <a:t>krigens</a:t>
            </a:r>
            <a:r>
              <a:rPr lang="en-US" sz="2200" dirty="0"/>
              <a:t> </a:t>
            </a:r>
            <a:r>
              <a:rPr lang="en-US" sz="2200" dirty="0" err="1"/>
              <a:t>forløb</a:t>
            </a:r>
            <a:r>
              <a:rPr lang="en-US" sz="2200" dirty="0"/>
              <a:t> </a:t>
            </a:r>
            <a:r>
              <a:rPr lang="en-US" sz="2200" dirty="0" err="1"/>
              <a:t>fra</a:t>
            </a:r>
            <a:r>
              <a:rPr lang="en-US" sz="2200" dirty="0"/>
              <a:t> ca. 1914-1917.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I </a:t>
            </a:r>
            <a:r>
              <a:rPr lang="en-US" sz="2200" dirty="0" err="1"/>
              <a:t>skal</a:t>
            </a:r>
            <a:r>
              <a:rPr lang="en-US" sz="2200" dirty="0"/>
              <a:t> nu </a:t>
            </a:r>
            <a:r>
              <a:rPr lang="en-US" sz="2200" dirty="0" err="1"/>
              <a:t>kort</a:t>
            </a:r>
            <a:r>
              <a:rPr lang="en-US" sz="2200" dirty="0"/>
              <a:t> </a:t>
            </a:r>
            <a:r>
              <a:rPr lang="en-US" sz="2200" dirty="0" err="1"/>
              <a:t>forklare</a:t>
            </a:r>
            <a:r>
              <a:rPr lang="en-US" sz="2200" dirty="0"/>
              <a:t> </a:t>
            </a:r>
            <a:r>
              <a:rPr lang="en-US" sz="2200" dirty="0" err="1"/>
              <a:t>krigens</a:t>
            </a:r>
            <a:r>
              <a:rPr lang="en-US" sz="2200" dirty="0"/>
              <a:t> </a:t>
            </a:r>
            <a:r>
              <a:rPr lang="en-US" sz="2200" dirty="0" err="1"/>
              <a:t>udviklingen</a:t>
            </a:r>
            <a:r>
              <a:rPr lang="en-US" sz="2200" dirty="0"/>
              <a:t> </a:t>
            </a:r>
            <a:r>
              <a:rPr lang="en-US" sz="2200" dirty="0" err="1"/>
              <a:t>fra</a:t>
            </a:r>
            <a:r>
              <a:rPr lang="en-US" sz="2200" dirty="0"/>
              <a:t> </a:t>
            </a:r>
            <a:r>
              <a:rPr lang="en-US" sz="2200" dirty="0" err="1"/>
              <a:t>mordet</a:t>
            </a:r>
            <a:r>
              <a:rPr lang="en-US" sz="2200" dirty="0"/>
              <a:t> </a:t>
            </a:r>
            <a:r>
              <a:rPr lang="en-US" sz="2200" dirty="0" err="1"/>
              <a:t>på</a:t>
            </a:r>
            <a:r>
              <a:rPr lang="en-US" sz="2200" dirty="0"/>
              <a:t> Frans Ferdinand </a:t>
            </a:r>
            <a:r>
              <a:rPr lang="en-US" sz="2200" dirty="0" err="1"/>
              <a:t>til</a:t>
            </a:r>
            <a:r>
              <a:rPr lang="en-US" sz="2200" dirty="0"/>
              <a:t> at England </a:t>
            </a:r>
            <a:r>
              <a:rPr lang="en-US" sz="2200" dirty="0" err="1"/>
              <a:t>går</a:t>
            </a:r>
            <a:r>
              <a:rPr lang="en-US" sz="2200" dirty="0"/>
              <a:t> </a:t>
            </a:r>
            <a:r>
              <a:rPr lang="en-US" sz="2200" dirty="0" err="1"/>
              <a:t>ind</a:t>
            </a:r>
            <a:r>
              <a:rPr lang="en-US" sz="2200" dirty="0"/>
              <a:t> </a:t>
            </a:r>
            <a:r>
              <a:rPr lang="en-US" sz="2200" dirty="0" err="1"/>
              <a:t>i</a:t>
            </a:r>
            <a:r>
              <a:rPr lang="en-US" sz="2200" dirty="0"/>
              <a:t> </a:t>
            </a:r>
            <a:r>
              <a:rPr lang="en-US" sz="2200" dirty="0" err="1"/>
              <a:t>krigen</a:t>
            </a:r>
            <a:endParaRPr lang="en-US" sz="22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2"/>
          <a:srcRect l="34307" r="27076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78078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da-DK" sz="2200" dirty="0"/>
              <a:t>Hvorfor opstod krigen? – kom med mange forskellige  årsagsforklaringer…</a:t>
            </a:r>
          </a:p>
          <a:p>
            <a:pPr marL="0" indent="0">
              <a:buNone/>
            </a:pPr>
            <a:r>
              <a:rPr lang="da-DK" sz="2200" dirty="0"/>
              <a:t>Aktør/struktur-forklaringer…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71875" y="1038587"/>
            <a:ext cx="7986141" cy="55304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50103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D97F8BE-6622-91F5-6EF7-4B3C01684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da-DK" sz="5000"/>
              <a:t>Nu skal I spørge jeres chatbot.</a:t>
            </a:r>
          </a:p>
        </p:txBody>
      </p:sp>
      <p:sp>
        <p:nvSpPr>
          <p:cNvPr id="103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B8F6BF4-7FE4-E6F2-D52A-C9551C88E1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261978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da-DK" sz="2200" dirty="0" err="1"/>
              <a:t>Promt</a:t>
            </a:r>
            <a:r>
              <a:rPr lang="da-DK" sz="2200" dirty="0"/>
              <a:t>:</a:t>
            </a:r>
          </a:p>
          <a:p>
            <a:pPr marL="0" indent="0">
              <a:buNone/>
            </a:pPr>
            <a:r>
              <a:rPr lang="da-DK" sz="2200" dirty="0"/>
              <a:t>Hvilke aktør- og strukturforklaringer kan du give som årsagsforklaring på første verdenskrigs opståen?</a:t>
            </a:r>
          </a:p>
          <a:p>
            <a:pPr marL="0" indent="0">
              <a:buNone/>
            </a:pPr>
            <a:endParaRPr lang="da-DK" sz="2200" dirty="0"/>
          </a:p>
          <a:p>
            <a:pPr marL="0" indent="0">
              <a:buNone/>
            </a:pPr>
            <a:r>
              <a:rPr lang="da-DK" sz="2200" dirty="0"/>
              <a:t>Gem svarene og HUSK at skrive hvor I har dem fra.</a:t>
            </a:r>
          </a:p>
        </p:txBody>
      </p:sp>
      <p:pic>
        <p:nvPicPr>
          <p:cNvPr id="1026" name="Picture 2" descr="AI Chatbots for Recruitment—Everything You Need to Know">
            <a:extLst>
              <a:ext uri="{FF2B5EF4-FFF2-40B4-BE49-F238E27FC236}">
                <a16:creationId xmlns:a16="http://schemas.microsoft.com/office/drawing/2014/main" id="{D9E509C2-65DE-5F17-AA27-5765F1793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04" r="30687" b="-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5798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sz="3800" dirty="0"/>
              <a:t>Uddrag af det </a:t>
            </a:r>
            <a:r>
              <a:rPr lang="da-DK" sz="3800" dirty="0" err="1"/>
              <a:t>Østrig-ungarnske</a:t>
            </a:r>
            <a:r>
              <a:rPr lang="da-DK" sz="3800" dirty="0"/>
              <a:t> ultimatum</a:t>
            </a:r>
            <a:br>
              <a:rPr lang="da-DK" sz="3800" dirty="0"/>
            </a:br>
            <a:r>
              <a:rPr lang="da-DK" sz="2000" dirty="0"/>
              <a:t>Hvad tror I serberne absolut ikke kunne acceptere?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1400"/>
              <a:t>”…Den serbiske regering skal forpligte sig til:</a:t>
            </a:r>
          </a:p>
          <a:p>
            <a:pPr>
              <a:buFont typeface="+mj-lt"/>
              <a:buAutoNum type="arabicPeriod"/>
            </a:pPr>
            <a:r>
              <a:rPr lang="da-DK" sz="1400"/>
              <a:t>At undertrykke enhver offentliggørelse, der ansporer had og foragt for det østrig-ungarnske monarki, og hvis almindelige tendens er rettet mod dettes territoriale integritet;</a:t>
            </a:r>
          </a:p>
          <a:p>
            <a:pPr>
              <a:buFont typeface="+mj-lt"/>
              <a:buAutoNum type="arabicPeriod"/>
            </a:pPr>
            <a:r>
              <a:rPr lang="da-DK" sz="1400"/>
              <a:t>Straks at skride til opløsning af selskabet "Narodna Odbrana", at beslaglægge alle dets midler til propaganda, og på samme måde skride ind imod de andre selskaber og sammenslutninger i Serbien, som beskæftiger sig med propaganda mod Østrig-Ungarn ...</a:t>
            </a:r>
          </a:p>
          <a:p>
            <a:pPr>
              <a:buFont typeface="+mj-lt"/>
              <a:buAutoNum type="arabicPeriod"/>
            </a:pPr>
            <a:r>
              <a:rPr lang="da-DK" sz="1400"/>
              <a:t>Ufortøvet at fjerne fra den offentlige undervisning i Serbien, både med hensyn til lærerkræfter og undervisningsmetoder, alt hvad der tjener til eller kan tjene til at udvikle propaganda imod Østrig-Ungarn;</a:t>
            </a:r>
          </a:p>
          <a:p>
            <a:pPr>
              <a:buFont typeface="+mj-lt"/>
              <a:buAutoNum type="arabicPeriod"/>
            </a:pPr>
            <a:r>
              <a:rPr lang="da-DK" sz="1400"/>
              <a:t>At fjerne fra militærtjenesten og administrationen i almindelighed alle officerer og embedsmænd, som er skyldige i propaganda imod det østrig-ungarnske monarki, og hvis navne og gerninger den østrig-ungarnske regering forbeholder sig at meddele den kgl. regering;</a:t>
            </a:r>
          </a:p>
          <a:p>
            <a:pPr>
              <a:buFont typeface="+mj-lt"/>
              <a:buAutoNum type="arabicPeriod"/>
            </a:pPr>
            <a:r>
              <a:rPr lang="da-DK" sz="1400"/>
              <a:t>At modtage medarbejderstab i Serbien af repræsentanter for den østrig-ungarnske regering til undertrykkelse af den nedbrydende bevægelse, der er rettet imod monarkiets territoriale integritet;</a:t>
            </a:r>
          </a:p>
          <a:p>
            <a:pPr>
              <a:buFont typeface="+mj-lt"/>
              <a:buAutoNum type="arabicPeriod"/>
            </a:pPr>
            <a:r>
              <a:rPr lang="da-DK" sz="1400"/>
              <a:t>At foretage retslige skridt mod de medskyldige i komplottet af 28. juni, der befinder sig på serbisk område. Delegerede fra den østrig-ungarnske regering vil deltage i de herhen hørende undersøgelser;</a:t>
            </a:r>
          </a:p>
          <a:p>
            <a:pPr marL="0" indent="0">
              <a:buNone/>
            </a:pPr>
            <a:endParaRPr lang="da-DK" sz="1400"/>
          </a:p>
          <a:p>
            <a:pPr marL="0" indent="0">
              <a:buNone/>
            </a:pPr>
            <a:r>
              <a:rPr lang="da-DK" sz="1400"/>
              <a:t>Den østrig-ungarnske regering venter den kgl. regerings svar senest lørdag den 25. juli kl. 6 aften.”</a:t>
            </a:r>
          </a:p>
          <a:p>
            <a:endParaRPr lang="da-DK" sz="1400"/>
          </a:p>
        </p:txBody>
      </p:sp>
    </p:spTree>
    <p:extLst>
      <p:ext uri="{BB962C8B-B14F-4D97-AF65-F5344CB8AC3E}">
        <p14:creationId xmlns:p14="http://schemas.microsoft.com/office/powerpoint/2010/main" val="6740040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943</TotalTime>
  <Words>600</Words>
  <Application>Microsoft Macintosh PowerPoint</Application>
  <PresentationFormat>Widescreen</PresentationFormat>
  <Paragraphs>33</Paragraphs>
  <Slides>9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Cento</vt:lpstr>
      <vt:lpstr>Office-tema</vt:lpstr>
      <vt:lpstr>Krigen starter</vt:lpstr>
      <vt:lpstr>Verdensorden</vt:lpstr>
      <vt:lpstr>PowerPoint-præsentation</vt:lpstr>
      <vt:lpstr>Hvad kan vi bruge dette kort til ift. 1.vk.?</vt:lpstr>
      <vt:lpstr>Hvad satte gang i første verdenskrig?</vt:lpstr>
      <vt:lpstr>I sidste lektion fik vi bl.a. repeteret det med klassesamfundet, nationalismen og dens udbredelse. Nu rettes fokus mod krigens forløb</vt:lpstr>
      <vt:lpstr>PowerPoint-præsentation</vt:lpstr>
      <vt:lpstr>Nu skal I spørge jeres chatbot.</vt:lpstr>
      <vt:lpstr>Uddrag af det Østrig-ungarnske ultimatum Hvad tror I serberne absolut ikke kunne acceptere?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Nyt forløb</dc:title>
  <dc:creator>Esben Lindgren Krogsgaard EK</dc:creator>
  <cp:lastModifiedBy>Esben Lindgren Krogsgaard EK</cp:lastModifiedBy>
  <cp:revision>10</cp:revision>
  <dcterms:created xsi:type="dcterms:W3CDTF">2024-01-17T19:53:14Z</dcterms:created>
  <dcterms:modified xsi:type="dcterms:W3CDTF">2024-09-11T06:54:10Z</dcterms:modified>
</cp:coreProperties>
</file>