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4" r:id="rId6"/>
    <p:sldId id="267" r:id="rId7"/>
    <p:sldId id="284" r:id="rId8"/>
    <p:sldId id="268" r:id="rId9"/>
    <p:sldId id="269" r:id="rId10"/>
    <p:sldId id="270" r:id="rId11"/>
    <p:sldId id="271" r:id="rId12"/>
    <p:sldId id="272" r:id="rId13"/>
    <p:sldId id="273" r:id="rId14"/>
    <p:sldId id="274" r:id="rId15"/>
    <p:sldId id="281" r:id="rId16"/>
    <p:sldId id="279" r:id="rId17"/>
    <p:sldId id="280" r:id="rId18"/>
    <p:sldId id="276" r:id="rId19"/>
    <p:sldId id="277" r:id="rId20"/>
    <p:sldId id="282" r:id="rId21"/>
    <p:sldId id="283" r:id="rId22"/>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3"/>
  </p:normalViewPr>
  <p:slideViewPr>
    <p:cSldViewPr>
      <p:cViewPr varScale="1">
        <p:scale>
          <a:sx n="119" d="100"/>
          <a:sy n="119" d="100"/>
        </p:scale>
        <p:origin x="1440"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219DB2-754A-4554-AED9-2D0A0AF59DF3}" type="datetimeFigureOut">
              <a:rPr lang="da-DK" smtClean="0"/>
              <a:t>03/02/2017</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17F1BF-1FE8-417A-A020-3BA494DB010C}" type="slidenum">
              <a:rPr lang="da-DK" smtClean="0"/>
              <a:t>‹nr.›</a:t>
            </a:fld>
            <a:endParaRPr lang="da-DK"/>
          </a:p>
        </p:txBody>
      </p:sp>
    </p:spTree>
    <p:extLst>
      <p:ext uri="{BB962C8B-B14F-4D97-AF65-F5344CB8AC3E}">
        <p14:creationId xmlns:p14="http://schemas.microsoft.com/office/powerpoint/2010/main" val="1500172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hyperlink" Target="http://www.ribekatedralskole.dk/classica/steder/delfi/vognstyreren/vogn.jp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2B869C9-5F07-4A39-9544-55D737045DD8}" type="slidenum">
              <a:rPr lang="da-DK" smtClean="0"/>
              <a:pPr eaLnBrk="1" hangingPunct="1"/>
              <a:t>15</a:t>
            </a:fld>
            <a:endParaRPr lang="da-DK"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da-DK" sz="800" b="1" smtClean="0"/>
              <a:t>Fra Kunsthalle Basel (hjemmesiden)</a:t>
            </a:r>
          </a:p>
          <a:p>
            <a:pPr eaLnBrk="1" hangingPunct="1">
              <a:lnSpc>
                <a:spcPct val="80000"/>
              </a:lnSpc>
            </a:pPr>
            <a:r>
              <a:rPr lang="da-DK" sz="800" b="1" smtClean="0"/>
              <a:t>Die sogenannten «Tyrannentöter» – das früheste politische Denkmal Athens</a:t>
            </a:r>
          </a:p>
          <a:p>
            <a:pPr eaLnBrk="1" hangingPunct="1">
              <a:lnSpc>
                <a:spcPct val="80000"/>
              </a:lnSpc>
            </a:pPr>
            <a:r>
              <a:rPr lang="da-DK" sz="800" b="1" smtClean="0"/>
              <a:t>Original</a:t>
            </a:r>
          </a:p>
          <a:p>
            <a:pPr eaLnBrk="1" hangingPunct="1">
              <a:lnSpc>
                <a:spcPct val="80000"/>
              </a:lnSpc>
            </a:pPr>
            <a:r>
              <a:rPr lang="da-DK" sz="800" smtClean="0"/>
              <a:t>Datierung: Römische Kopie der 477/76 v. Chr. </a:t>
            </a:r>
            <a:br>
              <a:rPr lang="da-DK" sz="800" smtClean="0"/>
            </a:br>
            <a:r>
              <a:rPr lang="da-DK" sz="800" smtClean="0"/>
              <a:t>von Kritios und Nesiotes für die Athener Agora aufgestellten Gruppe </a:t>
            </a:r>
            <a:br>
              <a:rPr lang="da-DK" sz="800" smtClean="0"/>
            </a:br>
            <a:r>
              <a:rPr lang="da-DK" sz="800" smtClean="0"/>
              <a:t>Standort: Neapel, Museo Nazionale Inv. 6009/10; Rom Konservatorenpalast Inv. 906, ehemals Vatikanische Museen (Kopf des Bärtigen) </a:t>
            </a:r>
            <a:br>
              <a:rPr lang="da-DK" sz="800" smtClean="0"/>
            </a:br>
            <a:r>
              <a:rPr lang="da-DK" sz="800" smtClean="0"/>
              <a:t>Fundort: unbekannt, wohl Rom oder dessen Umgebung </a:t>
            </a:r>
            <a:br>
              <a:rPr lang="da-DK" sz="800" smtClean="0"/>
            </a:br>
            <a:r>
              <a:rPr lang="da-DK" sz="800" smtClean="0"/>
              <a:t>Material: Marmor </a:t>
            </a:r>
            <a:br>
              <a:rPr lang="da-DK" sz="800" smtClean="0"/>
            </a:br>
            <a:r>
              <a:rPr lang="da-DK" sz="800" smtClean="0"/>
              <a:t>Höhe: 185 cm </a:t>
            </a:r>
            <a:endParaRPr lang="da-DK" sz="800" b="1" smtClean="0"/>
          </a:p>
          <a:p>
            <a:pPr eaLnBrk="1" hangingPunct="1">
              <a:lnSpc>
                <a:spcPct val="80000"/>
              </a:lnSpc>
            </a:pPr>
            <a:r>
              <a:rPr lang="da-DK" sz="800" b="1" smtClean="0"/>
              <a:t>Abguss</a:t>
            </a:r>
          </a:p>
          <a:p>
            <a:pPr eaLnBrk="1" hangingPunct="1">
              <a:lnSpc>
                <a:spcPct val="80000"/>
              </a:lnSpc>
            </a:pPr>
            <a:r>
              <a:rPr lang="da-DK" sz="800" smtClean="0"/>
              <a:t>Inv.-Nr.: 1891-1/2 </a:t>
            </a:r>
            <a:br>
              <a:rPr lang="da-DK" sz="800" smtClean="0"/>
            </a:br>
            <a:r>
              <a:rPr lang="da-DK" sz="800" smtClean="0"/>
              <a:t>Herkunft: Gipsformerei Berlin </a:t>
            </a:r>
            <a:br>
              <a:rPr lang="da-DK" sz="800" smtClean="0"/>
            </a:br>
            <a:r>
              <a:rPr lang="da-DK" sz="800" smtClean="0"/>
              <a:t>Material: Gips </a:t>
            </a:r>
            <a:endParaRPr lang="da-DK" sz="800" b="1" smtClean="0"/>
          </a:p>
          <a:p>
            <a:pPr eaLnBrk="1" hangingPunct="1">
              <a:lnSpc>
                <a:spcPct val="80000"/>
              </a:lnSpc>
            </a:pPr>
            <a:r>
              <a:rPr lang="da-DK" sz="800" b="1" smtClean="0"/>
              <a:t>Werkbetrachtung</a:t>
            </a:r>
          </a:p>
          <a:p>
            <a:pPr eaLnBrk="1" hangingPunct="1">
              <a:lnSpc>
                <a:spcPct val="80000"/>
              </a:lnSpc>
            </a:pPr>
            <a:r>
              <a:rPr lang="da-DK" sz="800" smtClean="0"/>
              <a:t>Die Gruppe der Tyrannenmörder ist ein Hauptwerk der frühen klassischen Plastik Griechenlands. Sie stellt die befreundeten Männer Harmodios und Aristogeiton dar, die während des Panathenäenfestes von 514 v. Chr. die Tyrannen-Brüder Hipparch und Hippias zu ermorden versucht haben. </a:t>
            </a:r>
          </a:p>
          <a:p>
            <a:pPr eaLnBrk="1" hangingPunct="1">
              <a:lnSpc>
                <a:spcPct val="80000"/>
              </a:lnSpc>
            </a:pPr>
            <a:r>
              <a:rPr lang="da-DK" sz="800" smtClean="0"/>
              <a:t>Mit kräftigem Ausfallschritt stürmen die beiden, durch ihre Nacktheit heroisierten Tyrannenmörder nach vorne. Aristogeiton ist der bärtige und ältere der beiden Freunde. Das eng anliegende kurzgelockte Haar und der dichte Bart verstärken den kubischen Eindruck seines Kopfes. Die Muskelpartien seines Oberkörpers sind durch deutliche Zäsuren voneinander getrennt. über den linken, nach vorne ausgestreckten Arm hat er seinen Mantel geworfen. In der Hand hielt er ursprünglich eine Schwertscheide, das Schwert selbst umfasste er mit der Hand des rechten zum Stoss ausholenden Armes. </a:t>
            </a:r>
          </a:p>
          <a:p>
            <a:pPr eaLnBrk="1" hangingPunct="1">
              <a:lnSpc>
                <a:spcPct val="80000"/>
              </a:lnSpc>
            </a:pPr>
            <a:r>
              <a:rPr lang="da-DK" sz="800" smtClean="0"/>
              <a:t>  </a:t>
            </a:r>
            <a:br>
              <a:rPr lang="da-DK" sz="800" smtClean="0"/>
            </a:br>
            <a:r>
              <a:rPr lang="da-DK" sz="800" smtClean="0"/>
              <a:t>Abbildung 1: Die «Tyrannentöter» in der Skulpturhalle.</a:t>
            </a:r>
          </a:p>
          <a:p>
            <a:pPr eaLnBrk="1" hangingPunct="1">
              <a:lnSpc>
                <a:spcPct val="80000"/>
              </a:lnSpc>
            </a:pPr>
            <a:r>
              <a:rPr lang="da-DK" sz="800" smtClean="0"/>
              <a:t>Der jüngere Harmodios ist in ähnlicher aber spiegelbildlich umgekehrten Vorwärtsbewegung erfasst. Sein Kopf ist rundlicher und erinnert mit seinen stilisierten Buckellöckchen an archaische Kourosstatuen. Seine jugendliche Kraft wird durch den kräftigen Oberköper betont, dessen Muskelpartien geschmeidiger und elastischer wirken als beim älteren Aristogeiton. Der Kontrast zwischen den beiden Körpern unterstreicht den Unterschied zwischen Jugend und Reife, zwischen Tatendrang und Erfahrung. Der rechte Arm des Harmodios fehlt. Anhand von vergleichbaren Darstellungen der Gruppe auf Vasen-, Münz- und Reliefbildern lassen sich die Bewegungen und Attribute der originalen Statue in den Grundzügen rekonstruieren. Harmodios benutzt danach das Schwert im Gegensatz zu Aristogeiton als Hieb- und nicht als Stosswaffe; mit seinem rechten, hoch erhobenen und angewinkelten Arm holt er zum Todesschlag aus. </a:t>
            </a:r>
          </a:p>
          <a:p>
            <a:pPr eaLnBrk="1" hangingPunct="1">
              <a:lnSpc>
                <a:spcPct val="80000"/>
              </a:lnSpc>
            </a:pPr>
            <a:r>
              <a:rPr lang="da-DK" sz="800" smtClean="0"/>
              <a:t>  </a:t>
            </a:r>
            <a:br>
              <a:rPr lang="da-DK" sz="800" smtClean="0"/>
            </a:br>
            <a:r>
              <a:rPr lang="da-DK" sz="800" smtClean="0"/>
              <a:t>Abbildung 2: «Tyrannentöter»-Relief.</a:t>
            </a:r>
          </a:p>
          <a:p>
            <a:pPr eaLnBrk="1" hangingPunct="1">
              <a:lnSpc>
                <a:spcPct val="80000"/>
              </a:lnSpc>
            </a:pPr>
            <a:r>
              <a:rPr lang="da-DK" sz="800" smtClean="0"/>
              <a:t>Dieser Anschlag war persönlich motiviert. Hipparch hatte sich in den jungen Harmodios verliebt. Da letzterer die Anträge des Tyrannen abwies, entehrte Hipparch die Schwester des Harmodios; indem er ihr die Teilnahme am Panathenäenzug als Korbträgerin versagte. Diese Beleidigung der Familienehre sollte mit dem Mord an den Tyrannen gerächt werden. Der Anschlag verlief jedoch nicht nach den Vorstellungen der beiden Komplizen. Hipparch wurde zwar getötet, nicht aber Hippias und zudem fand Harmodios während des Angriffs den Tod. Aristogeiton wurde gefangen genommen und später nach grausamen Verhör auf der Athener Akropolis umgebracht. </a:t>
            </a:r>
          </a:p>
          <a:p>
            <a:pPr eaLnBrk="1" hangingPunct="1">
              <a:lnSpc>
                <a:spcPct val="80000"/>
              </a:lnSpc>
            </a:pPr>
            <a:r>
              <a:rPr lang="da-DK" sz="800" smtClean="0"/>
              <a:t>Fünf Jahre nach dem Anschlag fand die Tyrannei dennoch ihr Ende; Demokratie wurde fortan zur athenischen Staatsform erhoben. Der Demos (Volk) von Athen liess daraufhin 510/09 v. Chr. zu Ehren von Harmodios und Aristogeiton vom Bildhauer Antenor auf der Athener Agora eine Statuengruppe errichten. Offensichtlich spielte das persönliche Motiv der Beiden keine Rolle mehr, stattdessen wurden beide zu Symbolen des Protests gegen die Tyrannis im Namen der Freiheit erkoren, und die Gruppe somit das erst öffentlich-politische Denkmal der europäischen Kunstgeschichte. </a:t>
            </a:r>
          </a:p>
          <a:p>
            <a:pPr eaLnBrk="1" hangingPunct="1">
              <a:lnSpc>
                <a:spcPct val="80000"/>
              </a:lnSpc>
            </a:pPr>
            <a:r>
              <a:rPr lang="da-DK" sz="800" smtClean="0"/>
              <a:t>  </a:t>
            </a:r>
            <a:br>
              <a:rPr lang="da-DK" sz="800" smtClean="0"/>
            </a:br>
            <a:r>
              <a:rPr lang="da-DK" sz="800" smtClean="0"/>
              <a:t>Abbildung 3: Die «Tyrannentöter» im Museo Nazionale in Neapel.</a:t>
            </a:r>
          </a:p>
          <a:p>
            <a:pPr eaLnBrk="1" hangingPunct="1">
              <a:lnSpc>
                <a:spcPct val="80000"/>
              </a:lnSpc>
            </a:pPr>
            <a:r>
              <a:rPr lang="da-DK" sz="800" smtClean="0"/>
              <a:t>Die 509 v. Chr. entstandene Statuengruppe wurde 480 v. Chr. aber von den Persern, nach der Eroberung Athens, als Trophäe nach Susa verschleppt. Doch bereits drei Jahre später (477/76 v. Chr.) schufen zwei andere Künstler, Kritios und Nesiotes, eine neue Gruppe. Nach Pausanias, dem Verfasser der «Beschreibung Griechenlands» aus dem 2. Jh. n. Chr., stand die zweite Gruppe unweit des Arestempels. Im Gegensatz zur älteren Antenorgruppe, die zwar Alexander der Grosse nach der Eroberung Persiens nach Griechenland zurückgeführt worden war, aber von den Römer nie kopiert wurde, ist uns die zweite Version, dank mindestens sieben römischen Kopien bekannt. Die vorliegende Kopie ist die vollständigste und ist seit dem 16. Jh. bekannt; zwischen 1586 und 1790 befand sie sich im Palazzo Farnese in Rom, 1790 wurde sie mit der übrigen Haussammlung der Adelsfamilie Farnese nach Neapel überführt. Allerdings hat sich bei dieser Statuengruppe der Kopf des Aristogeiton nicht erhalten. Der Statue wurde aber in neuer Zeit ein Gipsabguss eines Kopfes einer anderen römischen Replik aus Rom (heute im Konservatorenpalast) aufgesetzt. </a:t>
            </a:r>
          </a:p>
          <a:p>
            <a:pPr eaLnBrk="1" hangingPunct="1">
              <a:lnSpc>
                <a:spcPct val="80000"/>
              </a:lnSpc>
            </a:pPr>
            <a:r>
              <a:rPr lang="da-DK" sz="800" smtClean="0"/>
              <a:t>Die genaue Anordnung der beiden Figuren zur Gruppe war lange Zeit umstritten und Gegenstand intensiver Diskussionen, weil sich alle Wiederholungen als Einzelkopien mit jeweils eigener Plinthe und ohne gemeinsamen Sockel erhalten haben. Mittlerweile hat sich aber die Auffassung durchgesetzt, dass die beiden Figuren einander den Rücken zuwandten, sich also auf derselben Höhe in keilförmiger Anordnung und nicht hintereinander befanden; beide Männer stürmen so nach dem gleichen Ziel, dem unsichtbaren Tyrannen, wobei Aristogeiton die ausholende Bewegung des zuschlagenden Harmodios vor den Blicken der Gegner mit seinem Mantel verdeckt. </a:t>
            </a:r>
          </a:p>
          <a:p>
            <a:pPr eaLnBrk="1" hangingPunct="1">
              <a:lnSpc>
                <a:spcPct val="80000"/>
              </a:lnSpc>
            </a:pPr>
            <a:r>
              <a:rPr lang="da-DK" sz="800" smtClean="0"/>
              <a:t>Claude Léderrey </a:t>
            </a:r>
            <a:endParaRPr lang="da-DK" sz="800" b="1" smtClean="0"/>
          </a:p>
          <a:p>
            <a:pPr eaLnBrk="1" hangingPunct="1">
              <a:lnSpc>
                <a:spcPct val="80000"/>
              </a:lnSpc>
            </a:pPr>
            <a:r>
              <a:rPr lang="da-DK" sz="800" b="1" smtClean="0"/>
              <a:t>Auswahl an Literatur</a:t>
            </a:r>
          </a:p>
          <a:p>
            <a:pPr eaLnBrk="1" hangingPunct="1">
              <a:lnSpc>
                <a:spcPct val="80000"/>
              </a:lnSpc>
            </a:pPr>
            <a:r>
              <a:rPr lang="da-DK" sz="800" smtClean="0"/>
              <a:t>John Boardman, Griechische Plastik - Die klassische Zeit (1987) S. 37–46 Abb. 3–9. </a:t>
            </a:r>
          </a:p>
          <a:p>
            <a:pPr eaLnBrk="1" hangingPunct="1">
              <a:lnSpc>
                <a:spcPct val="80000"/>
              </a:lnSpc>
            </a:pPr>
            <a:r>
              <a:rPr lang="da-DK" sz="800" smtClean="0"/>
              <a:t>Ernst Buschor, die Tyrannen-Mörder (Sitzungsberichte der Bayrischen Akademie der Wissenschaften, 1940, Heft 5). </a:t>
            </a:r>
          </a:p>
          <a:p>
            <a:pPr eaLnBrk="1" hangingPunct="1">
              <a:lnSpc>
                <a:spcPct val="80000"/>
              </a:lnSpc>
            </a:pPr>
            <a:r>
              <a:rPr lang="da-DK" sz="800" smtClean="0"/>
              <a:t>Burkhard Fehr, Die Tyrannentöter (1984). </a:t>
            </a:r>
          </a:p>
          <a:p>
            <a:pPr eaLnBrk="1" hangingPunct="1">
              <a:lnSpc>
                <a:spcPct val="80000"/>
              </a:lnSpc>
            </a:pPr>
            <a:r>
              <a:rPr lang="da-DK" sz="800" smtClean="0"/>
              <a:t>Christa von Hees-Landwehr, Griechische Meisterwerke in römischen Abgüssen. Der Fund von Baia (Ausstellungskatalog Freiburg i. Br. 1982) S. 24–26. </a:t>
            </a:r>
          </a:p>
          <a:p>
            <a:pPr eaLnBrk="1" hangingPunct="1">
              <a:lnSpc>
                <a:spcPct val="80000"/>
              </a:lnSpc>
            </a:pPr>
            <a:r>
              <a:rPr lang="da-DK" sz="800" smtClean="0"/>
              <a:t>Mario Rausch, Isonomia in Athen, Veränderungen des öffentlichen Lebens vom Sturz der Tyrannis bis zur zweiten Perserabwehr (1999). </a:t>
            </a:r>
          </a:p>
          <a:p>
            <a:pPr eaLnBrk="1" hangingPunct="1">
              <a:lnSpc>
                <a:spcPct val="80000"/>
              </a:lnSpc>
            </a:pPr>
            <a:r>
              <a:rPr lang="da-DK" sz="800" smtClean="0"/>
              <a:t>Peter Suter, Das Harmodiosmotiv (Dissertation Basel 1975). </a:t>
            </a:r>
          </a:p>
          <a:p>
            <a:pPr eaLnBrk="1" hangingPunct="1">
              <a:lnSpc>
                <a:spcPct val="80000"/>
              </a:lnSpc>
            </a:pPr>
            <a:r>
              <a:rPr lang="da-DK" sz="800" smtClean="0"/>
              <a:t>Michael W. Taylor, The Tyrant Slayers (1981). </a:t>
            </a:r>
          </a:p>
          <a:p>
            <a:pPr eaLnBrk="1" hangingPunct="1">
              <a:lnSpc>
                <a:spcPct val="80000"/>
              </a:lnSpc>
            </a:pPr>
            <a:r>
              <a:rPr lang="da-DK" sz="800" smtClean="0"/>
              <a:t>Die Griechische Klassik. Idee oder Wirklichkeit (Ausstellungskatalog Berlin und Bonn 2002) S 237–240 Kat. Nr. 132. </a:t>
            </a:r>
          </a:p>
          <a:p>
            <a:pPr eaLnBrk="1" hangingPunct="1">
              <a:lnSpc>
                <a:spcPct val="80000"/>
              </a:lnSpc>
            </a:pPr>
            <a:endParaRPr lang="da-DK" sz="800" smtClean="0"/>
          </a:p>
        </p:txBody>
      </p:sp>
    </p:spTree>
    <p:extLst>
      <p:ext uri="{BB962C8B-B14F-4D97-AF65-F5344CB8AC3E}">
        <p14:creationId xmlns:p14="http://schemas.microsoft.com/office/powerpoint/2010/main" val="1312589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F71D7B1-450D-442B-94AE-432764A4055D}" type="slidenum">
              <a:rPr lang="da-DK" smtClean="0"/>
              <a:pPr eaLnBrk="1" hangingPunct="1"/>
              <a:t>17</a:t>
            </a:fld>
            <a:endParaRPr lang="da-DK"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da-DK" sz="1000" b="1" dirty="0" smtClean="0"/>
              <a:t>Original eller kopi (fra Glyptotekets hjemmeside)</a:t>
            </a:r>
            <a:endParaRPr lang="da-DK" sz="1000" dirty="0" smtClean="0"/>
          </a:p>
          <a:p>
            <a:pPr eaLnBrk="1" hangingPunct="1">
              <a:lnSpc>
                <a:spcPct val="90000"/>
              </a:lnSpc>
            </a:pPr>
            <a:r>
              <a:rPr lang="da-DK" sz="1000" dirty="0" smtClean="0"/>
              <a:t>En meget stor del af de græske skulpturer var udført i bronze, men det er dog kun ganske enkelte, som er bevarede til vore dage. Et godt eksempel på en bevaret skulptur er figur 3, der har ligget sikkert på havets bund i måske 2.000 år.</a:t>
            </a:r>
          </a:p>
          <a:p>
            <a:pPr eaLnBrk="1" hangingPunct="1">
              <a:lnSpc>
                <a:spcPct val="90000"/>
              </a:lnSpc>
            </a:pPr>
            <a:r>
              <a:rPr lang="da-DK" sz="1000" dirty="0" smtClean="0"/>
              <a:t>Langt de fleste antikke bronzeskulpturer er dog blevet smeltet om, og bronzen er blevet anvendt til nye ting, som en ny tid havde større brug for. Alligevel har vi kendskab til en del tabte bronzeskulpturer, for inden de gik til grunde, havde romerne fået lavet marmorkopier af dem. </a:t>
            </a:r>
          </a:p>
          <a:p>
            <a:pPr eaLnBrk="1" hangingPunct="1">
              <a:lnSpc>
                <a:spcPct val="90000"/>
              </a:lnSpc>
            </a:pPr>
            <a:r>
              <a:rPr lang="da-DK" sz="1000" dirty="0" smtClean="0"/>
              <a:t>For den romerske overklasse havde stor interesse i græsk kultur, herunder græsk kunst. I perioden 0 - 200 er der blevet udført en række marmorkopier af originale græsk bronzefigurer, og en del af disse kopier er bevaret til i dag. Det gælder således figur 4. </a:t>
            </a:r>
          </a:p>
          <a:p>
            <a:pPr eaLnBrk="1" hangingPunct="1">
              <a:lnSpc>
                <a:spcPct val="90000"/>
              </a:lnSpc>
            </a:pPr>
            <a:r>
              <a:rPr lang="da-DK" sz="1000" dirty="0" smtClean="0"/>
              <a:t>Således ved vi, at byen </a:t>
            </a:r>
            <a:r>
              <a:rPr lang="da-DK" sz="1000" i="1" dirty="0" err="1" smtClean="0"/>
              <a:t>Baiae</a:t>
            </a:r>
            <a:r>
              <a:rPr lang="da-DK" sz="1000" dirty="0" smtClean="0"/>
              <a:t> ved </a:t>
            </a:r>
            <a:r>
              <a:rPr lang="da-DK" sz="1000" dirty="0" err="1" smtClean="0"/>
              <a:t>Neapolis</a:t>
            </a:r>
            <a:r>
              <a:rPr lang="da-DK" sz="1000" dirty="0" smtClean="0"/>
              <a:t> – vor tids Napoli –  var et vigtigt center for den romerske kopivirksomhed. Man hentede </a:t>
            </a:r>
            <a:r>
              <a:rPr lang="da-DK" sz="1000" dirty="0" err="1" smtClean="0"/>
              <a:t>begaftryk</a:t>
            </a:r>
            <a:r>
              <a:rPr lang="da-DK" sz="1000" dirty="0" smtClean="0"/>
              <a:t> af original græsk skulptur i Grækenland. Ud fra </a:t>
            </a:r>
            <a:r>
              <a:rPr lang="da-DK" sz="1000" dirty="0" err="1" smtClean="0"/>
              <a:t>begaftrykkene</a:t>
            </a:r>
            <a:r>
              <a:rPr lang="da-DK" sz="1000" dirty="0" smtClean="0"/>
              <a:t> fremstilledes gode gipskopier i </a:t>
            </a:r>
            <a:r>
              <a:rPr lang="da-DK" sz="1000" dirty="0" err="1" smtClean="0"/>
              <a:t>Baiae</a:t>
            </a:r>
            <a:r>
              <a:rPr lang="da-DK" sz="1000" dirty="0" smtClean="0"/>
              <a:t>, og disse blev sendt ud til marmorbrudene i Italien. Her "seriefremstilledes" marmorkopier efter punktmetoden. Mange græske originaler kendes kun gennem disse marmorkopier, det gælder f.eks. </a:t>
            </a:r>
            <a:r>
              <a:rPr lang="da-DK" sz="1000" i="1" dirty="0" smtClean="0"/>
              <a:t>Diskoskasteren</a:t>
            </a:r>
            <a:r>
              <a:rPr lang="da-DK" sz="1000" dirty="0" smtClean="0"/>
              <a:t> og </a:t>
            </a:r>
            <a:r>
              <a:rPr lang="da-DK" sz="1000" i="1" dirty="0" smtClean="0"/>
              <a:t>Athene og </a:t>
            </a:r>
            <a:r>
              <a:rPr lang="da-DK" sz="1000" i="1" dirty="0" err="1" smtClean="0"/>
              <a:t>Marsyas</a:t>
            </a:r>
            <a:r>
              <a:rPr lang="da-DK" sz="1000" dirty="0" smtClean="0"/>
              <a:t> af </a:t>
            </a:r>
            <a:r>
              <a:rPr lang="da-DK" sz="1000" dirty="0" err="1" smtClean="0"/>
              <a:t>Myron</a:t>
            </a:r>
            <a:r>
              <a:rPr lang="da-DK" sz="1000" dirty="0" smtClean="0"/>
              <a:t> og </a:t>
            </a:r>
            <a:r>
              <a:rPr lang="da-DK" sz="1000" i="1" dirty="0" smtClean="0"/>
              <a:t>Spydbæreren af </a:t>
            </a:r>
            <a:r>
              <a:rPr lang="da-DK" sz="1000" i="1" dirty="0" err="1" smtClean="0"/>
              <a:t>Polyklet</a:t>
            </a:r>
            <a:r>
              <a:rPr lang="da-DK" sz="1000" dirty="0" smtClean="0"/>
              <a:t>.</a:t>
            </a:r>
          </a:p>
          <a:p>
            <a:pPr eaLnBrk="1" hangingPunct="1">
              <a:lnSpc>
                <a:spcPct val="90000"/>
              </a:lnSpc>
            </a:pPr>
            <a:r>
              <a:rPr lang="da-DK" sz="1000" dirty="0" smtClean="0"/>
              <a:t>Stenhuggerne havde dog et problem, når de skulle gengive en oprindelig bronzeskulptur i marmor. Den hule bronzefigur kan indtage mange forskellige og dristige stillinger, for figuren er ikke særlig tung, og metallet brækker ikke, men giver blot efter stød. Men marmor har ikke samme smidighed, og derfor er stenhuggeren ofte nødt til at forsyne kopien med en støtte, sådan som det ses på figur. 4. </a:t>
            </a:r>
          </a:p>
          <a:p>
            <a:pPr eaLnBrk="1" hangingPunct="1">
              <a:lnSpc>
                <a:spcPct val="90000"/>
              </a:lnSpc>
            </a:pPr>
            <a:r>
              <a:rPr lang="da-DK" sz="1000" dirty="0" smtClean="0"/>
              <a:t>Undertiden kan det være vanskeligt at afgøre, om en marmorskulptur er en original eller kopi, for grækerne arbejdede i begge materialer. Hvis der er en kunstnerisk umotiveret støtte med en arm eller et ben, og hvis håret virker fladt, er der sandsynligvis tale om en marmorkopi efter en original bronzefigur. For i bronzen gengav man ofte – men ikke altid – håret ved at ciselere bronzehovedet, og det giver et "fladt" hår, som primært får liv gennem lysets spil.</a:t>
            </a:r>
          </a:p>
        </p:txBody>
      </p:sp>
    </p:spTree>
    <p:extLst>
      <p:ext uri="{BB962C8B-B14F-4D97-AF65-F5344CB8AC3E}">
        <p14:creationId xmlns:p14="http://schemas.microsoft.com/office/powerpoint/2010/main" val="1733284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6D7562-8446-4031-B71D-96EFBF266BE5}" type="slidenum">
              <a:rPr lang="da-DK" smtClean="0"/>
              <a:pPr eaLnBrk="1" hangingPunct="1"/>
              <a:t>18</a:t>
            </a:fld>
            <a:endParaRPr lang="da-DK"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sz="1000" b="1" smtClean="0"/>
          </a:p>
          <a:p>
            <a:pPr eaLnBrk="1" hangingPunct="1"/>
            <a:r>
              <a:rPr lang="da-DK" sz="1000" b="1" smtClean="0"/>
              <a:t>Fra Ribe Katedralskoles hjemmeside</a:t>
            </a:r>
          </a:p>
          <a:p>
            <a:pPr eaLnBrk="1" hangingPunct="1"/>
            <a:r>
              <a:rPr lang="da-DK" sz="1000" b="1" smtClean="0"/>
              <a:t>Vognstyreren</a:t>
            </a:r>
          </a:p>
          <a:p>
            <a:pPr eaLnBrk="1" hangingPunct="1"/>
            <a:r>
              <a:rPr lang="da-DK" sz="1000" smtClean="0"/>
              <a:t>Denne statue af bronze, 180 cm. høj, der forestiller en vognstyrer, blev fundet i 1896 i den centrale del af helligdommen, sammen med fragmenter af en </a:t>
            </a:r>
            <a:r>
              <a:rPr lang="da-DK" sz="1000" smtClean="0">
                <a:hlinkClick r:id="rId3"/>
              </a:rPr>
              <a:t>hestevogn og heste</a:t>
            </a:r>
            <a:r>
              <a:rPr lang="da-DK" sz="1000" smtClean="0"/>
              <a:t> og en enkelt blok af den base, helheden stod på. På basen stod en indskrift, der er lige akkurat nok tilbage af, til at man kan sige, at ekvipagen er sat op for at hylde en sejr i hestevæddeløb, Polyzalos, hersker over Gela (på Sicilien), havde vundet. Polyzalos er kendt; han var 'tyran' i Gela i hvert fald i 470'erne fvt., og det har været ved de pythiske lege i 478 eller 474, han har vundet. Vognstyreren er et originalt værk fra omkring 470 fvt. </a:t>
            </a:r>
          </a:p>
          <a:p>
            <a:pPr eaLnBrk="1" hangingPunct="1"/>
            <a:r>
              <a:rPr lang="da-DK" sz="1000" smtClean="0"/>
              <a:t>Deltagelsen i hestevæddeløbskonkurrencen har været en dyr fornøjelse; bronze-monumentet til minde om sejren må have kostet en formue. Men så er formålet med et sådant monument naturligvis også i høj grad at minde andre grækere om, at tyrannerne på Sicilien var meget, meget mægtige - der er tale om et propaganda-spil. </a:t>
            </a:r>
          </a:p>
          <a:p>
            <a:pPr eaLnBrk="1" hangingPunct="1"/>
            <a:r>
              <a:rPr lang="da-DK" sz="1000" smtClean="0"/>
              <a:t>Til at udføre arbejdet har Polyzalos hyret en virkelig mester - men man kan ikke sætte et navn på. Detaljerne er udført med perfektion, og helheden har omhyggeligt gennemtænkte proportioner. Bæltet sidder højt, men selv når man tager dette faktum i betragtning, er den nederste del af figuren for lang; men det skyldes formentlig, at overkroppen på den måde kom lidt bedre op over vognens karm og hestenes ryg, så vognstyreren blev mere synlig for iagttageren. </a:t>
            </a:r>
          </a:p>
        </p:txBody>
      </p:sp>
    </p:spTree>
    <p:extLst>
      <p:ext uri="{BB962C8B-B14F-4D97-AF65-F5344CB8AC3E}">
        <p14:creationId xmlns:p14="http://schemas.microsoft.com/office/powerpoint/2010/main" val="692583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40544214-778B-4FCA-BE8D-6D8AC99E3370}" type="datetimeFigureOut">
              <a:rPr lang="da-DK" smtClean="0"/>
              <a:t>03/02/2017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322673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40544214-778B-4FCA-BE8D-6D8AC99E3370}" type="datetimeFigureOut">
              <a:rPr lang="da-DK" smtClean="0"/>
              <a:t>03/02/2017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3513715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40544214-778B-4FCA-BE8D-6D8AC99E3370}" type="datetimeFigureOut">
              <a:rPr lang="da-DK" smtClean="0"/>
              <a:t>03/02/2017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2852049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40544214-778B-4FCA-BE8D-6D8AC99E3370}" type="datetimeFigureOut">
              <a:rPr lang="da-DK" smtClean="0"/>
              <a:t>03/02/2017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2658996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40544214-778B-4FCA-BE8D-6D8AC99E3370}" type="datetimeFigureOut">
              <a:rPr lang="da-DK" smtClean="0"/>
              <a:t>03/02/2017</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2964643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40544214-778B-4FCA-BE8D-6D8AC99E3370}" type="datetimeFigureOut">
              <a:rPr lang="da-DK" smtClean="0"/>
              <a:t>03/02/2017</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784315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40544214-778B-4FCA-BE8D-6D8AC99E3370}" type="datetimeFigureOut">
              <a:rPr lang="da-DK" smtClean="0"/>
              <a:t>03/02/2017</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48172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40544214-778B-4FCA-BE8D-6D8AC99E3370}" type="datetimeFigureOut">
              <a:rPr lang="da-DK" smtClean="0"/>
              <a:t>03/02/2017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980570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40544214-778B-4FCA-BE8D-6D8AC99E3370}" type="datetimeFigureOut">
              <a:rPr lang="da-DK" smtClean="0"/>
              <a:t>03/02/2017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147405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40544214-778B-4FCA-BE8D-6D8AC99E3370}" type="datetimeFigureOut">
              <a:rPr lang="da-DK" smtClean="0"/>
              <a:t>03/02/2017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719394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40544214-778B-4FCA-BE8D-6D8AC99E3370}" type="datetimeFigureOut">
              <a:rPr lang="da-DK" smtClean="0"/>
              <a:t>03/02/2017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A24D126-262E-4EAC-B4A2-E6BE41E8342F}" type="slidenum">
              <a:rPr lang="da-DK" smtClean="0"/>
              <a:t>‹nr.›</a:t>
            </a:fld>
            <a:endParaRPr lang="da-DK"/>
          </a:p>
        </p:txBody>
      </p:sp>
    </p:spTree>
    <p:extLst>
      <p:ext uri="{BB962C8B-B14F-4D97-AF65-F5344CB8AC3E}">
        <p14:creationId xmlns:p14="http://schemas.microsoft.com/office/powerpoint/2010/main" val="2147653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el, ét indholdsobjekt og to indholdsobjekt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quarter" idx="2"/>
          </p:nvPr>
        </p:nvSpPr>
        <p:spPr>
          <a:xfrm>
            <a:off x="4648200" y="1600200"/>
            <a:ext cx="4038600" cy="21859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indhold 4"/>
          <p:cNvSpPr>
            <a:spLocks noGrp="1"/>
          </p:cNvSpPr>
          <p:nvPr>
            <p:ph sz="quarter" idx="3"/>
          </p:nvPr>
        </p:nvSpPr>
        <p:spPr>
          <a:xfrm>
            <a:off x="4648200" y="3938588"/>
            <a:ext cx="4038600" cy="2187575"/>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dato 5"/>
          <p:cNvSpPr>
            <a:spLocks noGrp="1"/>
          </p:cNvSpPr>
          <p:nvPr>
            <p:ph type="dt" sz="half" idx="10"/>
          </p:nvPr>
        </p:nvSpPr>
        <p:spPr>
          <a:xfrm>
            <a:off x="457200" y="6245225"/>
            <a:ext cx="2133600" cy="476250"/>
          </a:xfrm>
        </p:spPr>
        <p:txBody>
          <a:bodyPr/>
          <a:lstStyle>
            <a:lvl1pPr>
              <a:defRPr/>
            </a:lvl1pPr>
          </a:lstStyle>
          <a:p>
            <a:endParaRPr lang="da-DK"/>
          </a:p>
        </p:txBody>
      </p:sp>
      <p:sp>
        <p:nvSpPr>
          <p:cNvPr id="7" name="Pladsholder til sidefod 6"/>
          <p:cNvSpPr>
            <a:spLocks noGrp="1"/>
          </p:cNvSpPr>
          <p:nvPr>
            <p:ph type="ftr" sz="quarter" idx="11"/>
          </p:nvPr>
        </p:nvSpPr>
        <p:spPr>
          <a:xfrm>
            <a:off x="3124200" y="6245225"/>
            <a:ext cx="2895600" cy="476250"/>
          </a:xfrm>
        </p:spPr>
        <p:txBody>
          <a:bodyPr/>
          <a:lstStyle>
            <a:lvl1pPr>
              <a:defRPr/>
            </a:lvl1pPr>
          </a:lstStyle>
          <a:p>
            <a:endParaRPr lang="da-DK"/>
          </a:p>
        </p:txBody>
      </p:sp>
      <p:sp>
        <p:nvSpPr>
          <p:cNvPr id="8" name="Pladsholder til diasnummer 7"/>
          <p:cNvSpPr>
            <a:spLocks noGrp="1"/>
          </p:cNvSpPr>
          <p:nvPr>
            <p:ph type="sldNum" sz="quarter" idx="12"/>
          </p:nvPr>
        </p:nvSpPr>
        <p:spPr>
          <a:xfrm>
            <a:off x="6553200" y="6245225"/>
            <a:ext cx="2133600" cy="476250"/>
          </a:xfrm>
        </p:spPr>
        <p:txBody>
          <a:bodyPr/>
          <a:lstStyle>
            <a:lvl1pPr>
              <a:defRPr/>
            </a:lvl1pPr>
          </a:lstStyle>
          <a:p>
            <a:fld id="{F0695CB3-E895-44CB-AAE8-8693450CE3A3}" type="slidenum">
              <a:rPr lang="da-DK"/>
              <a:pPr/>
              <a:t>‹nr.›</a:t>
            </a:fld>
            <a:endParaRPr lang="da-DK"/>
          </a:p>
        </p:txBody>
      </p:sp>
    </p:spTree>
    <p:extLst>
      <p:ext uri="{BB962C8B-B14F-4D97-AF65-F5344CB8AC3E}">
        <p14:creationId xmlns:p14="http://schemas.microsoft.com/office/powerpoint/2010/main" val="32903584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44214-778B-4FCA-BE8D-6D8AC99E3370}" type="datetimeFigureOut">
              <a:rPr lang="da-DK" smtClean="0"/>
              <a:t>03/02/2017</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4D126-262E-4EAC-B4A2-E6BE41E8342F}" type="slidenum">
              <a:rPr lang="da-DK" smtClean="0"/>
              <a:t>‹nr.›</a:t>
            </a:fld>
            <a:endParaRPr lang="da-DK"/>
          </a:p>
        </p:txBody>
      </p:sp>
    </p:spTree>
    <p:extLst>
      <p:ext uri="{BB962C8B-B14F-4D97-AF65-F5344CB8AC3E}">
        <p14:creationId xmlns:p14="http://schemas.microsoft.com/office/powerpoint/2010/main" val="2644739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12.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slideLayout" Target="../slideLayouts/slideLayout12.xml"/><Relationship Id="rId2"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hyperlink" Target="http://www.phil.uni-erlangen.de/~p1altar/photo_html/plastik/maennlich/bewegt/diskobol/diskob2.jpg" TargetMode="External"/><Relationship Id="rId5" Type="http://schemas.openxmlformats.org/officeDocument/2006/relationships/image" Target="../media/image16.jpeg"/><Relationship Id="rId6" Type="http://schemas.openxmlformats.org/officeDocument/2006/relationships/hyperlink" Target="http://www.phil.uni-erlangen.de/~p1altar/photo_html/plastik/maennlich/bewegt/diskobol/diskob4.jpg" TargetMode="External"/><Relationship Id="rId7" Type="http://schemas.openxmlformats.org/officeDocument/2006/relationships/image" Target="../media/image17.jpeg"/><Relationship Id="rId8" Type="http://schemas.openxmlformats.org/officeDocument/2006/relationships/hyperlink" Target="http://www.phil.uni-erlangen.de/~p1altar/photo_html/plastik/maennlich/bewegt/diskobol/diskob7.jpg" TargetMode="External"/><Relationship Id="rId9" Type="http://schemas.openxmlformats.org/officeDocument/2006/relationships/image" Target="../media/image18.jpeg"/><Relationship Id="rId10" Type="http://schemas.openxmlformats.org/officeDocument/2006/relationships/hyperlink" Target="http://www.phil.uni-erlangen.de/~p1altar/photo_html/plastik/maennlich/bewegt/diskobol/diskob6.jpg" TargetMode="External"/><Relationship Id="rId11" Type="http://schemas.openxmlformats.org/officeDocument/2006/relationships/image" Target="../media/image19.jpeg"/><Relationship Id="rId1" Type="http://schemas.openxmlformats.org/officeDocument/2006/relationships/slideLayout" Target="../slideLayouts/slideLayout2.xml"/><Relationship Id="rId2" Type="http://schemas.openxmlformats.org/officeDocument/2006/relationships/hyperlink" Target="http://www.phil.uni-erlangen.de/~p1altar/photo_html/plastik/maennlich/bewegt/diskobol/diskob5.jp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 Id="rId3" Type="http://schemas.openxmlformats.org/officeDocument/2006/relationships/image" Target="../media/image2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 Id="rId6"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smtClean="0"/>
              <a:t>Tidlig klassisk tid</a:t>
            </a:r>
            <a:endParaRPr lang="da-DK" dirty="0"/>
          </a:p>
        </p:txBody>
      </p:sp>
      <p:sp>
        <p:nvSpPr>
          <p:cNvPr id="3" name="Undertitel 2"/>
          <p:cNvSpPr>
            <a:spLocks noGrp="1"/>
          </p:cNvSpPr>
          <p:nvPr>
            <p:ph type="subTitle" idx="1"/>
          </p:nvPr>
        </p:nvSpPr>
        <p:spPr/>
        <p:txBody>
          <a:bodyPr/>
          <a:lstStyle/>
          <a:p>
            <a:r>
              <a:rPr lang="da-DK" dirty="0" smtClean="0"/>
              <a:t>479-450 f.Kr.</a:t>
            </a:r>
            <a:endParaRPr lang="da-DK" dirty="0"/>
          </a:p>
        </p:txBody>
      </p:sp>
    </p:spTree>
    <p:extLst>
      <p:ext uri="{BB962C8B-B14F-4D97-AF65-F5344CB8AC3E}">
        <p14:creationId xmlns:p14="http://schemas.microsoft.com/office/powerpoint/2010/main" val="1805297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Perserkrigenes efterspil</a:t>
            </a:r>
            <a:endParaRPr lang="da-DK" dirty="0"/>
          </a:p>
        </p:txBody>
      </p:sp>
      <p:sp>
        <p:nvSpPr>
          <p:cNvPr id="3" name="Pladsholder til indhold 2"/>
          <p:cNvSpPr>
            <a:spLocks noGrp="1"/>
          </p:cNvSpPr>
          <p:nvPr>
            <p:ph idx="1"/>
          </p:nvPr>
        </p:nvSpPr>
        <p:spPr/>
        <p:txBody>
          <a:bodyPr>
            <a:normAutofit/>
          </a:bodyPr>
          <a:lstStyle/>
          <a:p>
            <a:r>
              <a:rPr lang="da-DK" sz="2400" dirty="0" smtClean="0"/>
              <a:t>Slaget ved </a:t>
            </a:r>
            <a:r>
              <a:rPr lang="da-DK" sz="2400" dirty="0" err="1" smtClean="0"/>
              <a:t>Platææ</a:t>
            </a:r>
            <a:r>
              <a:rPr lang="da-DK" sz="2400" dirty="0" smtClean="0"/>
              <a:t> 479 f.Kr.           </a:t>
            </a:r>
            <a:r>
              <a:rPr lang="da-DK" sz="2400" dirty="0" err="1" smtClean="0"/>
              <a:t>Kalliasfreden</a:t>
            </a:r>
            <a:r>
              <a:rPr lang="da-DK" sz="2400" dirty="0" smtClean="0"/>
              <a:t> 449 f.Kr.</a:t>
            </a:r>
          </a:p>
          <a:p>
            <a:r>
              <a:rPr lang="da-DK" sz="2400" dirty="0" smtClean="0"/>
              <a:t>Konsolideringsperiode: Athen og Sparta kommer til at dominere hver sit forbund:</a:t>
            </a:r>
          </a:p>
          <a:p>
            <a:pPr lvl="1"/>
            <a:r>
              <a:rPr lang="da-DK" sz="2400" dirty="0" smtClean="0"/>
              <a:t>Det </a:t>
            </a:r>
            <a:r>
              <a:rPr lang="da-DK" sz="2400" dirty="0" err="1" smtClean="0"/>
              <a:t>deliske</a:t>
            </a:r>
            <a:r>
              <a:rPr lang="da-DK" sz="2400" dirty="0" smtClean="0"/>
              <a:t> </a:t>
            </a:r>
            <a:r>
              <a:rPr lang="da-DK" sz="2400" dirty="0" err="1" smtClean="0"/>
              <a:t>søforbund</a:t>
            </a:r>
            <a:r>
              <a:rPr lang="da-DK" sz="2400" dirty="0" smtClean="0"/>
              <a:t> (Athensk domineret)</a:t>
            </a:r>
          </a:p>
          <a:p>
            <a:pPr lvl="1"/>
            <a:r>
              <a:rPr lang="da-DK" sz="2400" dirty="0" smtClean="0"/>
              <a:t>Det peloponnesiske forbund (Spartansk domineret)</a:t>
            </a:r>
            <a:endParaRPr lang="da-DK" sz="2400" dirty="0"/>
          </a:p>
          <a:p>
            <a:r>
              <a:rPr lang="da-DK" sz="2400" dirty="0" smtClean="0"/>
              <a:t>Athenerne bestemmer sig for ikke at restaurere Akropolis (skal stå som et evigt minde om persernes hybris, der havde forledt dem til at forgribe sig på gudernes boliger)</a:t>
            </a:r>
          </a:p>
          <a:p>
            <a:r>
              <a:rPr lang="da-DK" sz="2400" dirty="0" smtClean="0"/>
              <a:t>Grækerne restaurerer i fællesskab tempelområdet i Olympia.</a:t>
            </a:r>
          </a:p>
          <a:p>
            <a:r>
              <a:rPr lang="da-DK" sz="2400" dirty="0" smtClean="0"/>
              <a:t>Kunsthistorisk kendetegnet ved ”den strenge </a:t>
            </a:r>
            <a:r>
              <a:rPr lang="da-DK" sz="2400" smtClean="0"/>
              <a:t>stil</a:t>
            </a:r>
            <a:r>
              <a:rPr lang="da-DK" sz="2400" smtClean="0"/>
              <a:t>”</a:t>
            </a:r>
            <a:endParaRPr lang="da-DK" sz="2400" dirty="0" smtClean="0"/>
          </a:p>
        </p:txBody>
      </p:sp>
      <p:sp>
        <p:nvSpPr>
          <p:cNvPr id="5" name="Højrepil 4"/>
          <p:cNvSpPr/>
          <p:nvPr/>
        </p:nvSpPr>
        <p:spPr>
          <a:xfrm>
            <a:off x="4355976" y="1719567"/>
            <a:ext cx="5040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86417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642194"/>
          </a:xfrm>
        </p:spPr>
        <p:txBody>
          <a:bodyPr>
            <a:noAutofit/>
          </a:bodyPr>
          <a:lstStyle/>
          <a:p>
            <a:r>
              <a:rPr lang="da-DK" sz="2000" b="1" u="sng" dirty="0" smtClean="0"/>
              <a:t>Det </a:t>
            </a:r>
            <a:r>
              <a:rPr lang="da-DK" sz="2000" b="1" u="sng" dirty="0" err="1"/>
              <a:t>D</a:t>
            </a:r>
            <a:r>
              <a:rPr lang="da-DK" sz="2000" b="1" u="sng" dirty="0" err="1" smtClean="0"/>
              <a:t>eliske</a:t>
            </a:r>
            <a:r>
              <a:rPr lang="da-DK" sz="2000" b="1" u="sng" dirty="0" smtClean="0"/>
              <a:t> </a:t>
            </a:r>
            <a:r>
              <a:rPr lang="da-DK" sz="2000" b="1" u="sng" dirty="0" err="1" smtClean="0"/>
              <a:t>Søforbund</a:t>
            </a:r>
            <a:r>
              <a:rPr lang="da-DK" sz="2000" b="1" u="sng" dirty="0" smtClean="0"/>
              <a:t/>
            </a:r>
            <a:br>
              <a:rPr lang="da-DK" sz="2000" b="1" u="sng" dirty="0" smtClean="0"/>
            </a:br>
            <a:r>
              <a:rPr lang="da-DK" sz="2000" dirty="0" smtClean="0"/>
              <a:t>Oprettet: 478/77 f.Kr.</a:t>
            </a:r>
            <a:br>
              <a:rPr lang="da-DK" sz="2000" dirty="0" smtClean="0"/>
            </a:br>
            <a:r>
              <a:rPr lang="da-DK" sz="2000" dirty="0" smtClean="0"/>
              <a:t>Formål: offensiv og defensiv alliance mod perserne</a:t>
            </a:r>
            <a:br>
              <a:rPr lang="da-DK" sz="2000" dirty="0" smtClean="0"/>
            </a:br>
            <a:r>
              <a:rPr lang="da-DK" sz="2000" dirty="0" smtClean="0"/>
              <a:t>Kontingent: stille skibe, våben og mænd til rådighed eller blot penge</a:t>
            </a:r>
            <a:br>
              <a:rPr lang="da-DK" sz="2000" dirty="0" smtClean="0"/>
            </a:br>
            <a:r>
              <a:rPr lang="da-DK" sz="2000" dirty="0" smtClean="0"/>
              <a:t>Athensk domineret: Pengekassen flyttes fra </a:t>
            </a:r>
            <a:r>
              <a:rPr lang="da-DK" sz="2000" dirty="0" err="1" smtClean="0"/>
              <a:t>Delos</a:t>
            </a:r>
            <a:r>
              <a:rPr lang="da-DK" sz="2000" dirty="0" smtClean="0"/>
              <a:t> til Athen i 454 f.Kr.</a:t>
            </a:r>
            <a:r>
              <a:rPr lang="da-DK" sz="1400" dirty="0" smtClean="0"/>
              <a:t/>
            </a:r>
            <a:br>
              <a:rPr lang="da-DK" sz="1400" dirty="0" smtClean="0"/>
            </a:br>
            <a:endParaRPr lang="da-DK" sz="1400" dirty="0"/>
          </a:p>
        </p:txBody>
      </p:sp>
      <p:sp>
        <p:nvSpPr>
          <p:cNvPr id="3" name="Pladsholder til indhold 2"/>
          <p:cNvSpPr>
            <a:spLocks noGrp="1"/>
          </p:cNvSpPr>
          <p:nvPr>
            <p:ph idx="1"/>
          </p:nvPr>
        </p:nvSpPr>
        <p:spPr/>
        <p:txBody>
          <a:bodyPr/>
          <a:lstStyle/>
          <a:p>
            <a:endParaRPr lang="da-DK"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5" y="1772816"/>
            <a:ext cx="8208912" cy="439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01237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a-DK" sz="2400" b="1" u="sng" dirty="0" smtClean="0"/>
              <a:t>Det peloponnesiske forbund</a:t>
            </a:r>
            <a:br>
              <a:rPr lang="da-DK" sz="2400" b="1" u="sng" dirty="0" smtClean="0"/>
            </a:br>
            <a:r>
              <a:rPr lang="da-DK" sz="2400" dirty="0" smtClean="0"/>
              <a:t>Spartansk domineret siden 550 f.Kr.</a:t>
            </a:r>
            <a:br>
              <a:rPr lang="da-DK" sz="2400" dirty="0" smtClean="0"/>
            </a:br>
            <a:r>
              <a:rPr lang="da-DK" sz="2400" dirty="0" smtClean="0"/>
              <a:t>Forsøger at hæmme Athens stigende dominans</a:t>
            </a:r>
            <a:endParaRPr lang="da-DK" sz="2400" dirty="0"/>
          </a:p>
        </p:txBody>
      </p:sp>
      <p:sp>
        <p:nvSpPr>
          <p:cNvPr id="3" name="Pladsholder til indhold 2"/>
          <p:cNvSpPr>
            <a:spLocks noGrp="1"/>
          </p:cNvSpPr>
          <p:nvPr>
            <p:ph idx="1"/>
          </p:nvPr>
        </p:nvSpPr>
        <p:spPr/>
        <p:txBody>
          <a:bodyPr/>
          <a:lstStyle/>
          <a:p>
            <a:endParaRPr lang="da-DK"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412777"/>
            <a:ext cx="5904656" cy="4635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47971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Olympia</a:t>
            </a:r>
            <a:endParaRPr lang="da-DK" dirty="0"/>
          </a:p>
        </p:txBody>
      </p:sp>
      <p:sp>
        <p:nvSpPr>
          <p:cNvPr id="3" name="Pladsholder til indhold 2"/>
          <p:cNvSpPr>
            <a:spLocks noGrp="1"/>
          </p:cNvSpPr>
          <p:nvPr>
            <p:ph idx="1"/>
          </p:nvPr>
        </p:nvSpPr>
        <p:spPr>
          <a:xfrm>
            <a:off x="457200" y="1124744"/>
            <a:ext cx="8229600" cy="5001419"/>
          </a:xfrm>
        </p:spPr>
        <p:txBody>
          <a:bodyPr>
            <a:normAutofit/>
          </a:bodyPr>
          <a:lstStyle/>
          <a:p>
            <a:r>
              <a:rPr lang="da-DK" sz="2200" dirty="0" smtClean="0"/>
              <a:t>Grækerne restaurerer i fællesskab Olympia, hvor de fællesgræske sportslege afholdtes</a:t>
            </a:r>
          </a:p>
          <a:p>
            <a:r>
              <a:rPr lang="da-DK" sz="2200" dirty="0" smtClean="0"/>
              <a:t>I midten Zeustemplet, der i 470 f.Kr. opførtes som sejrsmonument</a:t>
            </a:r>
          </a:p>
          <a:p>
            <a:endParaRPr lang="da-DK" sz="22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636912"/>
            <a:ext cx="7056784" cy="3709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9979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Zeustemplet i Olympia</a:t>
            </a:r>
            <a:endParaRPr lang="da-DK" dirty="0"/>
          </a:p>
        </p:txBody>
      </p:sp>
      <p:sp>
        <p:nvSpPr>
          <p:cNvPr id="3" name="Pladsholder til indhold 2"/>
          <p:cNvSpPr>
            <a:spLocks noGrp="1"/>
          </p:cNvSpPr>
          <p:nvPr>
            <p:ph idx="1"/>
          </p:nvPr>
        </p:nvSpPr>
        <p:spPr/>
        <p:txBody>
          <a:bodyPr/>
          <a:lstStyle/>
          <a:p>
            <a:endParaRPr lang="da-DK"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43063"/>
            <a:ext cx="8136904" cy="4522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2086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Zeustemplet i </a:t>
            </a:r>
            <a:r>
              <a:rPr lang="da-DK" dirty="0"/>
              <a:t>O</a:t>
            </a:r>
            <a:r>
              <a:rPr lang="da-DK" dirty="0" smtClean="0"/>
              <a:t>lympia</a:t>
            </a:r>
            <a:endParaRPr lang="da-DK" dirty="0"/>
          </a:p>
        </p:txBody>
      </p:sp>
      <p:sp>
        <p:nvSpPr>
          <p:cNvPr id="3" name="Pladsholder til indhold 2"/>
          <p:cNvSpPr>
            <a:spLocks noGrp="1"/>
          </p:cNvSpPr>
          <p:nvPr>
            <p:ph idx="1"/>
          </p:nvPr>
        </p:nvSpPr>
        <p:spPr/>
        <p:txBody>
          <a:bodyPr/>
          <a:lstStyle/>
          <a:p>
            <a:endParaRPr lang="da-DK"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5" y="1484784"/>
            <a:ext cx="8208912"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5110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Zeustemplet i Olympia i dag</a:t>
            </a:r>
            <a:endParaRPr lang="da-DK" dirty="0"/>
          </a:p>
        </p:txBody>
      </p:sp>
      <p:sp>
        <p:nvSpPr>
          <p:cNvPr id="3" name="Pladsholder til indhold 2"/>
          <p:cNvSpPr>
            <a:spLocks noGrp="1"/>
          </p:cNvSpPr>
          <p:nvPr>
            <p:ph idx="1"/>
          </p:nvPr>
        </p:nvSpPr>
        <p:spPr/>
        <p:txBody>
          <a:bodyPr/>
          <a:lstStyle/>
          <a:p>
            <a:endParaRPr lang="da-DK" dirty="0"/>
          </a:p>
        </p:txBody>
      </p:sp>
      <p:pic>
        <p:nvPicPr>
          <p:cNvPr id="4" name="Billede 3"/>
          <p:cNvPicPr>
            <a:picLocks noChangeAspect="1"/>
          </p:cNvPicPr>
          <p:nvPr/>
        </p:nvPicPr>
        <p:blipFill>
          <a:blip r:embed="rId2"/>
          <a:stretch>
            <a:fillRect/>
          </a:stretch>
        </p:blipFill>
        <p:spPr>
          <a:xfrm>
            <a:off x="642392" y="1340768"/>
            <a:ext cx="7859216" cy="5219011"/>
          </a:xfrm>
          <a:prstGeom prst="rect">
            <a:avLst/>
          </a:prstGeom>
        </p:spPr>
      </p:pic>
    </p:spTree>
    <p:extLst>
      <p:ext uri="{BB962C8B-B14F-4D97-AF65-F5344CB8AC3E}">
        <p14:creationId xmlns:p14="http://schemas.microsoft.com/office/powerpoint/2010/main" val="21350375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Tidlig klassisk skulptur</a:t>
            </a:r>
            <a:endParaRPr lang="da-DK" dirty="0"/>
          </a:p>
        </p:txBody>
      </p:sp>
      <p:sp>
        <p:nvSpPr>
          <p:cNvPr id="3" name="Pladsholder til indhold 2"/>
          <p:cNvSpPr>
            <a:spLocks noGrp="1"/>
          </p:cNvSpPr>
          <p:nvPr>
            <p:ph idx="1"/>
          </p:nvPr>
        </p:nvSpPr>
        <p:spPr/>
        <p:txBody>
          <a:bodyPr>
            <a:normAutofit/>
          </a:bodyPr>
          <a:lstStyle/>
          <a:p>
            <a:r>
              <a:rPr lang="da-DK" sz="2200" dirty="0" smtClean="0"/>
              <a:t>Overgangen fra arkaisk til tidlig klassisk stil fornemmes allerede i den sene arkaiske tid, hvor naturalistiske tendenser i højere grad gør sig gældende</a:t>
            </a:r>
          </a:p>
          <a:p>
            <a:endParaRPr lang="da-DK" sz="22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70892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08130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3" name="Rectangle 11"/>
          <p:cNvSpPr>
            <a:spLocks noGrp="1" noChangeArrowheads="1"/>
          </p:cNvSpPr>
          <p:nvPr>
            <p:ph type="title"/>
          </p:nvPr>
        </p:nvSpPr>
        <p:spPr/>
        <p:txBody>
          <a:bodyPr/>
          <a:lstStyle/>
          <a:p>
            <a:endParaRPr lang="da-DK"/>
          </a:p>
        </p:txBody>
      </p:sp>
      <p:pic>
        <p:nvPicPr>
          <p:cNvPr id="59396" name="Picture 4" descr="kouroi29"/>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4411" r="4411" b="20302"/>
          <a:stretch>
            <a:fillRect/>
          </a:stretch>
        </p:blipFill>
        <p:spPr>
          <a:xfrm>
            <a:off x="0" y="0"/>
            <a:ext cx="2987675"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9399" name="Picture 7" descr="kouroi213"/>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l="4091" t="2901" r="4091" b="8701"/>
          <a:stretch>
            <a:fillRect/>
          </a:stretch>
        </p:blipFill>
        <p:spPr>
          <a:xfrm>
            <a:off x="2987675" y="2205038"/>
            <a:ext cx="3024188" cy="3311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9402" name="Picture 10" descr="kouroi569"/>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011863" y="3573463"/>
            <a:ext cx="3132137" cy="32845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286420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da-DK"/>
              <a:t>Udviklingen i Korai</a:t>
            </a:r>
          </a:p>
        </p:txBody>
      </p:sp>
      <p:pic>
        <p:nvPicPr>
          <p:cNvPr id="41987" name="Picture 3" descr="korai41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732588" y="1268413"/>
            <a:ext cx="1655762" cy="5256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8" name="Picture 4" descr="korai397"/>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563938" y="1268413"/>
            <a:ext cx="1943100" cy="53292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9" name="Picture 5" descr="korai147"/>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95288" y="1268413"/>
            <a:ext cx="2016125" cy="53292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26678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endParaRPr lang="da-DK" smtClean="0"/>
          </a:p>
        </p:txBody>
      </p:sp>
      <p:sp>
        <p:nvSpPr>
          <p:cNvPr id="11267" name="Text Box 6"/>
          <p:cNvSpPr txBox="1">
            <a:spLocks noChangeArrowheads="1"/>
          </p:cNvSpPr>
          <p:nvPr/>
        </p:nvSpPr>
        <p:spPr bwMode="auto">
          <a:xfrm>
            <a:off x="0" y="1216025"/>
            <a:ext cx="3276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i="1"/>
              <a:t>Zeus </a:t>
            </a:r>
            <a:r>
              <a:rPr lang="da-DK" sz="2400"/>
              <a:t>eller </a:t>
            </a:r>
            <a:r>
              <a:rPr lang="da-DK" sz="2400" i="1"/>
              <a:t>Poseidon</a:t>
            </a:r>
          </a:p>
          <a:p>
            <a:pPr eaLnBrk="1" hangingPunct="1"/>
            <a:r>
              <a:rPr lang="da-DK" sz="2000"/>
              <a:t>Bronze, H. 2,09 m</a:t>
            </a:r>
          </a:p>
          <a:p>
            <a:pPr eaLnBrk="1" hangingPunct="1"/>
            <a:r>
              <a:rPr lang="da-DK" sz="2000"/>
              <a:t>Fundet i havet ved Kap Artemision</a:t>
            </a:r>
          </a:p>
          <a:p>
            <a:pPr eaLnBrk="1" hangingPunct="1"/>
            <a:r>
              <a:rPr lang="da-DK" sz="2000"/>
              <a:t>på Euboia</a:t>
            </a:r>
          </a:p>
          <a:p>
            <a:pPr eaLnBrk="1" hangingPunct="1"/>
            <a:r>
              <a:rPr lang="da-DK" sz="2000"/>
              <a:t>Ca. 460 f.Kr.</a:t>
            </a:r>
          </a:p>
          <a:p>
            <a:pPr eaLnBrk="1" hangingPunct="1"/>
            <a:r>
              <a:rPr lang="da-DK" sz="2000"/>
              <a:t>Nationalmuseet i Athen</a:t>
            </a:r>
          </a:p>
          <a:p>
            <a:pPr eaLnBrk="1" hangingPunct="1"/>
            <a:endParaRPr lang="da-DK" sz="2000"/>
          </a:p>
        </p:txBody>
      </p:sp>
      <p:pic>
        <p:nvPicPr>
          <p:cNvPr id="11268" name="Picture 7" descr="artzeus"/>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341688" y="0"/>
            <a:ext cx="5802312" cy="6858000"/>
          </a:xfrm>
          <a:noFill/>
        </p:spPr>
      </p:pic>
    </p:spTree>
    <p:extLst>
      <p:ext uri="{BB962C8B-B14F-4D97-AF65-F5344CB8AC3E}">
        <p14:creationId xmlns:p14="http://schemas.microsoft.com/office/powerpoint/2010/main" val="41227475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4" descr="diskob5">
            <a:hlinkClick r:id="rId2"/>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2060575"/>
            <a:ext cx="1928813" cy="3282950"/>
          </a:xfrm>
        </p:spPr>
      </p:pic>
      <p:pic>
        <p:nvPicPr>
          <p:cNvPr id="14340" name="Picture 5" descr="diskob2">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5975" y="2060575"/>
            <a:ext cx="167005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diskob4">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1275" y="2060575"/>
            <a:ext cx="1484313"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diskob7">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35600" y="2060575"/>
            <a:ext cx="18288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8" descr="diskob6">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80288" y="2060575"/>
            <a:ext cx="165735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Text Box 9"/>
          <p:cNvSpPr txBox="1">
            <a:spLocks noChangeArrowheads="1"/>
          </p:cNvSpPr>
          <p:nvPr/>
        </p:nvSpPr>
        <p:spPr bwMode="auto">
          <a:xfrm>
            <a:off x="303213" y="207963"/>
            <a:ext cx="837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30000"/>
              </a:spcBef>
            </a:pPr>
            <a:r>
              <a:rPr lang="da-DK" sz="2400" dirty="0"/>
              <a:t>Diskoskasteren af </a:t>
            </a:r>
            <a:r>
              <a:rPr lang="da-DK" sz="2400" dirty="0" err="1"/>
              <a:t>Myron</a:t>
            </a:r>
            <a:r>
              <a:rPr lang="da-DK" sz="2400" dirty="0"/>
              <a:t>.</a:t>
            </a:r>
            <a:r>
              <a:rPr lang="da-DK" dirty="0"/>
              <a:t> </a:t>
            </a:r>
            <a:r>
              <a:rPr lang="da-DK" sz="2000" dirty="0"/>
              <a:t>Romersk </a:t>
            </a:r>
            <a:r>
              <a:rPr lang="da-DK" sz="2000" dirty="0" smtClean="0"/>
              <a:t>marmorkopi </a:t>
            </a:r>
            <a:r>
              <a:rPr lang="da-DK" sz="2000" dirty="0"/>
              <a:t>af græsk </a:t>
            </a:r>
            <a:r>
              <a:rPr lang="da-DK" sz="2000" dirty="0" smtClean="0"/>
              <a:t>bronzeoriginal</a:t>
            </a:r>
            <a:r>
              <a:rPr lang="da-DK" sz="2000" dirty="0"/>
              <a:t>. </a:t>
            </a:r>
            <a:r>
              <a:rPr lang="da-DK" sz="2000" dirty="0" err="1"/>
              <a:t>Thermemuseet</a:t>
            </a:r>
            <a:r>
              <a:rPr lang="da-DK" sz="2000" dirty="0"/>
              <a:t> i  Rom. ca. 460-50 f.Kr.</a:t>
            </a:r>
          </a:p>
          <a:p>
            <a:pPr eaLnBrk="1" hangingPunct="1"/>
            <a:endParaRPr lang="da-DK" sz="2000" dirty="0"/>
          </a:p>
        </p:txBody>
      </p:sp>
    </p:spTree>
    <p:extLst>
      <p:ext uri="{BB962C8B-B14F-4D97-AF65-F5344CB8AC3E}">
        <p14:creationId xmlns:p14="http://schemas.microsoft.com/office/powerpoint/2010/main" val="11694930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smtClean="0"/>
              <a:t>Tidlig klassisk skulptur</a:t>
            </a:r>
            <a:br>
              <a:rPr lang="da-DK" dirty="0" smtClean="0"/>
            </a:br>
            <a:r>
              <a:rPr lang="da-DK" sz="2200" dirty="0" smtClean="0"/>
              <a:t>Klassisk skulptur underinddeles i </a:t>
            </a:r>
            <a:r>
              <a:rPr lang="da-DK" sz="2200" smtClean="0"/>
              <a:t>tidlig klassisk (streng stil) </a:t>
            </a:r>
            <a:r>
              <a:rPr lang="da-DK" sz="2200" dirty="0" smtClean="0"/>
              <a:t>479-450 f.Kr., højklassisk stil 450-400 Kr. og senklassisk stil 400-323 f.Kr.</a:t>
            </a:r>
            <a:br>
              <a:rPr lang="da-DK" sz="2200" dirty="0" smtClean="0"/>
            </a:br>
            <a:endParaRPr lang="da-DK" sz="2200" dirty="0"/>
          </a:p>
        </p:txBody>
      </p:sp>
      <p:sp>
        <p:nvSpPr>
          <p:cNvPr id="3" name="Pladsholder til indhold 2"/>
          <p:cNvSpPr>
            <a:spLocks noGrp="1"/>
          </p:cNvSpPr>
          <p:nvPr>
            <p:ph idx="1"/>
          </p:nvPr>
        </p:nvSpPr>
        <p:spPr/>
        <p:txBody>
          <a:bodyPr>
            <a:normAutofit/>
          </a:bodyPr>
          <a:lstStyle/>
          <a:p>
            <a:r>
              <a:rPr lang="da-DK" sz="2000" i="1" dirty="0" smtClean="0"/>
              <a:t>Den strenge stil </a:t>
            </a:r>
            <a:r>
              <a:rPr lang="da-DK" sz="2000" dirty="0" smtClean="0"/>
              <a:t>markerer et skifte fra de arkaiske skulpturers symmetri og nulstilling til den tidlige klassiske bevægelighed og naturalisme (udtrykket er vist oprindeligt skabt med fokus på vasemaleri).</a:t>
            </a:r>
          </a:p>
          <a:p>
            <a:r>
              <a:rPr lang="da-DK" sz="2000" dirty="0" smtClean="0"/>
              <a:t>Kunstværkernes ophøjede udtryk spejler tidsånden (ro, alvor, </a:t>
            </a:r>
            <a:r>
              <a:rPr lang="da-DK" sz="2000" dirty="0" err="1" smtClean="0"/>
              <a:t>sofrosyne</a:t>
            </a:r>
            <a:r>
              <a:rPr lang="da-DK" sz="2000" dirty="0" smtClean="0"/>
              <a:t>)</a:t>
            </a:r>
          </a:p>
          <a:p>
            <a:pPr>
              <a:lnSpc>
                <a:spcPct val="80000"/>
              </a:lnSpc>
              <a:defRPr/>
            </a:pPr>
            <a:r>
              <a:rPr lang="da-DK" sz="2000" smtClean="0"/>
              <a:t>Begyndende kontrapost</a:t>
            </a:r>
            <a:r>
              <a:rPr lang="da-DK" sz="2000" dirty="0"/>
              <a:t>, dvs. vægten lægges på det ene ben med diagonaler i skuldre og hofteparti, siden også med s-kurve i kroppen </a:t>
            </a:r>
          </a:p>
          <a:p>
            <a:pPr>
              <a:lnSpc>
                <a:spcPct val="80000"/>
              </a:lnSpc>
              <a:defRPr/>
            </a:pPr>
            <a:r>
              <a:rPr lang="da-DK" sz="2000" dirty="0" smtClean="0"/>
              <a:t>Ansigter </a:t>
            </a:r>
            <a:r>
              <a:rPr lang="da-DK" sz="2000" dirty="0"/>
              <a:t>uden særligt udtryk, mænd med kort hår, enkle, men naturlige muskler og tøjfolder </a:t>
            </a:r>
          </a:p>
          <a:p>
            <a:pPr>
              <a:lnSpc>
                <a:spcPct val="80000"/>
              </a:lnSpc>
              <a:defRPr/>
            </a:pPr>
            <a:r>
              <a:rPr lang="da-DK" sz="2000" dirty="0" smtClean="0"/>
              <a:t>Mændene </a:t>
            </a:r>
            <a:r>
              <a:rPr lang="da-DK" sz="2000" dirty="0"/>
              <a:t>er fortsat ofte nøgne, kvinderne sædvanligvis påklædte </a:t>
            </a:r>
          </a:p>
          <a:p>
            <a:pPr>
              <a:lnSpc>
                <a:spcPct val="80000"/>
              </a:lnSpc>
              <a:defRPr/>
            </a:pPr>
            <a:r>
              <a:rPr lang="da-DK" sz="2000" dirty="0" smtClean="0"/>
              <a:t>Idealet </a:t>
            </a:r>
            <a:r>
              <a:rPr lang="da-DK" sz="2000" dirty="0"/>
              <a:t>er at være κα</a:t>
            </a:r>
            <a:r>
              <a:rPr lang="da-DK" sz="2000" dirty="0" err="1"/>
              <a:t>λος</a:t>
            </a:r>
            <a:r>
              <a:rPr lang="da-DK" sz="2000" dirty="0"/>
              <a:t> και αγα</a:t>
            </a:r>
            <a:r>
              <a:rPr lang="da-DK" sz="2000" dirty="0" err="1"/>
              <a:t>θος</a:t>
            </a:r>
            <a:r>
              <a:rPr lang="da-DK" sz="2000" dirty="0"/>
              <a:t>, </a:t>
            </a:r>
            <a:r>
              <a:rPr lang="da-DK" sz="2000" i="1" dirty="0"/>
              <a:t>smuk og god</a:t>
            </a:r>
            <a:r>
              <a:rPr lang="da-DK" sz="2000" dirty="0"/>
              <a:t>, dvs. harmonisk </a:t>
            </a:r>
          </a:p>
          <a:p>
            <a:pPr>
              <a:lnSpc>
                <a:spcPct val="80000"/>
              </a:lnSpc>
              <a:defRPr/>
            </a:pPr>
            <a:r>
              <a:rPr lang="da-DK" sz="2000" dirty="0" smtClean="0"/>
              <a:t>Kunstnerne </a:t>
            </a:r>
            <a:r>
              <a:rPr lang="da-DK" sz="2000" dirty="0"/>
              <a:t>er kendte, bl.a. </a:t>
            </a:r>
            <a:r>
              <a:rPr lang="da-DK" sz="2000" dirty="0" err="1"/>
              <a:t>Myron</a:t>
            </a:r>
            <a:r>
              <a:rPr lang="da-DK" sz="2000" dirty="0"/>
              <a:t>, </a:t>
            </a:r>
            <a:r>
              <a:rPr lang="da-DK" sz="2000" dirty="0" err="1"/>
              <a:t>Polyklet</a:t>
            </a:r>
            <a:r>
              <a:rPr lang="da-DK" sz="2000" dirty="0"/>
              <a:t> og </a:t>
            </a:r>
            <a:r>
              <a:rPr lang="da-DK" sz="2000" dirty="0" err="1"/>
              <a:t>Praxiteles</a:t>
            </a:r>
            <a:r>
              <a:rPr lang="da-DK" sz="2000" dirty="0"/>
              <a:t> </a:t>
            </a:r>
          </a:p>
          <a:p>
            <a:pPr>
              <a:lnSpc>
                <a:spcPct val="80000"/>
              </a:lnSpc>
              <a:defRPr/>
            </a:pPr>
            <a:r>
              <a:rPr lang="da-DK" sz="2000" dirty="0"/>
              <a:t>Skulpturen er udtryk for en idealnaturalisme </a:t>
            </a:r>
          </a:p>
          <a:p>
            <a:pPr>
              <a:lnSpc>
                <a:spcPct val="80000"/>
              </a:lnSpc>
              <a:defRPr/>
            </a:pPr>
            <a:r>
              <a:rPr lang="da-DK" sz="2000" dirty="0" smtClean="0"/>
              <a:t>Ved </a:t>
            </a:r>
            <a:r>
              <a:rPr lang="da-DK" sz="2000" dirty="0"/>
              <a:t>udtrykket idealnaturalisme forstår man, at figuren ligner et rigtigt menneske af kød og blod, men kunstneren stræber ikke efter at gengive et bestemt </a:t>
            </a:r>
            <a:r>
              <a:rPr lang="da-DK" sz="2000" dirty="0" smtClean="0"/>
              <a:t>menneske, </a:t>
            </a:r>
            <a:r>
              <a:rPr lang="da-DK" sz="2000" dirty="0"/>
              <a:t>som det ser ud, men som det bør se ud.</a:t>
            </a:r>
          </a:p>
        </p:txBody>
      </p:sp>
    </p:spTree>
    <p:extLst>
      <p:ext uri="{BB962C8B-B14F-4D97-AF65-F5344CB8AC3E}">
        <p14:creationId xmlns:p14="http://schemas.microsoft.com/office/powerpoint/2010/main" val="29100387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4" descr="democracy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687888" y="0"/>
            <a:ext cx="4456112" cy="6858000"/>
          </a:xfrm>
          <a:noFill/>
        </p:spPr>
      </p:pic>
      <p:sp>
        <p:nvSpPr>
          <p:cNvPr id="5124" name="Text Box 5"/>
          <p:cNvSpPr txBox="1">
            <a:spLocks noChangeArrowheads="1"/>
          </p:cNvSpPr>
          <p:nvPr/>
        </p:nvSpPr>
        <p:spPr bwMode="auto">
          <a:xfrm>
            <a:off x="231775" y="784225"/>
            <a:ext cx="43402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a:t>Tyrandræbergruppen</a:t>
            </a:r>
            <a:r>
              <a:rPr lang="da-DK"/>
              <a:t> </a:t>
            </a:r>
            <a:r>
              <a:rPr lang="da-DK" sz="2000"/>
              <a:t>(romersk kopi), Harmodios og Aristogeiton, original i bronze lavet af Nesiotes og Kritios, 477/76 fvt.</a:t>
            </a:r>
          </a:p>
          <a:p>
            <a:pPr eaLnBrk="1" hangingPunct="1"/>
            <a:r>
              <a:rPr lang="da-DK" sz="2000"/>
              <a:t>Nationalmuseet i Napoli.</a:t>
            </a:r>
          </a:p>
          <a:p>
            <a:pPr eaLnBrk="1" hangingPunct="1"/>
            <a:endParaRPr lang="da-DK" sz="2000"/>
          </a:p>
          <a:p>
            <a:pPr eaLnBrk="1" hangingPunct="1"/>
            <a:r>
              <a:rPr lang="da-DK" sz="2000"/>
              <a:t>Erstattede i 477/76 f.Kr. den første version fra 510/09 f.Kr. af Antenor. Var opstillet på Agora i Athen, men røvet af Perserne i 480 f.Kr. under deres plyndring af Athen og bragt med til Susa. Siden generobret af Alexander d. Store.</a:t>
            </a:r>
          </a:p>
          <a:p>
            <a:pPr eaLnBrk="1" hangingPunct="1"/>
            <a:endParaRPr lang="da-DK" sz="2000"/>
          </a:p>
        </p:txBody>
      </p:sp>
    </p:spTree>
    <p:extLst>
      <p:ext uri="{BB962C8B-B14F-4D97-AF65-F5344CB8AC3E}">
        <p14:creationId xmlns:p14="http://schemas.microsoft.com/office/powerpoint/2010/main" val="7653381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endParaRPr lang="da-DK" smtClean="0"/>
          </a:p>
        </p:txBody>
      </p:sp>
      <p:pic>
        <p:nvPicPr>
          <p:cNvPr id="6147" name="Picture 4" descr="tyran2"/>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0" y="0"/>
            <a:ext cx="4533900" cy="6858000"/>
          </a:xfrm>
          <a:noFill/>
        </p:spPr>
      </p:pic>
      <p:pic>
        <p:nvPicPr>
          <p:cNvPr id="6148" name="Picture 5" descr="tyrandraeb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9263" y="0"/>
            <a:ext cx="48847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0370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5" descr="tyrannentoete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8725" y="0"/>
            <a:ext cx="5375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 Box 6"/>
          <p:cNvSpPr txBox="1">
            <a:spLocks noChangeArrowheads="1"/>
          </p:cNvSpPr>
          <p:nvPr/>
        </p:nvSpPr>
        <p:spPr bwMode="auto">
          <a:xfrm>
            <a:off x="447675" y="548680"/>
            <a:ext cx="31877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a:t>Tyranmorderne</a:t>
            </a:r>
          </a:p>
          <a:p>
            <a:pPr eaLnBrk="1" hangingPunct="1"/>
            <a:r>
              <a:rPr lang="da-DK" sz="2400"/>
              <a:t>Gipskopi i Skulpturhalle Basel</a:t>
            </a:r>
          </a:p>
        </p:txBody>
      </p:sp>
    </p:spTree>
    <p:extLst>
      <p:ext uri="{BB962C8B-B14F-4D97-AF65-F5344CB8AC3E}">
        <p14:creationId xmlns:p14="http://schemas.microsoft.com/office/powerpoint/2010/main" val="26568494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5483225" cy="1143000"/>
          </a:xfrm>
        </p:spPr>
        <p:txBody>
          <a:bodyPr>
            <a:normAutofit fontScale="90000"/>
          </a:bodyPr>
          <a:lstStyle/>
          <a:p>
            <a:pPr algn="l" eaLnBrk="1" hangingPunct="1"/>
            <a:r>
              <a:rPr lang="da-DK" sz="2000" smtClean="0"/>
              <a:t/>
            </a:r>
            <a:br>
              <a:rPr lang="da-DK" sz="2000" smtClean="0"/>
            </a:br>
            <a:r>
              <a:rPr lang="da-DK" sz="2000" smtClean="0"/>
              <a:t/>
            </a:r>
            <a:br>
              <a:rPr lang="da-DK" sz="2000" smtClean="0"/>
            </a:br>
            <a:r>
              <a:rPr lang="da-DK" sz="2000" smtClean="0"/>
              <a:t/>
            </a:r>
            <a:br>
              <a:rPr lang="da-DK" sz="2000" smtClean="0"/>
            </a:br>
            <a:r>
              <a:rPr lang="da-DK" sz="2000" smtClean="0"/>
              <a:t/>
            </a:r>
            <a:br>
              <a:rPr lang="da-DK" sz="2000" smtClean="0"/>
            </a:br>
            <a:r>
              <a:rPr lang="da-DK" sz="2000" smtClean="0"/>
              <a:t/>
            </a:r>
            <a:br>
              <a:rPr lang="da-DK" sz="2000" smtClean="0"/>
            </a:br>
            <a:endParaRPr lang="da-DK" sz="2000" smtClean="0"/>
          </a:p>
        </p:txBody>
      </p:sp>
      <p:pic>
        <p:nvPicPr>
          <p:cNvPr id="9219" name="Picture 7" descr="delphi-museum-28-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2708275"/>
            <a:ext cx="3113088"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9" descr="delphi-museum-9-lar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188913"/>
            <a:ext cx="3097213"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 Box 10"/>
          <p:cNvSpPr txBox="1">
            <a:spLocks noChangeArrowheads="1"/>
          </p:cNvSpPr>
          <p:nvPr/>
        </p:nvSpPr>
        <p:spPr bwMode="auto">
          <a:xfrm>
            <a:off x="376238" y="327025"/>
            <a:ext cx="3119765"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000" dirty="0" smtClean="0">
                <a:solidFill>
                  <a:schemeClr val="tx2"/>
                </a:solidFill>
              </a:rPr>
              <a:t>Vognstyreren </a:t>
            </a:r>
            <a:r>
              <a:rPr lang="da-DK" sz="2000" dirty="0">
                <a:solidFill>
                  <a:schemeClr val="tx2"/>
                </a:solidFill>
              </a:rPr>
              <a:t>fra </a:t>
            </a:r>
            <a:r>
              <a:rPr lang="da-DK" sz="2000" dirty="0" err="1" smtClean="0">
                <a:solidFill>
                  <a:schemeClr val="tx2"/>
                </a:solidFill>
              </a:rPr>
              <a:t>Delfi</a:t>
            </a:r>
            <a:r>
              <a:rPr lang="da-DK" sz="2000" dirty="0" smtClean="0">
                <a:solidFill>
                  <a:schemeClr val="tx2"/>
                </a:solidFill>
              </a:rPr>
              <a:t>,</a:t>
            </a:r>
            <a:r>
              <a:rPr lang="da-DK" sz="2000" dirty="0">
                <a:solidFill>
                  <a:schemeClr val="tx2"/>
                </a:solidFill>
              </a:rPr>
              <a:t/>
            </a:r>
            <a:br>
              <a:rPr lang="da-DK" sz="2000" dirty="0">
                <a:solidFill>
                  <a:schemeClr val="tx2"/>
                </a:solidFill>
              </a:rPr>
            </a:br>
            <a:r>
              <a:rPr lang="da-DK" sz="2000" dirty="0">
                <a:solidFill>
                  <a:schemeClr val="tx2"/>
                </a:solidFill>
              </a:rPr>
              <a:t>Bronze, H . 1,81 m</a:t>
            </a:r>
            <a:br>
              <a:rPr lang="da-DK" sz="2000" dirty="0">
                <a:solidFill>
                  <a:schemeClr val="tx2"/>
                </a:solidFill>
              </a:rPr>
            </a:br>
            <a:r>
              <a:rPr lang="da-DK" sz="2000" dirty="0">
                <a:solidFill>
                  <a:schemeClr val="tx2"/>
                </a:solidFill>
              </a:rPr>
              <a:t>hyldest til </a:t>
            </a:r>
            <a:r>
              <a:rPr lang="da-DK" sz="2000" dirty="0" err="1">
                <a:solidFill>
                  <a:schemeClr val="tx2"/>
                </a:solidFill>
              </a:rPr>
              <a:t>Polyzalos</a:t>
            </a:r>
            <a:r>
              <a:rPr lang="da-DK" sz="2000" dirty="0">
                <a:solidFill>
                  <a:schemeClr val="tx2"/>
                </a:solidFill>
              </a:rPr>
              <a:t>’ </a:t>
            </a:r>
          </a:p>
          <a:p>
            <a:pPr eaLnBrk="1" hangingPunct="1"/>
            <a:r>
              <a:rPr lang="da-DK" sz="2000" dirty="0">
                <a:solidFill>
                  <a:schemeClr val="tx2"/>
                </a:solidFill>
              </a:rPr>
              <a:t>(tyran i Gela på Sicilien)</a:t>
            </a:r>
            <a:br>
              <a:rPr lang="da-DK" sz="2000" dirty="0">
                <a:solidFill>
                  <a:schemeClr val="tx2"/>
                </a:solidFill>
              </a:rPr>
            </a:br>
            <a:r>
              <a:rPr lang="da-DK" sz="2000" dirty="0">
                <a:solidFill>
                  <a:schemeClr val="tx2"/>
                </a:solidFill>
              </a:rPr>
              <a:t>sejr i </a:t>
            </a:r>
            <a:r>
              <a:rPr lang="da-DK" sz="2000" dirty="0" smtClean="0">
                <a:solidFill>
                  <a:schemeClr val="tx2"/>
                </a:solidFill>
              </a:rPr>
              <a:t>hestevæddeløb </a:t>
            </a:r>
            <a:r>
              <a:rPr lang="da-DK" sz="2000" dirty="0">
                <a:solidFill>
                  <a:schemeClr val="tx2"/>
                </a:solidFill>
              </a:rPr>
              <a:t>ved </a:t>
            </a:r>
          </a:p>
          <a:p>
            <a:pPr eaLnBrk="1" hangingPunct="1"/>
            <a:r>
              <a:rPr lang="da-DK" sz="2000" dirty="0">
                <a:solidFill>
                  <a:schemeClr val="tx2"/>
                </a:solidFill>
              </a:rPr>
              <a:t>de Pythiske lege i 478 </a:t>
            </a:r>
          </a:p>
          <a:p>
            <a:pPr eaLnBrk="1" hangingPunct="1"/>
            <a:r>
              <a:rPr lang="da-DK" sz="2000" dirty="0">
                <a:solidFill>
                  <a:schemeClr val="tx2"/>
                </a:solidFill>
              </a:rPr>
              <a:t>eller 474 f.Kr.</a:t>
            </a:r>
            <a:br>
              <a:rPr lang="da-DK" sz="2000" dirty="0">
                <a:solidFill>
                  <a:schemeClr val="tx2"/>
                </a:solidFill>
              </a:rPr>
            </a:br>
            <a:r>
              <a:rPr lang="da-DK" sz="2000" dirty="0">
                <a:solidFill>
                  <a:schemeClr val="tx2"/>
                </a:solidFill>
              </a:rPr>
              <a:t>Altså originalt værk fra </a:t>
            </a:r>
          </a:p>
          <a:p>
            <a:pPr eaLnBrk="1" hangingPunct="1"/>
            <a:r>
              <a:rPr lang="da-DK" sz="2000" dirty="0">
                <a:solidFill>
                  <a:schemeClr val="tx2"/>
                </a:solidFill>
              </a:rPr>
              <a:t>c</a:t>
            </a:r>
            <a:r>
              <a:rPr lang="da-DK" sz="2000" dirty="0" smtClean="0">
                <a:solidFill>
                  <a:schemeClr val="tx2"/>
                </a:solidFill>
              </a:rPr>
              <a:t>a. </a:t>
            </a:r>
            <a:r>
              <a:rPr lang="da-DK" sz="2000" dirty="0">
                <a:solidFill>
                  <a:schemeClr val="tx2"/>
                </a:solidFill>
              </a:rPr>
              <a:t>470 f.Kr.</a:t>
            </a:r>
            <a:br>
              <a:rPr lang="da-DK" sz="2000" dirty="0">
                <a:solidFill>
                  <a:schemeClr val="tx2"/>
                </a:solidFill>
              </a:rPr>
            </a:br>
            <a:r>
              <a:rPr lang="da-DK" sz="2000" dirty="0">
                <a:solidFill>
                  <a:schemeClr val="tx2"/>
                </a:solidFill>
              </a:rPr>
              <a:t>Det Arkæologiske </a:t>
            </a:r>
          </a:p>
          <a:p>
            <a:pPr eaLnBrk="1" hangingPunct="1"/>
            <a:r>
              <a:rPr lang="da-DK" sz="2000" dirty="0">
                <a:solidFill>
                  <a:schemeClr val="tx2"/>
                </a:solidFill>
              </a:rPr>
              <a:t>Museum i </a:t>
            </a:r>
            <a:r>
              <a:rPr lang="da-DK" sz="2000" dirty="0" err="1">
                <a:solidFill>
                  <a:schemeClr val="tx2"/>
                </a:solidFill>
              </a:rPr>
              <a:t>Delfi</a:t>
            </a:r>
            <a:endParaRPr lang="da-DK" sz="2000" dirty="0">
              <a:solidFill>
                <a:schemeClr val="tx2"/>
              </a:solidFill>
            </a:endParaRPr>
          </a:p>
        </p:txBody>
      </p:sp>
      <p:pic>
        <p:nvPicPr>
          <p:cNvPr id="9222" name="Picture 11" descr="vognstyrer"/>
          <p:cNvPicPr>
            <a:picLocks noGrp="1" noChangeAspect="1" noChangeArrowheads="1"/>
          </p:cNvPicPr>
          <p:nvPr>
            <p:ph type="body" idx="1"/>
          </p:nvPr>
        </p:nvPicPr>
        <p:blipFill>
          <a:blip r:embed="rId5">
            <a:extLst>
              <a:ext uri="{28A0092B-C50C-407E-A947-70E740481C1C}">
                <a14:useLocalDpi xmlns:a14="http://schemas.microsoft.com/office/drawing/2010/main" val="0"/>
              </a:ext>
            </a:extLst>
          </a:blip>
          <a:srcRect/>
          <a:stretch>
            <a:fillRect/>
          </a:stretch>
        </p:blipFill>
        <p:spPr>
          <a:xfrm>
            <a:off x="6659563" y="0"/>
            <a:ext cx="2484437" cy="6858000"/>
          </a:xfrm>
          <a:noFill/>
        </p:spPr>
      </p:pic>
      <p:pic>
        <p:nvPicPr>
          <p:cNvPr id="9223" name="Picture 12" descr="73-a13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313" y="3738563"/>
            <a:ext cx="2039937" cy="311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210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268760"/>
            <a:ext cx="7920879"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84024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smtClean="0"/>
              <a:t>Bronzeskulpturer</a:t>
            </a:r>
            <a:br>
              <a:rPr lang="da-DK" dirty="0" smtClean="0"/>
            </a:br>
            <a:r>
              <a:rPr lang="da-DK" dirty="0" err="1" smtClean="0"/>
              <a:t>Cire</a:t>
            </a:r>
            <a:r>
              <a:rPr lang="da-DK" dirty="0" smtClean="0"/>
              <a:t> </a:t>
            </a:r>
            <a:r>
              <a:rPr lang="da-DK" dirty="0" err="1" smtClean="0"/>
              <a:t>Perdue</a:t>
            </a:r>
            <a:endParaRPr lang="da-DK" dirty="0"/>
          </a:p>
        </p:txBody>
      </p:sp>
      <p:sp>
        <p:nvSpPr>
          <p:cNvPr id="3" name="Pladsholder til indhold 2"/>
          <p:cNvSpPr>
            <a:spLocks noGrp="1"/>
          </p:cNvSpPr>
          <p:nvPr>
            <p:ph idx="1"/>
          </p:nvPr>
        </p:nvSpPr>
        <p:spPr/>
        <p:txBody>
          <a:bodyPr>
            <a:normAutofit fontScale="62500" lnSpcReduction="20000"/>
          </a:bodyPr>
          <a:lstStyle/>
          <a:p>
            <a:r>
              <a:rPr lang="da-DK" dirty="0"/>
              <a:t>Grækerne havde længe lavet statuetter i massiv bronze. Men omkring år 500 f.Kr. udvikledes en teknik, der revolutionerede bronzeskulpturen. Nu er skulpturen ikke længere massiv, men den er hul og består af en tynd bronzekappe. Det gav kunstneren større frihed til at lave bevægelse mm. </a:t>
            </a:r>
          </a:p>
          <a:p>
            <a:r>
              <a:rPr lang="da-DK" dirty="0"/>
              <a:t>Den nye teknik indebar, at man først formede en model i ler, enten en hel figur eller enkelte dele som hoved, arme og krop. </a:t>
            </a:r>
            <a:r>
              <a:rPr lang="da-DK" dirty="0" err="1"/>
              <a:t>Lermodellen</a:t>
            </a:r>
            <a:r>
              <a:rPr lang="da-DK" dirty="0"/>
              <a:t> omgives af en tynd kappe voks, og en </a:t>
            </a:r>
            <a:r>
              <a:rPr lang="da-DK" dirty="0" err="1"/>
              <a:t>lerskal</a:t>
            </a:r>
            <a:r>
              <a:rPr lang="da-DK" dirty="0"/>
              <a:t> lægges omkring den voksbelagte kerne. Gennem kanaler hældes flydende bronze ind mellem kappe og kerne, så det adskillende vokslag smelter bort. </a:t>
            </a:r>
            <a:r>
              <a:rPr lang="da-DK" dirty="0" err="1"/>
              <a:t>Lerkappen</a:t>
            </a:r>
            <a:r>
              <a:rPr lang="da-DK" dirty="0"/>
              <a:t> fjernes, og bronzen frilægges. </a:t>
            </a:r>
            <a:r>
              <a:rPr lang="da-DK" dirty="0" err="1"/>
              <a:t>Lerkernen</a:t>
            </a:r>
            <a:r>
              <a:rPr lang="da-DK" dirty="0"/>
              <a:t> bag bronzen fjernes, og nu har man en hul bronzeskulptur eller en del deraf. </a:t>
            </a:r>
          </a:p>
          <a:p>
            <a:r>
              <a:rPr lang="da-DK" dirty="0"/>
              <a:t>Enkeltdelene loddes sammen, skulpturen pudses af, og løse dele som sejrskrans, spyd eller diskos sættes fast på figuren. Detaljer som øjne, læber osv. kan være udført i andre materialer som ædelsten, kobber og sølv. Metoden kaldes med et fransk udtryk </a:t>
            </a:r>
            <a:r>
              <a:rPr lang="da-DK" i="1" dirty="0" err="1"/>
              <a:t>cire</a:t>
            </a:r>
            <a:r>
              <a:rPr lang="da-DK" i="1" dirty="0"/>
              <a:t> </a:t>
            </a:r>
            <a:r>
              <a:rPr lang="da-DK" i="1" dirty="0" err="1"/>
              <a:t>perdue</a:t>
            </a:r>
            <a:r>
              <a:rPr lang="da-DK" dirty="0"/>
              <a:t>, dvs. bortsmeltet voks.</a:t>
            </a:r>
          </a:p>
          <a:p>
            <a:endParaRPr lang="da-DK" dirty="0"/>
          </a:p>
        </p:txBody>
      </p:sp>
    </p:spTree>
    <p:extLst>
      <p:ext uri="{BB962C8B-B14F-4D97-AF65-F5344CB8AC3E}">
        <p14:creationId xmlns:p14="http://schemas.microsoft.com/office/powerpoint/2010/main" val="2911296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Bronzestøbning</a:t>
            </a:r>
            <a:endParaRPr lang="da-DK" dirty="0"/>
          </a:p>
        </p:txBody>
      </p:sp>
      <p:sp>
        <p:nvSpPr>
          <p:cNvPr id="3" name="Pladsholder til indhold 2"/>
          <p:cNvSpPr>
            <a:spLocks noGrp="1"/>
          </p:cNvSpPr>
          <p:nvPr>
            <p:ph idx="1"/>
          </p:nvPr>
        </p:nvSpPr>
        <p:spPr/>
        <p:txBody>
          <a:bodyPr/>
          <a:lstStyle/>
          <a:p>
            <a:endParaRPr lang="da-DK" dirty="0" smtClean="0"/>
          </a:p>
          <a:p>
            <a:endParaRPr lang="da-DK" dirty="0"/>
          </a:p>
          <a:p>
            <a:endParaRPr lang="da-DK" dirty="0" smtClean="0"/>
          </a:p>
          <a:p>
            <a:endParaRPr lang="da-DK" dirty="0"/>
          </a:p>
          <a:p>
            <a:endParaRPr lang="da-DK" dirty="0" smtClean="0"/>
          </a:p>
          <a:p>
            <a:endParaRPr lang="da-DK" dirty="0"/>
          </a:p>
          <a:p>
            <a:pPr algn="ctr"/>
            <a:r>
              <a:rPr lang="da-DK" dirty="0" smtClean="0"/>
              <a:t>Se i øvrigt IKONER, s. 211</a:t>
            </a:r>
            <a:endParaRPr lang="da-DK"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060848"/>
            <a:ext cx="5400600" cy="3024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6808842"/>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487</TotalTime>
  <Words>1152</Words>
  <Application>Microsoft Macintosh PowerPoint</Application>
  <PresentationFormat>Skærmshow (4:3)</PresentationFormat>
  <Paragraphs>106</Paragraphs>
  <Slides>21</Slides>
  <Notes>3</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21</vt:i4>
      </vt:variant>
    </vt:vector>
  </HeadingPairs>
  <TitlesOfParts>
    <vt:vector size="24" baseType="lpstr">
      <vt:lpstr>Calibri</vt:lpstr>
      <vt:lpstr>Arial</vt:lpstr>
      <vt:lpstr>Kontortema</vt:lpstr>
      <vt:lpstr>Tidlig klassisk tid</vt:lpstr>
      <vt:lpstr>Perserkrigenes efterspil</vt:lpstr>
      <vt:lpstr>Det Deliske Søforbund Oprettet: 478/77 f.Kr. Formål: offensiv og defensiv alliance mod perserne Kontingent: stille skibe, våben og mænd til rådighed eller blot penge Athensk domineret: Pengekassen flyttes fra Delos til Athen i 454 f.Kr. </vt:lpstr>
      <vt:lpstr>Det peloponnesiske forbund Spartansk domineret siden 550 f.Kr. Forsøger at hæmme Athens stigende dominans</vt:lpstr>
      <vt:lpstr>Olympia</vt:lpstr>
      <vt:lpstr>Zeustemplet i Olympia</vt:lpstr>
      <vt:lpstr>Zeustemplet i Olympia</vt:lpstr>
      <vt:lpstr>Zeustemplet i Olympia i dag</vt:lpstr>
      <vt:lpstr>Tidlig klassisk skulptur</vt:lpstr>
      <vt:lpstr>PowerPoint-præsentation</vt:lpstr>
      <vt:lpstr>Udviklingen i Korai</vt:lpstr>
      <vt:lpstr>PowerPoint-præsentation</vt:lpstr>
      <vt:lpstr>PowerPoint-præsentation</vt:lpstr>
      <vt:lpstr>Tidlig klassisk skulptur Klassisk skulptur underinddeles i tidlig klassisk (streng stil) 479-450 f.Kr., højklassisk stil 450-400 Kr. og senklassisk stil 400-323 f.Kr. </vt:lpstr>
      <vt:lpstr>PowerPoint-præsentation</vt:lpstr>
      <vt:lpstr>PowerPoint-præsentation</vt:lpstr>
      <vt:lpstr>PowerPoint-præsentation</vt:lpstr>
      <vt:lpstr>     </vt:lpstr>
      <vt:lpstr>PowerPoint-præsentation</vt:lpstr>
      <vt:lpstr>Bronzeskulpturer Cire Perdue</vt:lpstr>
      <vt:lpstr>Bronzestøbning</vt:lpstr>
    </vt:vector>
  </TitlesOfParts>
  <Company>Microsoft</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Tidlig klassisk tid</dc:title>
  <dc:creator>Lærer</dc:creator>
  <cp:lastModifiedBy>Martin Kjeldtoft Kristensen</cp:lastModifiedBy>
  <cp:revision>36</cp:revision>
  <dcterms:created xsi:type="dcterms:W3CDTF">2012-03-14T15:39:40Z</dcterms:created>
  <dcterms:modified xsi:type="dcterms:W3CDTF">2017-02-03T08:35:21Z</dcterms:modified>
</cp:coreProperties>
</file>