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02" r:id="rId2"/>
    <p:sldId id="461" r:id="rId3"/>
    <p:sldId id="462" r:id="rId4"/>
    <p:sldId id="442" r:id="rId5"/>
    <p:sldId id="341" r:id="rId6"/>
    <p:sldId id="304" r:id="rId7"/>
    <p:sldId id="404" r:id="rId8"/>
    <p:sldId id="384" r:id="rId9"/>
    <p:sldId id="405" r:id="rId10"/>
    <p:sldId id="317" r:id="rId11"/>
    <p:sldId id="318" r:id="rId12"/>
    <p:sldId id="319"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p:restoredTop sz="94678"/>
  </p:normalViewPr>
  <p:slideViewPr>
    <p:cSldViewPr snapToGrid="0">
      <p:cViewPr varScale="1">
        <p:scale>
          <a:sx n="108" d="100"/>
          <a:sy n="108" d="100"/>
        </p:scale>
        <p:origin x="232"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D112E-88A2-2E45-8E90-022F3CF5739B}" type="datetimeFigureOut">
              <a:rPr lang="da-DK" smtClean="0"/>
              <a:t>10.04.2025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9D0A87-947D-1540-B637-B26F7A9612FB}" type="slidenum">
              <a:rPr lang="da-DK" smtClean="0"/>
              <a:t>‹nr.›</a:t>
            </a:fld>
            <a:endParaRPr lang="da-DK"/>
          </a:p>
        </p:txBody>
      </p:sp>
    </p:spTree>
    <p:extLst>
      <p:ext uri="{BB962C8B-B14F-4D97-AF65-F5344CB8AC3E}">
        <p14:creationId xmlns:p14="http://schemas.microsoft.com/office/powerpoint/2010/main" val="381770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Tegn ind på kurven at udbuds-kurven skubbes op ad (parallelt) og der kommer en højere pris til en bestemt mængde</a:t>
            </a:r>
          </a:p>
        </p:txBody>
      </p:sp>
      <p:sp>
        <p:nvSpPr>
          <p:cNvPr id="4" name="Pladsholder til slidenummer 3"/>
          <p:cNvSpPr>
            <a:spLocks noGrp="1"/>
          </p:cNvSpPr>
          <p:nvPr>
            <p:ph type="sldNum" sz="quarter" idx="5"/>
          </p:nvPr>
        </p:nvSpPr>
        <p:spPr/>
        <p:txBody>
          <a:bodyPr/>
          <a:lstStyle/>
          <a:p>
            <a:fld id="{F68509B5-6A52-F048-ACC9-BD3A646873EB}" type="slidenum">
              <a:rPr lang="da-DK" smtClean="0"/>
              <a:t>2</a:t>
            </a:fld>
            <a:endParaRPr lang="da-DK"/>
          </a:p>
        </p:txBody>
      </p:sp>
    </p:spTree>
    <p:extLst>
      <p:ext uri="{BB962C8B-B14F-4D97-AF65-F5344CB8AC3E}">
        <p14:creationId xmlns:p14="http://schemas.microsoft.com/office/powerpoint/2010/main" val="3574977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Hvorfor foreslå de det?</a:t>
            </a:r>
          </a:p>
        </p:txBody>
      </p:sp>
      <p:sp>
        <p:nvSpPr>
          <p:cNvPr id="4" name="Pladsholder til slidenummer 3"/>
          <p:cNvSpPr>
            <a:spLocks noGrp="1"/>
          </p:cNvSpPr>
          <p:nvPr>
            <p:ph type="sldNum" sz="quarter" idx="5"/>
          </p:nvPr>
        </p:nvSpPr>
        <p:spPr/>
        <p:txBody>
          <a:bodyPr/>
          <a:lstStyle/>
          <a:p>
            <a:fld id="{F68509B5-6A52-F048-ACC9-BD3A646873EB}" type="slidenum">
              <a:rPr lang="da-DK" smtClean="0"/>
              <a:t>4</a:t>
            </a:fld>
            <a:endParaRPr lang="da-DK"/>
          </a:p>
        </p:txBody>
      </p:sp>
    </p:spTree>
    <p:extLst>
      <p:ext uri="{BB962C8B-B14F-4D97-AF65-F5344CB8AC3E}">
        <p14:creationId xmlns:p14="http://schemas.microsoft.com/office/powerpoint/2010/main" val="175156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økonomiske vismænds rapport fra 2024, Den offentlige saldo. Man fremskriver, hvor man antager at man fører samme finanspolitik fra nu og i fremtiden og spørger så, om der finanspolitisk holdbarhed. </a:t>
            </a:r>
          </a:p>
        </p:txBody>
      </p:sp>
      <p:sp>
        <p:nvSpPr>
          <p:cNvPr id="4" name="Pladsholder til slidenummer 3"/>
          <p:cNvSpPr>
            <a:spLocks noGrp="1"/>
          </p:cNvSpPr>
          <p:nvPr>
            <p:ph type="sldNum" sz="quarter" idx="5"/>
          </p:nvPr>
        </p:nvSpPr>
        <p:spPr/>
        <p:txBody>
          <a:bodyPr/>
          <a:lstStyle/>
          <a:p>
            <a:fld id="{F68509B5-6A52-F048-ACC9-BD3A646873EB}" type="slidenum">
              <a:rPr lang="da-DK" smtClean="0"/>
              <a:t>7</a:t>
            </a:fld>
            <a:endParaRPr lang="da-DK"/>
          </a:p>
        </p:txBody>
      </p:sp>
    </p:spTree>
    <p:extLst>
      <p:ext uri="{BB962C8B-B14F-4D97-AF65-F5344CB8AC3E}">
        <p14:creationId xmlns:p14="http://schemas.microsoft.com/office/powerpoint/2010/main" val="211794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Primært efterløn og dagpenge men også hurtigere igennem uddannelse, senere på pension </a:t>
            </a:r>
            <a:r>
              <a:rPr lang="da-DK" dirty="0" err="1"/>
              <a:t>osv</a:t>
            </a:r>
            <a:endParaRPr lang="da-DK" dirty="0"/>
          </a:p>
        </p:txBody>
      </p:sp>
      <p:sp>
        <p:nvSpPr>
          <p:cNvPr id="4" name="Pladsholder til slidenummer 3"/>
          <p:cNvSpPr>
            <a:spLocks noGrp="1"/>
          </p:cNvSpPr>
          <p:nvPr>
            <p:ph type="sldNum" sz="quarter" idx="5"/>
          </p:nvPr>
        </p:nvSpPr>
        <p:spPr/>
        <p:txBody>
          <a:bodyPr/>
          <a:lstStyle/>
          <a:p>
            <a:fld id="{F68509B5-6A52-F048-ACC9-BD3A646873EB}" type="slidenum">
              <a:rPr lang="da-DK" smtClean="0"/>
              <a:t>8</a:t>
            </a:fld>
            <a:endParaRPr lang="da-DK"/>
          </a:p>
        </p:txBody>
      </p:sp>
    </p:spTree>
    <p:extLst>
      <p:ext uri="{BB962C8B-B14F-4D97-AF65-F5344CB8AC3E}">
        <p14:creationId xmlns:p14="http://schemas.microsoft.com/office/powerpoint/2010/main" val="2800747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Note: Udgifter til nye klimafgifter er ikke indregnet. Hvis man laver CO2-afgift så anslår De økonomiske vismænd en forbedring på 0,3 procent på den offentlige saldo. Hvis det laves som en tilskudsordning (udgift for staten) så regner de med en forværring af den offentlige saldo på 0,7 procent. S. 147 (DØRS rapport efterår 2020)</a:t>
            </a:r>
          </a:p>
        </p:txBody>
      </p:sp>
      <p:sp>
        <p:nvSpPr>
          <p:cNvPr id="4" name="Pladsholder til slidenummer 3"/>
          <p:cNvSpPr>
            <a:spLocks noGrp="1"/>
          </p:cNvSpPr>
          <p:nvPr>
            <p:ph type="sldNum" sz="quarter" idx="5"/>
          </p:nvPr>
        </p:nvSpPr>
        <p:spPr/>
        <p:txBody>
          <a:bodyPr/>
          <a:lstStyle/>
          <a:p>
            <a:fld id="{F68509B5-6A52-F048-ACC9-BD3A646873EB}" type="slidenum">
              <a:rPr lang="da-DK" smtClean="0"/>
              <a:t>9</a:t>
            </a:fld>
            <a:endParaRPr lang="da-DK"/>
          </a:p>
        </p:txBody>
      </p:sp>
    </p:spTree>
    <p:extLst>
      <p:ext uri="{BB962C8B-B14F-4D97-AF65-F5344CB8AC3E}">
        <p14:creationId xmlns:p14="http://schemas.microsoft.com/office/powerpoint/2010/main" val="2409803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9D423-3B75-B6E5-67AC-271386D0CB1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DE98B99-4760-E842-A12F-49BEB0DB2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8A2649B-05AB-A8E4-2FC7-AC28BF9C6952}"/>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1F0550B4-DED7-33F7-3904-2D36484EAD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0899D64-AA48-83EF-232B-1E88B883EDA0}"/>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390261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838D1-F62F-70BD-D0E4-39BA7CAD8D2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BB86B27-26D6-E2DF-82A2-51958BDBC99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8191A41-C3B1-4372-C8C8-D5DDB0F183C1}"/>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24776DB1-DD04-0D56-EA79-A29029B1E8D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7B3C911-15FB-806E-7604-F7ED9A2E4FDE}"/>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2405714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91F5F0-EB1B-F13B-D347-5FE05AA1EF3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AFF34AD-0C81-E0B4-1CC5-1980C92CEB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13CE71A-DACA-49FF-02B4-CD4DA14FA2E7}"/>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7DD866FC-178A-1D3B-DEBD-B9EA4F1D38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11C2F2-FE74-FB1B-734E-C52428B5EFB5}"/>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235606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D0A153-BFC7-BF11-E746-AC1E5399E43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D18CB20-E412-EA77-D4D7-F6D412360D9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A228613-5991-807E-B883-C65CEB0A11E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640DF39-3A47-C069-E1D0-891FEB74F847}"/>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6" name="Pladsholder til sidefod 5">
            <a:extLst>
              <a:ext uri="{FF2B5EF4-FFF2-40B4-BE49-F238E27FC236}">
                <a16:creationId xmlns:a16="http://schemas.microsoft.com/office/drawing/2014/main" id="{F7C2EBEC-AC3D-283E-E9EC-299FBE6B8C1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8D14724-1E1D-64DB-0901-DD55DE4B3EF9}"/>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1040320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66C78-6823-D5C8-A354-72D0AEA4039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E8E1EA0-3D5E-507A-467E-8435036898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CCCA50A-CFE0-E315-4D6A-89A4F2004A9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38DA7B6-4804-F250-9C6A-A5AB0108B7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D4B256F-59EB-3857-FB57-87C3B880C37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7B184C7-41BB-B197-76D5-4F4069163B14}"/>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8" name="Pladsholder til sidefod 7">
            <a:extLst>
              <a:ext uri="{FF2B5EF4-FFF2-40B4-BE49-F238E27FC236}">
                <a16:creationId xmlns:a16="http://schemas.microsoft.com/office/drawing/2014/main" id="{A02BF7CE-E0D6-2BC6-FE23-D7D3E4419F0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9EA6994-2705-95E0-9649-2A54AEE209A2}"/>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266457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676243-A0E5-1222-9BAB-9E113BAC9D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546C0E7-D654-1FD4-8E76-0E8208567899}"/>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4" name="Pladsholder til sidefod 3">
            <a:extLst>
              <a:ext uri="{FF2B5EF4-FFF2-40B4-BE49-F238E27FC236}">
                <a16:creationId xmlns:a16="http://schemas.microsoft.com/office/drawing/2014/main" id="{F1697A42-9FDA-A1B4-897C-B6771321903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A9FE995-C09B-88DB-7840-2CADAC56E88E}"/>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94758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C9FEA5F-7DF3-B2DB-A8DA-F74577E4278C}"/>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3" name="Pladsholder til sidefod 2">
            <a:extLst>
              <a:ext uri="{FF2B5EF4-FFF2-40B4-BE49-F238E27FC236}">
                <a16:creationId xmlns:a16="http://schemas.microsoft.com/office/drawing/2014/main" id="{EA620399-283D-F5B5-A1F0-88B19989311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4E84328-FD81-17DE-D08A-C068E3D0EB55}"/>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2404772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FF0909-0892-8CE7-C89A-CF21FD337B2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849A9F9-9BBD-7358-90BF-D5FED76DE3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D31FD54-7462-E3CC-FE18-DA48169725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1DEDEF2-6AD3-5950-E1D8-8576234BEA72}"/>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6" name="Pladsholder til sidefod 5">
            <a:extLst>
              <a:ext uri="{FF2B5EF4-FFF2-40B4-BE49-F238E27FC236}">
                <a16:creationId xmlns:a16="http://schemas.microsoft.com/office/drawing/2014/main" id="{EF1C2FE2-609E-2B4C-BC43-5FCB072CAB6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0114310-67E7-2BD2-1210-F118797E1ABB}"/>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3109946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3D6500-93C2-EB99-DACF-B8DB356638C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A4D7242-041A-5CB1-D8DD-A1F795F884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1584D00-4D50-239C-638F-3B2CB5682F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2AEF436-EF33-991E-3F87-F065265BAB57}"/>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6" name="Pladsholder til sidefod 5">
            <a:extLst>
              <a:ext uri="{FF2B5EF4-FFF2-40B4-BE49-F238E27FC236}">
                <a16:creationId xmlns:a16="http://schemas.microsoft.com/office/drawing/2014/main" id="{76E4D794-6320-0586-8D32-4CFF4BE79CA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A50DFC-82F8-8A2C-BC1B-21DFD97B97F6}"/>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3595389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1F299-5C9B-8FE8-E79A-17A09D0DF1A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25AAE0C-08A0-62ED-496B-2E5FC85F7D7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EBCE36-36CC-01E0-132A-3E1B1693E87F}"/>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6BCADB48-9D8E-D082-BFDD-1CAF8FF0997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4F38C7F-52D7-0B61-E2BD-54E48E85E7C2}"/>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3208069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71DAD24-35FE-640A-8575-E22BF4B0F98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C9C6DD6-0A34-0124-4812-2CCC0BC70FA5}"/>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D077F19-21ED-2955-C469-0935653BEB0F}"/>
              </a:ext>
            </a:extLst>
          </p:cNvPr>
          <p:cNvSpPr>
            <a:spLocks noGrp="1"/>
          </p:cNvSpPr>
          <p:nvPr>
            <p:ph type="dt" sz="half" idx="10"/>
          </p:nvPr>
        </p:nvSpPr>
        <p:spPr/>
        <p:txBody>
          <a:body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38EDF95E-3B7D-87C3-8410-E5E88E88BB4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7A1C818-934B-86A2-22C9-57519D5380F3}"/>
              </a:ext>
            </a:extLst>
          </p:cNvPr>
          <p:cNvSpPr>
            <a:spLocks noGrp="1"/>
          </p:cNvSpPr>
          <p:nvPr>
            <p:ph type="sldNum" sz="quarter" idx="12"/>
          </p:nvPr>
        </p:nvSpPr>
        <p:spPr/>
        <p:txBody>
          <a:bodyPr/>
          <a:lstStyle/>
          <a:p>
            <a:fld id="{2874B6AE-F2DB-B541-9205-712D1E42F327}" type="slidenum">
              <a:rPr lang="da-DK" smtClean="0"/>
              <a:t>‹nr.›</a:t>
            </a:fld>
            <a:endParaRPr lang="da-DK"/>
          </a:p>
        </p:txBody>
      </p:sp>
    </p:spTree>
    <p:extLst>
      <p:ext uri="{BB962C8B-B14F-4D97-AF65-F5344CB8AC3E}">
        <p14:creationId xmlns:p14="http://schemas.microsoft.com/office/powerpoint/2010/main" val="423978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6837BA3-FB82-921F-2D79-FF33308F82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FA264E6-61DF-87D5-7BE8-A0A4E008F3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E354F0-B42D-6FB9-CAB6-94B398B3A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6A1985-B2B5-0D45-BCEE-097C1B9E0DA0}" type="datetimeFigureOut">
              <a:rPr lang="da-DK" smtClean="0"/>
              <a:t>10.04.2025</a:t>
            </a:fld>
            <a:endParaRPr lang="da-DK"/>
          </a:p>
        </p:txBody>
      </p:sp>
      <p:sp>
        <p:nvSpPr>
          <p:cNvPr id="5" name="Pladsholder til sidefod 4">
            <a:extLst>
              <a:ext uri="{FF2B5EF4-FFF2-40B4-BE49-F238E27FC236}">
                <a16:creationId xmlns:a16="http://schemas.microsoft.com/office/drawing/2014/main" id="{411E0AE9-A67B-88A8-C364-155EEB0074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E5ECB012-25E6-FC8D-A86F-938B7FAF8C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74B6AE-F2DB-B541-9205-712D1E42F327}" type="slidenum">
              <a:rPr lang="da-DK" smtClean="0"/>
              <a:t>‹nr.›</a:t>
            </a:fld>
            <a:endParaRPr lang="da-DK"/>
          </a:p>
        </p:txBody>
      </p:sp>
    </p:spTree>
    <p:extLst>
      <p:ext uri="{BB962C8B-B14F-4D97-AF65-F5344CB8AC3E}">
        <p14:creationId xmlns:p14="http://schemas.microsoft.com/office/powerpoint/2010/main" val="1836651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iOf5Mo8W2WA" TargetMode="External"/><Relationship Id="rId2" Type="http://schemas.openxmlformats.org/officeDocument/2006/relationships/hyperlink" Target="https://www.youtube.com/watch?v=qjtjQSvYK_E&amp;list=PLf6iLY_k9Dt20y_1Q_D0V5lkI9R6DhpCh" TargetMode="Externa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86834" y="1153572"/>
            <a:ext cx="3200400" cy="4461163"/>
          </a:xfrm>
        </p:spPr>
        <p:txBody>
          <a:bodyPr>
            <a:normAutofit/>
          </a:bodyPr>
          <a:lstStyle/>
          <a:p>
            <a:r>
              <a:rPr lang="da-DK" sz="3400">
                <a:solidFill>
                  <a:srgbClr val="FFFFFF"/>
                </a:solidFill>
              </a:rPr>
              <a:t>Velfærdsstatens interne udfordringer (part 3)</a:t>
            </a:r>
            <a:br>
              <a:rPr lang="da-DK" sz="3400">
                <a:solidFill>
                  <a:srgbClr val="FFFFFF"/>
                </a:solidFill>
              </a:rPr>
            </a:br>
            <a:r>
              <a:rPr lang="da-DK" sz="3400">
                <a:solidFill>
                  <a:srgbClr val="FFFFFF"/>
                </a:solidFill>
              </a:rPr>
              <a:t>Luk Samfundet op s.204-211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p:cNvSpPr>
            <a:spLocks noGrp="1"/>
          </p:cNvSpPr>
          <p:nvPr>
            <p:ph idx="1"/>
          </p:nvPr>
        </p:nvSpPr>
        <p:spPr>
          <a:xfrm>
            <a:off x="4447308" y="591344"/>
            <a:ext cx="6906491" cy="5585619"/>
          </a:xfrm>
        </p:spPr>
        <p:txBody>
          <a:bodyPr anchor="ctr">
            <a:normAutofit/>
          </a:bodyPr>
          <a:lstStyle/>
          <a:p>
            <a:pPr marL="514350" indent="-514350">
              <a:buAutoNum type="arabicPeriod"/>
            </a:pPr>
            <a:r>
              <a:rPr lang="da-DK" dirty="0"/>
              <a:t>Hvad menes der med ”den demografiske udfordring”?</a:t>
            </a:r>
          </a:p>
          <a:p>
            <a:pPr marL="514350" indent="-514350">
              <a:buAutoNum type="arabicPeriod"/>
            </a:pPr>
            <a:r>
              <a:rPr lang="da-DK" dirty="0"/>
              <a:t>Hvad menes der med udfordring med ”borgernes forventninger og stigende ulighed”?</a:t>
            </a:r>
          </a:p>
          <a:p>
            <a:pPr marL="514350" indent="-514350">
              <a:buAutoNum type="arabicPeriod"/>
            </a:pPr>
            <a:r>
              <a:rPr lang="da-DK" dirty="0"/>
              <a:t> Hvorfor er øget individualisering en trussel mod velfærdsstaten? Og kan du knytte individualiseringen til de sociologiske teoretikere, vi tidligere har beskæftiget os med? </a:t>
            </a:r>
          </a:p>
        </p:txBody>
      </p:sp>
    </p:spTree>
    <p:extLst>
      <p:ext uri="{BB962C8B-B14F-4D97-AF65-F5344CB8AC3E}">
        <p14:creationId xmlns:p14="http://schemas.microsoft.com/office/powerpoint/2010/main" val="44594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C942A1-038F-B74A-6564-D10CE44AB9F7}"/>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err="1">
                <a:latin typeface="+mj-lt"/>
                <a:ea typeface="+mj-ea"/>
                <a:cs typeface="+mj-cs"/>
              </a:rPr>
              <a:t>Aktuelt</a:t>
            </a:r>
            <a:r>
              <a:rPr lang="en-US" sz="3600" kern="1200" dirty="0">
                <a:latin typeface="+mj-lt"/>
                <a:ea typeface="+mj-ea"/>
                <a:cs typeface="+mj-cs"/>
              </a:rPr>
              <a:t>: Nye </a:t>
            </a:r>
            <a:r>
              <a:rPr lang="en-US" sz="3600" kern="1200" dirty="0" err="1">
                <a:latin typeface="+mj-lt"/>
                <a:ea typeface="+mj-ea"/>
                <a:cs typeface="+mj-cs"/>
              </a:rPr>
              <a:t>toldsatser</a:t>
            </a:r>
            <a:r>
              <a:rPr lang="en-US" sz="3600" kern="1200" dirty="0">
                <a:latin typeface="+mj-lt"/>
                <a:ea typeface="+mj-ea"/>
                <a:cs typeface="+mj-cs"/>
              </a:rPr>
              <a:t> – Først </a:t>
            </a:r>
            <a:r>
              <a:rPr lang="en-US" sz="3600" kern="1200" dirty="0" err="1">
                <a:latin typeface="+mj-lt"/>
                <a:ea typeface="+mj-ea"/>
                <a:cs typeface="+mj-cs"/>
              </a:rPr>
              <a:t>hvad</a:t>
            </a:r>
            <a:r>
              <a:rPr lang="en-US" sz="3600" kern="1200" dirty="0">
                <a:latin typeface="+mj-lt"/>
                <a:ea typeface="+mj-ea"/>
                <a:cs typeface="+mj-cs"/>
              </a:rPr>
              <a:t> </a:t>
            </a:r>
            <a:r>
              <a:rPr lang="en-US" sz="3600" kern="1200" dirty="0" err="1">
                <a:latin typeface="+mj-lt"/>
                <a:ea typeface="+mj-ea"/>
                <a:cs typeface="+mj-cs"/>
              </a:rPr>
              <a:t>gør</a:t>
            </a:r>
            <a:r>
              <a:rPr lang="en-US" sz="3600" kern="1200" dirty="0">
                <a:latin typeface="+mj-lt"/>
                <a:ea typeface="+mj-ea"/>
                <a:cs typeface="+mj-cs"/>
              </a:rPr>
              <a:t> told </a:t>
            </a:r>
            <a:r>
              <a:rPr lang="en-US" sz="3600" kern="1200" dirty="0" err="1">
                <a:latin typeface="+mj-lt"/>
                <a:ea typeface="+mj-ea"/>
                <a:cs typeface="+mj-cs"/>
              </a:rPr>
              <a:t>ved</a:t>
            </a:r>
            <a:r>
              <a:rPr lang="en-US" sz="3600" kern="1200" dirty="0">
                <a:latin typeface="+mj-lt"/>
                <a:ea typeface="+mj-ea"/>
                <a:cs typeface="+mj-cs"/>
              </a:rPr>
              <a:t> </a:t>
            </a:r>
            <a:r>
              <a:rPr lang="en-US" sz="3600" kern="1200" dirty="0" err="1">
                <a:latin typeface="+mj-lt"/>
                <a:ea typeface="+mj-ea"/>
                <a:cs typeface="+mj-cs"/>
              </a:rPr>
              <a:t>denne</a:t>
            </a:r>
            <a:r>
              <a:rPr lang="en-US" sz="3600" kern="1200" dirty="0">
                <a:latin typeface="+mj-lt"/>
                <a:ea typeface="+mj-ea"/>
                <a:cs typeface="+mj-cs"/>
              </a:rPr>
              <a:t> </a:t>
            </a:r>
            <a:r>
              <a:rPr lang="en-US" sz="3600" kern="1200" dirty="0" err="1">
                <a:latin typeface="+mj-lt"/>
                <a:ea typeface="+mj-ea"/>
                <a:cs typeface="+mj-cs"/>
              </a:rPr>
              <a:t>figur</a:t>
            </a:r>
            <a:r>
              <a:rPr lang="en-US" sz="3600" kern="1200" dirty="0">
                <a:latin typeface="+mj-lt"/>
                <a:ea typeface="+mj-ea"/>
                <a:cs typeface="+mj-cs"/>
              </a:rPr>
              <a:t>?</a:t>
            </a:r>
          </a:p>
        </p:txBody>
      </p:sp>
      <p:pic>
        <p:nvPicPr>
          <p:cNvPr id="1026" name="Picture 2">
            <a:extLst>
              <a:ext uri="{FF2B5EF4-FFF2-40B4-BE49-F238E27FC236}">
                <a16:creationId xmlns:a16="http://schemas.microsoft.com/office/drawing/2014/main" id="{1C7482ED-2E3D-D0C9-F94B-DF83E2B356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289765" y="643466"/>
            <a:ext cx="5755802" cy="556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22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0C3E5-F7D1-754D-FF1B-9C2705D34B21}"/>
              </a:ext>
            </a:extLst>
          </p:cNvPr>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3400"/>
              <a:t>Hvorfor er det en udfordring at tolden pludselig udsættes 90 dage? (Trump)</a:t>
            </a:r>
          </a:p>
        </p:txBody>
      </p:sp>
      <p:sp>
        <p:nvSpPr>
          <p:cNvPr id="5" name="Tekstfelt 4">
            <a:extLst>
              <a:ext uri="{FF2B5EF4-FFF2-40B4-BE49-F238E27FC236}">
                <a16:creationId xmlns:a16="http://schemas.microsoft.com/office/drawing/2014/main" id="{7F36969B-B1F4-6A46-AD3A-FD8DF44BD07F}"/>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err="1"/>
              <a:t>Hvis</a:t>
            </a:r>
            <a:r>
              <a:rPr lang="en-US" sz="2200" dirty="0"/>
              <a:t> du </a:t>
            </a:r>
            <a:r>
              <a:rPr lang="en-US" sz="2200" dirty="0" err="1"/>
              <a:t>ejer</a:t>
            </a:r>
            <a:r>
              <a:rPr lang="en-US" sz="2200" dirty="0"/>
              <a:t> </a:t>
            </a:r>
            <a:r>
              <a:rPr lang="en-US" sz="2200" dirty="0" err="1"/>
              <a:t>en</a:t>
            </a:r>
            <a:r>
              <a:rPr lang="en-US" sz="2200" dirty="0"/>
              <a:t> </a:t>
            </a:r>
            <a:r>
              <a:rPr lang="en-US" sz="2200" dirty="0" err="1"/>
              <a:t>bilvirksomhed</a:t>
            </a:r>
            <a:r>
              <a:rPr lang="en-US" sz="2200" dirty="0"/>
              <a:t>, der </a:t>
            </a:r>
            <a:r>
              <a:rPr lang="en-US" sz="2200" dirty="0" err="1"/>
              <a:t>sælger</a:t>
            </a:r>
            <a:r>
              <a:rPr lang="en-US" sz="2200" dirty="0"/>
              <a:t> </a:t>
            </a:r>
            <a:r>
              <a:rPr lang="en-US" sz="2200" dirty="0" err="1"/>
              <a:t>biler</a:t>
            </a:r>
            <a:r>
              <a:rPr lang="en-US" sz="2200" dirty="0"/>
              <a:t> </a:t>
            </a:r>
            <a:r>
              <a:rPr lang="en-US" sz="2200" dirty="0" err="1"/>
              <a:t>på</a:t>
            </a:r>
            <a:r>
              <a:rPr lang="en-US" sz="2200" dirty="0"/>
              <a:t> det </a:t>
            </a:r>
            <a:r>
              <a:rPr lang="en-US" sz="2200" dirty="0" err="1"/>
              <a:t>amerikanske</a:t>
            </a:r>
            <a:r>
              <a:rPr lang="en-US" sz="2200" dirty="0"/>
              <a:t> marked, </a:t>
            </a:r>
            <a:r>
              <a:rPr lang="en-US" sz="2200" dirty="0" err="1"/>
              <a:t>hvor</a:t>
            </a:r>
            <a:r>
              <a:rPr lang="en-US" sz="2200" dirty="0"/>
              <a:t> mange </a:t>
            </a:r>
            <a:r>
              <a:rPr lang="en-US" sz="2200" dirty="0" err="1"/>
              <a:t>biler</a:t>
            </a:r>
            <a:r>
              <a:rPr lang="en-US" sz="2200" dirty="0"/>
              <a:t> </a:t>
            </a:r>
            <a:r>
              <a:rPr lang="en-US" sz="2200" dirty="0" err="1"/>
              <a:t>vil</a:t>
            </a:r>
            <a:r>
              <a:rPr lang="en-US" sz="2200" dirty="0"/>
              <a:t> du </a:t>
            </a:r>
            <a:r>
              <a:rPr lang="en-US" sz="2200" dirty="0" err="1"/>
              <a:t>så</a:t>
            </a:r>
            <a:r>
              <a:rPr lang="en-US" sz="2200" dirty="0"/>
              <a:t> </a:t>
            </a:r>
            <a:r>
              <a:rPr lang="en-US" sz="2200" dirty="0" err="1"/>
              <a:t>producere</a:t>
            </a:r>
            <a:r>
              <a:rPr lang="en-US" sz="2200" dirty="0"/>
              <a:t>?</a:t>
            </a:r>
          </a:p>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r>
              <a:rPr lang="en-US" sz="2200" dirty="0" err="1"/>
              <a:t>Hvad</a:t>
            </a:r>
            <a:r>
              <a:rPr lang="en-US" sz="2200" dirty="0"/>
              <a:t> er </a:t>
            </a:r>
            <a:r>
              <a:rPr lang="en-US" sz="2200" dirty="0" err="1"/>
              <a:t>udfordringen</a:t>
            </a:r>
            <a:r>
              <a:rPr lang="en-US" sz="2200" dirty="0"/>
              <a:t> for </a:t>
            </a:r>
            <a:r>
              <a:rPr lang="en-US" sz="2200" dirty="0" err="1"/>
              <a:t>virksomhederne</a:t>
            </a:r>
            <a:r>
              <a:rPr lang="en-US" sz="2200" dirty="0"/>
              <a:t> der </a:t>
            </a:r>
            <a:r>
              <a:rPr lang="en-US" sz="2200" dirty="0" err="1"/>
              <a:t>eksporterer</a:t>
            </a:r>
            <a:r>
              <a:rPr lang="en-US" sz="2200" dirty="0"/>
              <a:t> </a:t>
            </a:r>
            <a:r>
              <a:rPr lang="en-US" sz="2200" dirty="0" err="1"/>
              <a:t>til</a:t>
            </a:r>
            <a:r>
              <a:rPr lang="en-US" sz="2200" dirty="0"/>
              <a:t> USA, </a:t>
            </a:r>
            <a:r>
              <a:rPr lang="en-US" sz="2200" dirty="0" err="1"/>
              <a:t>hvis</a:t>
            </a:r>
            <a:r>
              <a:rPr lang="en-US" sz="2200" dirty="0"/>
              <a:t> </a:t>
            </a:r>
            <a:r>
              <a:rPr lang="en-US" sz="2200" dirty="0" err="1"/>
              <a:t>toldsatserne</a:t>
            </a:r>
            <a:r>
              <a:rPr lang="en-US" sz="2200" dirty="0"/>
              <a:t> </a:t>
            </a:r>
            <a:r>
              <a:rPr lang="en-US" sz="2200" dirty="0" err="1"/>
              <a:t>løbene</a:t>
            </a:r>
            <a:r>
              <a:rPr lang="en-US" sz="2200" dirty="0"/>
              <a:t> </a:t>
            </a:r>
            <a:r>
              <a:rPr lang="en-US" sz="2200" dirty="0" err="1"/>
              <a:t>ændrer</a:t>
            </a:r>
            <a:r>
              <a:rPr lang="en-US" sz="2200" dirty="0"/>
              <a:t> sig – </a:t>
            </a:r>
            <a:r>
              <a:rPr lang="en-US" sz="2200" dirty="0" err="1"/>
              <a:t>og</a:t>
            </a:r>
            <a:r>
              <a:rPr lang="en-US" sz="2200" dirty="0"/>
              <a:t> </a:t>
            </a:r>
            <a:r>
              <a:rPr lang="en-US" sz="2200" dirty="0" err="1"/>
              <a:t>pludselig</a:t>
            </a:r>
            <a:r>
              <a:rPr lang="en-US" sz="2200" dirty="0"/>
              <a:t> </a:t>
            </a:r>
            <a:r>
              <a:rPr lang="en-US" sz="2200" dirty="0" err="1"/>
              <a:t>ændrer</a:t>
            </a:r>
            <a:r>
              <a:rPr lang="en-US" sz="2200" dirty="0"/>
              <a:t> sig </a:t>
            </a:r>
            <a:r>
              <a:rPr lang="en-US" sz="2200" dirty="0" err="1"/>
              <a:t>fra</a:t>
            </a:r>
            <a:r>
              <a:rPr lang="en-US" sz="2200" dirty="0"/>
              <a:t> </a:t>
            </a:r>
            <a:r>
              <a:rPr lang="en-US" sz="2200" dirty="0" err="1"/>
              <a:t>dag</a:t>
            </a:r>
            <a:r>
              <a:rPr lang="en-US" sz="2200" dirty="0"/>
              <a:t> </a:t>
            </a:r>
            <a:r>
              <a:rPr lang="en-US" sz="2200" dirty="0" err="1"/>
              <a:t>til</a:t>
            </a:r>
            <a:r>
              <a:rPr lang="en-US" sz="2200" dirty="0"/>
              <a:t> </a:t>
            </a:r>
            <a:r>
              <a:rPr lang="en-US" sz="2200" dirty="0" err="1"/>
              <a:t>dag</a:t>
            </a:r>
            <a:r>
              <a:rPr lang="en-US" sz="2200" dirty="0"/>
              <a:t>?</a:t>
            </a:r>
          </a:p>
        </p:txBody>
      </p:sp>
      <p:pic>
        <p:nvPicPr>
          <p:cNvPr id="4" name="Picture 2">
            <a:extLst>
              <a:ext uri="{FF2B5EF4-FFF2-40B4-BE49-F238E27FC236}">
                <a16:creationId xmlns:a16="http://schemas.microsoft.com/office/drawing/2014/main" id="{47F39680-0C20-E05D-596F-C3CF7E89408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957"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828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70B552-73AC-2E67-91C2-F42E60F97638}"/>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6B9AA089-9EE9-4A25-D25E-D432FBECAA82}"/>
              </a:ext>
            </a:extLst>
          </p:cNvPr>
          <p:cNvSpPr>
            <a:spLocks noGrp="1"/>
          </p:cNvSpPr>
          <p:nvPr>
            <p:ph idx="1"/>
          </p:nvPr>
        </p:nvSpPr>
        <p:spPr/>
        <p:txBody>
          <a:bodyPr/>
          <a:lstStyle/>
          <a:p>
            <a:endParaRPr lang="da-DK" dirty="0"/>
          </a:p>
        </p:txBody>
      </p:sp>
      <p:pic>
        <p:nvPicPr>
          <p:cNvPr id="4" name="Billede 3">
            <a:extLst>
              <a:ext uri="{FF2B5EF4-FFF2-40B4-BE49-F238E27FC236}">
                <a16:creationId xmlns:a16="http://schemas.microsoft.com/office/drawing/2014/main" id="{833D553F-091F-3C88-4437-D736A21F6B8F}"/>
              </a:ext>
            </a:extLst>
          </p:cNvPr>
          <p:cNvPicPr>
            <a:picLocks noChangeAspect="1"/>
          </p:cNvPicPr>
          <p:nvPr/>
        </p:nvPicPr>
        <p:blipFill>
          <a:blip r:embed="rId3"/>
          <a:stretch>
            <a:fillRect/>
          </a:stretch>
        </p:blipFill>
        <p:spPr>
          <a:xfrm>
            <a:off x="1806801" y="98854"/>
            <a:ext cx="8175399" cy="6524367"/>
          </a:xfrm>
          <a:prstGeom prst="rect">
            <a:avLst/>
          </a:prstGeom>
        </p:spPr>
      </p:pic>
    </p:spTree>
    <p:extLst>
      <p:ext uri="{BB962C8B-B14F-4D97-AF65-F5344CB8AC3E}">
        <p14:creationId xmlns:p14="http://schemas.microsoft.com/office/powerpoint/2010/main" val="2029898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1" y="365125"/>
            <a:ext cx="3816095" cy="1938076"/>
          </a:xfrm>
        </p:spPr>
        <p:txBody>
          <a:bodyPr>
            <a:normAutofit/>
          </a:bodyPr>
          <a:lstStyle/>
          <a:p>
            <a:r>
              <a:rPr lang="da-DK" sz="4100"/>
              <a:t>Konsekvenserne af Velfærdsstaten</a:t>
            </a:r>
          </a:p>
        </p:txBody>
      </p:sp>
      <p:sp>
        <p:nvSpPr>
          <p:cNvPr id="3" name="Pladsholder til indhold 2"/>
          <p:cNvSpPr>
            <a:spLocks noGrp="1"/>
          </p:cNvSpPr>
          <p:nvPr>
            <p:ph idx="1"/>
          </p:nvPr>
        </p:nvSpPr>
        <p:spPr>
          <a:xfrm>
            <a:off x="838201" y="2482589"/>
            <a:ext cx="3816096" cy="3694373"/>
          </a:xfrm>
        </p:spPr>
        <p:txBody>
          <a:bodyPr>
            <a:normAutofit/>
          </a:bodyPr>
          <a:lstStyle/>
          <a:p>
            <a:r>
              <a:rPr lang="da-DK" sz="2000">
                <a:hlinkClick r:id="rId2"/>
              </a:rPr>
              <a:t>Niels </a:t>
            </a:r>
            <a:r>
              <a:rPr lang="da-DK" sz="2000">
                <a:hlinkClick r:id="rId3"/>
              </a:rPr>
              <a:t>Egelund</a:t>
            </a:r>
            <a:endParaRPr lang="da-DK" sz="2000"/>
          </a:p>
          <a:p>
            <a:endParaRPr lang="da-DK" sz="2000"/>
          </a:p>
        </p:txBody>
      </p:sp>
      <p:pic>
        <p:nvPicPr>
          <p:cNvPr id="4" name="Billede 3"/>
          <p:cNvPicPr>
            <a:picLocks noChangeAspect="1"/>
          </p:cNvPicPr>
          <p:nvPr/>
        </p:nvPicPr>
        <p:blipFill>
          <a:blip r:embed="rId4"/>
          <a:srcRect t="9279" r="-1" b="40028"/>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Billede 4"/>
          <p:cNvPicPr>
            <a:picLocks noChangeAspect="1"/>
          </p:cNvPicPr>
          <p:nvPr/>
        </p:nvPicPr>
        <p:blipFill>
          <a:blip r:embed="rId5"/>
          <a:srcRect t="23386" b="24029"/>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463593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p:cNvPicPr>
            <a:picLocks noChangeAspect="1"/>
          </p:cNvPicPr>
          <p:nvPr/>
        </p:nvPicPr>
        <p:blipFill rotWithShape="1">
          <a:blip r:embed="rId2"/>
          <a:srcRect l="23707" t="35588" r="24686" b="33442"/>
          <a:stretch/>
        </p:blipFill>
        <p:spPr>
          <a:xfrm>
            <a:off x="4209765" y="4189864"/>
            <a:ext cx="7917049" cy="2671200"/>
          </a:xfrm>
          <a:prstGeom prst="rect">
            <a:avLst/>
          </a:prstGeom>
        </p:spPr>
      </p:pic>
      <p:sp>
        <p:nvSpPr>
          <p:cNvPr id="7" name="Tekstfelt 6"/>
          <p:cNvSpPr txBox="1"/>
          <p:nvPr/>
        </p:nvSpPr>
        <p:spPr>
          <a:xfrm>
            <a:off x="568036" y="5070764"/>
            <a:ext cx="2937164" cy="923330"/>
          </a:xfrm>
          <a:prstGeom prst="rect">
            <a:avLst/>
          </a:prstGeom>
          <a:noFill/>
        </p:spPr>
        <p:txBody>
          <a:bodyPr wrap="square" rtlCol="0">
            <a:spAutoFit/>
          </a:bodyPr>
          <a:lstStyle/>
          <a:p>
            <a:r>
              <a:rPr lang="da-DK" dirty="0"/>
              <a:t>Diskuter hvorfor disse grupper har </a:t>
            </a:r>
            <a:r>
              <a:rPr lang="da-DK"/>
              <a:t>forskellige nettobidrag </a:t>
            </a:r>
          </a:p>
        </p:txBody>
      </p:sp>
      <p:pic>
        <p:nvPicPr>
          <p:cNvPr id="8" name="Picture 2"/>
          <p:cNvPicPr/>
          <p:nvPr/>
        </p:nvPicPr>
        <p:blipFill rotWithShape="1">
          <a:blip r:embed="rId3" cstate="print">
            <a:extLst>
              <a:ext uri="{28A0092B-C50C-407E-A947-70E740481C1C}">
                <a14:useLocalDpi xmlns:a14="http://schemas.microsoft.com/office/drawing/2010/main" val="0"/>
              </a:ext>
            </a:extLst>
          </a:blip>
          <a:srcRect l="-208" t="-289" r="208" b="10007"/>
          <a:stretch/>
        </p:blipFill>
        <p:spPr bwMode="auto">
          <a:xfrm>
            <a:off x="568035" y="138545"/>
            <a:ext cx="6234547" cy="3837709"/>
          </a:xfrm>
          <a:prstGeom prst="rect">
            <a:avLst/>
          </a:prstGeom>
          <a:noFill/>
          <a:ln>
            <a:noFill/>
          </a:ln>
        </p:spPr>
      </p:pic>
      <p:sp>
        <p:nvSpPr>
          <p:cNvPr id="9" name="Tekstfelt 8"/>
          <p:cNvSpPr txBox="1"/>
          <p:nvPr/>
        </p:nvSpPr>
        <p:spPr>
          <a:xfrm>
            <a:off x="6320404" y="374073"/>
            <a:ext cx="4084360" cy="14547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da-DK" b="1" dirty="0">
                <a:effectLst/>
                <a:ea typeface="Calibri" charset="0"/>
                <a:cs typeface="Times New Roman" charset="0"/>
              </a:rPr>
              <a:t>Samlet over hele livet:</a:t>
            </a:r>
            <a:endParaRPr lang="da-DK" dirty="0">
              <a:effectLst/>
              <a:ea typeface="Calibri" charset="0"/>
              <a:cs typeface="Times New Roman" charset="0"/>
            </a:endParaRPr>
          </a:p>
          <a:p>
            <a:pPr>
              <a:lnSpc>
                <a:spcPct val="107000"/>
              </a:lnSpc>
              <a:spcAft>
                <a:spcPts val="800"/>
              </a:spcAft>
            </a:pPr>
            <a:r>
              <a:rPr lang="da-DK" dirty="0" err="1">
                <a:effectLst/>
                <a:ea typeface="Calibri" charset="0"/>
                <a:cs typeface="Times New Roman" charset="0"/>
              </a:rPr>
              <a:t>Gns</a:t>
            </a:r>
            <a:r>
              <a:rPr lang="da-DK" dirty="0">
                <a:effectLst/>
                <a:ea typeface="Calibri" charset="0"/>
                <a:cs typeface="Times New Roman" charset="0"/>
              </a:rPr>
              <a:t>. Kvinde: -1,6 </a:t>
            </a:r>
            <a:r>
              <a:rPr lang="da-DK" dirty="0" err="1">
                <a:effectLst/>
                <a:ea typeface="Calibri" charset="0"/>
                <a:cs typeface="Times New Roman" charset="0"/>
              </a:rPr>
              <a:t>mio</a:t>
            </a:r>
            <a:r>
              <a:rPr lang="da-DK" dirty="0">
                <a:effectLst/>
                <a:ea typeface="Calibri" charset="0"/>
                <a:cs typeface="Times New Roman" charset="0"/>
              </a:rPr>
              <a:t> </a:t>
            </a:r>
            <a:r>
              <a:rPr lang="da-DK" dirty="0" err="1">
                <a:effectLst/>
                <a:ea typeface="Calibri" charset="0"/>
                <a:cs typeface="Times New Roman" charset="0"/>
              </a:rPr>
              <a:t>kr</a:t>
            </a:r>
            <a:r>
              <a:rPr lang="da-DK" dirty="0">
                <a:effectLst/>
                <a:ea typeface="Calibri" charset="0"/>
                <a:cs typeface="Times New Roman" charset="0"/>
              </a:rPr>
              <a:t>  (pink kurve)</a:t>
            </a:r>
          </a:p>
          <a:p>
            <a:pPr>
              <a:lnSpc>
                <a:spcPct val="107000"/>
              </a:lnSpc>
              <a:spcAft>
                <a:spcPts val="800"/>
              </a:spcAft>
            </a:pPr>
            <a:r>
              <a:rPr lang="da-DK" dirty="0" err="1">
                <a:effectLst/>
                <a:ea typeface="Calibri" charset="0"/>
                <a:cs typeface="Times New Roman" charset="0"/>
              </a:rPr>
              <a:t>Gns</a:t>
            </a:r>
            <a:r>
              <a:rPr lang="da-DK" dirty="0">
                <a:effectLst/>
                <a:ea typeface="Calibri" charset="0"/>
                <a:cs typeface="Times New Roman" charset="0"/>
              </a:rPr>
              <a:t>. Mand:    +0,6 </a:t>
            </a:r>
            <a:r>
              <a:rPr lang="da-DK" dirty="0" err="1">
                <a:effectLst/>
                <a:ea typeface="Calibri" charset="0"/>
                <a:cs typeface="Times New Roman" charset="0"/>
              </a:rPr>
              <a:t>mio</a:t>
            </a:r>
            <a:r>
              <a:rPr lang="da-DK" dirty="0">
                <a:effectLst/>
                <a:ea typeface="Calibri" charset="0"/>
                <a:cs typeface="Times New Roman" charset="0"/>
              </a:rPr>
              <a:t> </a:t>
            </a:r>
            <a:r>
              <a:rPr lang="da-DK" dirty="0" err="1">
                <a:effectLst/>
                <a:ea typeface="Calibri" charset="0"/>
                <a:cs typeface="Times New Roman" charset="0"/>
              </a:rPr>
              <a:t>kr</a:t>
            </a:r>
            <a:r>
              <a:rPr lang="da-DK" dirty="0">
                <a:effectLst/>
                <a:ea typeface="Calibri" charset="0"/>
                <a:cs typeface="Times New Roman" charset="0"/>
              </a:rPr>
              <a:t> (blå kurve)</a:t>
            </a:r>
          </a:p>
          <a:p>
            <a:pPr>
              <a:lnSpc>
                <a:spcPct val="107000"/>
              </a:lnSpc>
              <a:spcAft>
                <a:spcPts val="800"/>
              </a:spcAft>
            </a:pPr>
            <a:r>
              <a:rPr lang="da-DK" sz="1100" dirty="0">
                <a:effectLst/>
                <a:ea typeface="Calibri" charset="0"/>
                <a:cs typeface="Times New Roman" charset="0"/>
              </a:rPr>
              <a:t> </a:t>
            </a:r>
          </a:p>
        </p:txBody>
      </p:sp>
    </p:spTree>
    <p:extLst>
      <p:ext uri="{BB962C8B-B14F-4D97-AF65-F5344CB8AC3E}">
        <p14:creationId xmlns:p14="http://schemas.microsoft.com/office/powerpoint/2010/main" val="3817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382C6F-EC9D-F149-A03A-53436AE7C8FC}"/>
              </a:ext>
            </a:extLst>
          </p:cNvPr>
          <p:cNvSpPr>
            <a:spLocks noGrp="1"/>
          </p:cNvSpPr>
          <p:nvPr>
            <p:ph type="title"/>
          </p:nvPr>
        </p:nvSpPr>
        <p:spPr/>
        <p:txBody>
          <a:bodyPr/>
          <a:lstStyle/>
          <a:p>
            <a:r>
              <a:rPr lang="da-DK" dirty="0"/>
              <a:t>Måske er det slet ikke så slemt på lang sigt?</a:t>
            </a:r>
          </a:p>
        </p:txBody>
      </p:sp>
      <p:sp>
        <p:nvSpPr>
          <p:cNvPr id="5" name="Tekstfelt 4">
            <a:extLst>
              <a:ext uri="{FF2B5EF4-FFF2-40B4-BE49-F238E27FC236}">
                <a16:creationId xmlns:a16="http://schemas.microsoft.com/office/drawing/2014/main" id="{043B7F84-53BC-B543-A6D9-5FDF702541CA}"/>
              </a:ext>
            </a:extLst>
          </p:cNvPr>
          <p:cNvSpPr txBox="1"/>
          <p:nvPr/>
        </p:nvSpPr>
        <p:spPr>
          <a:xfrm>
            <a:off x="8552329" y="1613647"/>
            <a:ext cx="2398956" cy="4247317"/>
          </a:xfrm>
          <a:prstGeom prst="rect">
            <a:avLst/>
          </a:prstGeom>
          <a:noFill/>
        </p:spPr>
        <p:txBody>
          <a:bodyPr wrap="square" rtlCol="0">
            <a:spAutoFit/>
          </a:bodyPr>
          <a:lstStyle/>
          <a:p>
            <a:r>
              <a:rPr lang="da-DK" dirty="0"/>
              <a:t>De økonomiske vismænds rapport fra 2024, Den offentlige saldo. Man fremskriver, hvor man antager at man fører samme finanspolitik fra nu og i fremtiden og spørger så, om der finanspolitisk holdbarhed. </a:t>
            </a:r>
          </a:p>
          <a:p>
            <a:r>
              <a:rPr lang="da-DK" dirty="0">
                <a:sym typeface="Wingdings" pitchFamily="2" charset="2"/>
              </a:rPr>
              <a:t> Det ser bedre ud end vi troede  derfor vokser det økonomiske råderum!</a:t>
            </a:r>
            <a:endParaRPr lang="da-DK" dirty="0"/>
          </a:p>
        </p:txBody>
      </p:sp>
      <p:sp>
        <p:nvSpPr>
          <p:cNvPr id="6" name="Pladsholder til indhold 5">
            <a:extLst>
              <a:ext uri="{FF2B5EF4-FFF2-40B4-BE49-F238E27FC236}">
                <a16:creationId xmlns:a16="http://schemas.microsoft.com/office/drawing/2014/main" id="{5CE2B3A9-F9D0-4DB2-B22F-F26B27E124AD}"/>
              </a:ext>
            </a:extLst>
          </p:cNvPr>
          <p:cNvSpPr>
            <a:spLocks noGrp="1"/>
          </p:cNvSpPr>
          <p:nvPr>
            <p:ph idx="1"/>
          </p:nvPr>
        </p:nvSpPr>
        <p:spPr>
          <a:xfrm>
            <a:off x="838200" y="1898247"/>
            <a:ext cx="7565020" cy="4278715"/>
          </a:xfrm>
        </p:spPr>
        <p:txBody>
          <a:bodyPr/>
          <a:lstStyle/>
          <a:p>
            <a:endParaRPr lang="da-DK" dirty="0"/>
          </a:p>
        </p:txBody>
      </p:sp>
      <p:pic>
        <p:nvPicPr>
          <p:cNvPr id="7" name="Billede 6" descr="Et billede, der indeholder tekst, skærmbillede, linje/række, Font/skrifttype&#10;&#10;Indhold genereret af kunstig intelligens kan være forkert.">
            <a:extLst>
              <a:ext uri="{FF2B5EF4-FFF2-40B4-BE49-F238E27FC236}">
                <a16:creationId xmlns:a16="http://schemas.microsoft.com/office/drawing/2014/main" id="{467B0EFF-CAF3-6D68-E2E9-7B08740D55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448" y="1524634"/>
            <a:ext cx="4298347" cy="5333365"/>
          </a:xfrm>
          <a:prstGeom prst="rect">
            <a:avLst/>
          </a:prstGeom>
        </p:spPr>
      </p:pic>
    </p:spTree>
    <p:extLst>
      <p:ext uri="{BB962C8B-B14F-4D97-AF65-F5344CB8AC3E}">
        <p14:creationId xmlns:p14="http://schemas.microsoft.com/office/powerpoint/2010/main" val="408627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CD3396-6F7D-2C49-B510-7C567DCFFAE8}"/>
              </a:ext>
            </a:extLst>
          </p:cNvPr>
          <p:cNvSpPr>
            <a:spLocks noGrp="1"/>
          </p:cNvSpPr>
          <p:nvPr>
            <p:ph type="title"/>
          </p:nvPr>
        </p:nvSpPr>
        <p:spPr>
          <a:xfrm>
            <a:off x="630936" y="640823"/>
            <a:ext cx="3419856" cy="5583148"/>
          </a:xfrm>
          <a:prstGeom prst="ellipse">
            <a:avLst/>
          </a:prstGeom>
        </p:spPr>
        <p:txBody>
          <a:bodyPr vert="horz" lIns="91440" tIns="45720" rIns="91440" bIns="45720" rtlCol="0" anchor="ctr">
            <a:normAutofit/>
          </a:bodyPr>
          <a:lstStyle/>
          <a:p>
            <a:r>
              <a:rPr lang="en-US" sz="2200" kern="1200" dirty="0">
                <a:solidFill>
                  <a:schemeClr val="tx1"/>
                </a:solidFill>
                <a:latin typeface="+mj-lt"/>
                <a:ea typeface="+mj-ea"/>
                <a:cs typeface="+mj-cs"/>
              </a:rPr>
              <a:t>Reformer </a:t>
            </a:r>
            <a:r>
              <a:rPr lang="en-US" sz="2200" kern="1200" dirty="0" err="1">
                <a:solidFill>
                  <a:schemeClr val="tx1"/>
                </a:solidFill>
                <a:latin typeface="+mj-lt"/>
                <a:ea typeface="+mj-ea"/>
                <a:cs typeface="+mj-cs"/>
              </a:rPr>
              <a:t>har</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en</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effekt</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Efterlønsreformer</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og</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pensionsreformer</a:t>
            </a:r>
            <a:r>
              <a:rPr lang="en-US" sz="2200" kern="1200" dirty="0">
                <a:solidFill>
                  <a:schemeClr val="tx1"/>
                </a:solidFill>
                <a:latin typeface="+mj-lt"/>
                <a:ea typeface="+mj-ea"/>
                <a:cs typeface="+mj-cs"/>
              </a:rPr>
              <a:t> er den </a:t>
            </a:r>
            <a:r>
              <a:rPr lang="en-US" sz="2200" kern="1200" dirty="0" err="1">
                <a:solidFill>
                  <a:schemeClr val="tx1"/>
                </a:solidFill>
                <a:latin typeface="+mj-lt"/>
                <a:ea typeface="+mj-ea"/>
                <a:cs typeface="+mj-cs"/>
              </a:rPr>
              <a:t>primære</a:t>
            </a:r>
            <a:r>
              <a:rPr lang="en-US" sz="2200" kern="1200" dirty="0">
                <a:solidFill>
                  <a:schemeClr val="tx1"/>
                </a:solidFill>
                <a:latin typeface="+mj-lt"/>
                <a:ea typeface="+mj-ea"/>
                <a:cs typeface="+mj-cs"/>
              </a:rPr>
              <a:t> </a:t>
            </a:r>
            <a:r>
              <a:rPr lang="en-US" sz="2200" kern="1200" dirty="0" err="1">
                <a:solidFill>
                  <a:schemeClr val="tx1"/>
                </a:solidFill>
                <a:latin typeface="+mj-lt"/>
                <a:ea typeface="+mj-ea"/>
                <a:cs typeface="+mj-cs"/>
              </a:rPr>
              <a:t>forskel</a:t>
            </a:r>
            <a:r>
              <a:rPr lang="en-US" sz="2200" kern="1200" dirty="0">
                <a:solidFill>
                  <a:schemeClr val="tx1"/>
                </a:solidFill>
                <a:latin typeface="+mj-lt"/>
                <a:ea typeface="+mj-ea"/>
                <a:cs typeface="+mj-cs"/>
              </a:rPr>
              <a:t> her</a:t>
            </a:r>
          </a:p>
        </p:txBody>
      </p:sp>
      <p:pic>
        <p:nvPicPr>
          <p:cNvPr id="4" name="Picture 2">
            <a:extLst>
              <a:ext uri="{FF2B5EF4-FFF2-40B4-BE49-F238E27FC236}">
                <a16:creationId xmlns:a16="http://schemas.microsoft.com/office/drawing/2014/main" id="{05F621CD-769B-654C-8C03-A0DB074B9FC2}"/>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4654296" y="630936"/>
            <a:ext cx="5651456" cy="3913632"/>
          </a:xfrm>
          <a:prstGeom prst="rect">
            <a:avLst/>
          </a:prstGeom>
          <a:noFill/>
        </p:spPr>
      </p:pic>
      <p:sp>
        <p:nvSpPr>
          <p:cNvPr id="3" name="Tekstfelt 2">
            <a:extLst>
              <a:ext uri="{FF2B5EF4-FFF2-40B4-BE49-F238E27FC236}">
                <a16:creationId xmlns:a16="http://schemas.microsoft.com/office/drawing/2014/main" id="{D929C307-BC88-9D5C-0B91-B0985EF807A6}"/>
              </a:ext>
            </a:extLst>
          </p:cNvPr>
          <p:cNvSpPr txBox="1"/>
          <p:nvPr/>
        </p:nvSpPr>
        <p:spPr>
          <a:xfrm>
            <a:off x="4654296" y="4798577"/>
            <a:ext cx="6894576" cy="1428487"/>
          </a:xfrm>
          <a:prstGeom prst="rect">
            <a:avLst/>
          </a:prstGeom>
        </p:spPr>
        <p:txBody>
          <a:bodyPr vert="horz" lIns="91440" tIns="45720" rIns="91440" bIns="45720" rtlCol="0" anchor="t">
            <a:normAutofit fontScale="92500"/>
          </a:bodyPr>
          <a:lstStyle/>
          <a:p>
            <a:pPr indent="-228600">
              <a:lnSpc>
                <a:spcPct val="90000"/>
              </a:lnSpc>
              <a:spcAft>
                <a:spcPts val="600"/>
              </a:spcAft>
              <a:buFont typeface="Arial" panose="020B0604020202020204" pitchFamily="34" charset="0"/>
              <a:buChar char="•"/>
            </a:pPr>
            <a:r>
              <a:rPr lang="en-US" sz="2200" dirty="0"/>
              <a:t>Dansk </a:t>
            </a:r>
            <a:r>
              <a:rPr lang="en-US" sz="2200" dirty="0" err="1"/>
              <a:t>økonomis</a:t>
            </a:r>
            <a:r>
              <a:rPr lang="en-US" sz="2200" dirty="0"/>
              <a:t> </a:t>
            </a:r>
            <a:r>
              <a:rPr lang="en-US" sz="2200" dirty="0" err="1"/>
              <a:t>fremtid</a:t>
            </a:r>
            <a:r>
              <a:rPr lang="en-US" sz="2200" dirty="0"/>
              <a:t> </a:t>
            </a:r>
            <a:r>
              <a:rPr lang="en-US" sz="2200" dirty="0" err="1"/>
              <a:t>så</a:t>
            </a:r>
            <a:r>
              <a:rPr lang="en-US" sz="2200" dirty="0"/>
              <a:t> </a:t>
            </a:r>
            <a:r>
              <a:rPr lang="en-US" sz="2200" dirty="0" err="1"/>
              <a:t>ikke</a:t>
            </a:r>
            <a:r>
              <a:rPr lang="en-US" sz="2200" dirty="0"/>
              <a:t> god </a:t>
            </a:r>
            <a:r>
              <a:rPr lang="en-US" sz="2200" dirty="0" err="1"/>
              <a:t>ud</a:t>
            </a:r>
            <a:r>
              <a:rPr lang="en-US" sz="2200" dirty="0"/>
              <a:t> </a:t>
            </a:r>
            <a:r>
              <a:rPr lang="en-US" sz="2200" dirty="0" err="1"/>
              <a:t>i</a:t>
            </a:r>
            <a:r>
              <a:rPr lang="en-US" sz="2200" dirty="0"/>
              <a:t> 2005, men </a:t>
            </a:r>
            <a:r>
              <a:rPr lang="en-US" sz="2200" dirty="0" err="1"/>
              <a:t>så</a:t>
            </a:r>
            <a:r>
              <a:rPr lang="en-US" sz="2200" dirty="0"/>
              <a:t> </a:t>
            </a:r>
            <a:r>
              <a:rPr lang="en-US" sz="2200" dirty="0" err="1"/>
              <a:t>lavede</a:t>
            </a:r>
            <a:r>
              <a:rPr lang="en-US" sz="2200" dirty="0"/>
              <a:t> man reformer </a:t>
            </a:r>
            <a:r>
              <a:rPr lang="en-US" sz="2200" dirty="0" err="1"/>
              <a:t>af</a:t>
            </a:r>
            <a:r>
              <a:rPr lang="en-US" sz="2200" dirty="0"/>
              <a:t> pension </a:t>
            </a:r>
            <a:r>
              <a:rPr lang="en-US" sz="2200" dirty="0" err="1"/>
              <a:t>og</a:t>
            </a:r>
            <a:r>
              <a:rPr lang="en-US" sz="2200" dirty="0"/>
              <a:t> </a:t>
            </a:r>
            <a:r>
              <a:rPr lang="en-US" sz="2200" dirty="0" err="1"/>
              <a:t>afskaffede</a:t>
            </a:r>
            <a:r>
              <a:rPr lang="en-US" sz="2200" dirty="0"/>
              <a:t> </a:t>
            </a:r>
            <a:r>
              <a:rPr lang="en-US" sz="2200" dirty="0" err="1"/>
              <a:t>efterløn</a:t>
            </a:r>
            <a:r>
              <a:rPr lang="en-US" sz="2200" dirty="0"/>
              <a:t>.</a:t>
            </a:r>
          </a:p>
          <a:p>
            <a:pPr indent="-228600">
              <a:lnSpc>
                <a:spcPct val="90000"/>
              </a:lnSpc>
              <a:spcAft>
                <a:spcPts val="600"/>
              </a:spcAft>
              <a:buFont typeface="Arial" panose="020B0604020202020204" pitchFamily="34" charset="0"/>
              <a:buChar char="•"/>
            </a:pPr>
            <a:r>
              <a:rPr lang="en-US" sz="2200" dirty="0"/>
              <a:t>Det </a:t>
            </a:r>
            <a:r>
              <a:rPr lang="en-US" sz="2200" dirty="0" err="1"/>
              <a:t>betød</a:t>
            </a:r>
            <a:r>
              <a:rPr lang="en-US" sz="2200" dirty="0"/>
              <a:t> </a:t>
            </a:r>
            <a:r>
              <a:rPr lang="en-US" sz="2200" dirty="0" err="1"/>
              <a:t>en</a:t>
            </a:r>
            <a:r>
              <a:rPr lang="en-US" sz="2200" dirty="0"/>
              <a:t> </a:t>
            </a:r>
            <a:r>
              <a:rPr lang="en-US" sz="2200" dirty="0" err="1"/>
              <a:t>stor</a:t>
            </a:r>
            <a:r>
              <a:rPr lang="en-US" sz="2200" dirty="0"/>
              <a:t> </a:t>
            </a:r>
            <a:r>
              <a:rPr lang="en-US" sz="2200" dirty="0" err="1"/>
              <a:t>ændring</a:t>
            </a:r>
            <a:r>
              <a:rPr lang="en-US" sz="2200" dirty="0"/>
              <a:t> for den </a:t>
            </a:r>
            <a:r>
              <a:rPr lang="en-US" sz="2200" dirty="0" err="1"/>
              <a:t>finanspolitiske</a:t>
            </a:r>
            <a:r>
              <a:rPr lang="en-US" sz="2200" dirty="0"/>
              <a:t> </a:t>
            </a:r>
            <a:r>
              <a:rPr lang="en-US" sz="2200" dirty="0" err="1"/>
              <a:t>holdbarhed</a:t>
            </a:r>
            <a:endParaRPr lang="en-US" sz="2200" dirty="0"/>
          </a:p>
        </p:txBody>
      </p:sp>
    </p:spTree>
    <p:extLst>
      <p:ext uri="{BB962C8B-B14F-4D97-AF65-F5344CB8AC3E}">
        <p14:creationId xmlns:p14="http://schemas.microsoft.com/office/powerpoint/2010/main" val="586938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04D816-36CF-984F-B109-478CA0920D7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a:latin typeface="+mj-lt"/>
                <a:ea typeface="+mj-ea"/>
                <a:cs typeface="+mj-cs"/>
              </a:rPr>
              <a:t>Og det ser (</a:t>
            </a:r>
            <a:r>
              <a:rPr lang="en-US" sz="3300" kern="1200" dirty="0" err="1">
                <a:latin typeface="+mj-lt"/>
                <a:ea typeface="+mj-ea"/>
                <a:cs typeface="+mj-cs"/>
              </a:rPr>
              <a:t>som</a:t>
            </a:r>
            <a:r>
              <a:rPr lang="en-US" sz="3300" kern="1200" dirty="0">
                <a:latin typeface="+mj-lt"/>
                <a:ea typeface="+mj-ea"/>
                <a:cs typeface="+mj-cs"/>
              </a:rPr>
              <a:t> </a:t>
            </a:r>
            <a:r>
              <a:rPr lang="en-US" sz="3300" kern="1200" dirty="0" err="1">
                <a:latin typeface="+mj-lt"/>
                <a:ea typeface="+mj-ea"/>
                <a:cs typeface="+mj-cs"/>
              </a:rPr>
              <a:t>sagt</a:t>
            </a:r>
            <a:r>
              <a:rPr lang="en-US" sz="3300" kern="1200" dirty="0">
                <a:latin typeface="+mj-lt"/>
                <a:ea typeface="+mj-ea"/>
                <a:cs typeface="+mj-cs"/>
              </a:rPr>
              <a:t>) </a:t>
            </a:r>
            <a:r>
              <a:rPr lang="en-US" sz="3300" kern="1200" dirty="0" err="1">
                <a:latin typeface="+mj-lt"/>
                <a:ea typeface="+mj-ea"/>
                <a:cs typeface="+mj-cs"/>
              </a:rPr>
              <a:t>endnu</a:t>
            </a:r>
            <a:r>
              <a:rPr lang="en-US" sz="3300" kern="1200" dirty="0">
                <a:latin typeface="+mj-lt"/>
                <a:ea typeface="+mj-ea"/>
                <a:cs typeface="+mj-cs"/>
              </a:rPr>
              <a:t> </a:t>
            </a:r>
            <a:r>
              <a:rPr lang="en-US" sz="3300" kern="1200" dirty="0" err="1">
                <a:latin typeface="+mj-lt"/>
                <a:ea typeface="+mj-ea"/>
                <a:cs typeface="+mj-cs"/>
              </a:rPr>
              <a:t>bedre</a:t>
            </a:r>
            <a:r>
              <a:rPr lang="en-US" sz="3300" kern="1200" dirty="0">
                <a:latin typeface="+mj-lt"/>
                <a:ea typeface="+mj-ea"/>
                <a:cs typeface="+mj-cs"/>
              </a:rPr>
              <a:t> </a:t>
            </a:r>
            <a:r>
              <a:rPr lang="en-US" sz="3300" kern="1200" dirty="0" err="1">
                <a:latin typeface="+mj-lt"/>
                <a:ea typeface="+mj-ea"/>
                <a:cs typeface="+mj-cs"/>
              </a:rPr>
              <a:t>ud</a:t>
            </a:r>
            <a:r>
              <a:rPr lang="en-US" sz="3300" kern="1200" dirty="0">
                <a:latin typeface="+mj-lt"/>
                <a:ea typeface="+mj-ea"/>
                <a:cs typeface="+mj-cs"/>
              </a:rPr>
              <a:t> </a:t>
            </a:r>
            <a:r>
              <a:rPr lang="en-US" sz="3300" kern="1200" dirty="0" err="1">
                <a:latin typeface="+mj-lt"/>
                <a:ea typeface="+mj-ea"/>
                <a:cs typeface="+mj-cs"/>
              </a:rPr>
              <a:t>på</a:t>
            </a:r>
            <a:r>
              <a:rPr lang="en-US" sz="3300" kern="1200" dirty="0">
                <a:latin typeface="+mj-lt"/>
                <a:ea typeface="+mj-ea"/>
                <a:cs typeface="+mj-cs"/>
              </a:rPr>
              <a:t> lang </a:t>
            </a:r>
            <a:r>
              <a:rPr lang="en-US" sz="3300" kern="1200" dirty="0" err="1">
                <a:latin typeface="+mj-lt"/>
                <a:ea typeface="+mj-ea"/>
                <a:cs typeface="+mj-cs"/>
              </a:rPr>
              <a:t>sigt</a:t>
            </a:r>
            <a:r>
              <a:rPr lang="en-US" sz="3300" kern="1200" dirty="0">
                <a:latin typeface="+mj-lt"/>
                <a:ea typeface="+mj-ea"/>
                <a:cs typeface="+mj-cs"/>
              </a:rPr>
              <a:t> nu!</a:t>
            </a:r>
          </a:p>
        </p:txBody>
      </p:sp>
      <p:pic>
        <p:nvPicPr>
          <p:cNvPr id="6" name="Pladsholder til indhold 5" descr="Et billede, der indeholder tekst, skærmbillede, linje/række, Font/skrifttype&#10;&#10;Indhold genereret af kunstig intelligens kan være forkert.">
            <a:extLst>
              <a:ext uri="{FF2B5EF4-FFF2-40B4-BE49-F238E27FC236}">
                <a16:creationId xmlns:a16="http://schemas.microsoft.com/office/drawing/2014/main" id="{58F78098-EFB4-6A38-8002-D907A65B2A7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26249" y="643466"/>
            <a:ext cx="4482833" cy="5568739"/>
          </a:xfrm>
          <a:prstGeom prst="rect">
            <a:avLst/>
          </a:prstGeom>
        </p:spPr>
      </p:pic>
    </p:spTree>
    <p:extLst>
      <p:ext uri="{BB962C8B-B14F-4D97-AF65-F5344CB8AC3E}">
        <p14:creationId xmlns:p14="http://schemas.microsoft.com/office/powerpoint/2010/main" val="1023737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dirty="0"/>
              <a:t>Hvilke interne udfordringer står Velfærdsstaten overfor?</a:t>
            </a:r>
            <a:br>
              <a:rPr lang="da-DK" dirty="0"/>
            </a:br>
            <a:endParaRPr lang="da-DK" sz="1200" dirty="0"/>
          </a:p>
        </p:txBody>
      </p:sp>
      <p:sp>
        <p:nvSpPr>
          <p:cNvPr id="3" name="Pladsholder til indhold 2"/>
          <p:cNvSpPr>
            <a:spLocks noGrp="1"/>
          </p:cNvSpPr>
          <p:nvPr>
            <p:ph idx="1"/>
          </p:nvPr>
        </p:nvSpPr>
        <p:spPr/>
        <p:txBody>
          <a:bodyPr>
            <a:normAutofit/>
          </a:bodyPr>
          <a:lstStyle/>
          <a:p>
            <a:pPr lvl="0"/>
            <a:r>
              <a:rPr lang="da-DK" dirty="0"/>
              <a:t>Demografiske udfordring (betyder):</a:t>
            </a:r>
            <a:endParaRPr lang="da-DK" sz="2400" dirty="0"/>
          </a:p>
          <a:p>
            <a:pPr lvl="1"/>
            <a:r>
              <a:rPr lang="da-DK" sz="3200" dirty="0"/>
              <a:t>Flere ældre, færre erhvervsaktive</a:t>
            </a:r>
          </a:p>
          <a:p>
            <a:pPr lvl="1"/>
            <a:r>
              <a:rPr lang="da-DK" sz="3200" dirty="0"/>
              <a:t>Lever længere</a:t>
            </a:r>
          </a:p>
          <a:p>
            <a:pPr lvl="1"/>
            <a:r>
              <a:rPr lang="da-DK" sz="3200" dirty="0"/>
              <a:t>Øget forskel på by- og landområder (den rådne banan</a:t>
            </a:r>
            <a:r>
              <a:rPr lang="da-DK" sz="2000" dirty="0"/>
              <a:t>)</a:t>
            </a:r>
          </a:p>
          <a:p>
            <a:pPr lvl="1"/>
            <a:r>
              <a:rPr lang="da-DK" sz="3200" dirty="0"/>
              <a:t>Kulturelle forskelle i forbindelse med ikke-vestlig indvandring</a:t>
            </a:r>
          </a:p>
        </p:txBody>
      </p:sp>
      <p:pic>
        <p:nvPicPr>
          <p:cNvPr id="4" name="Billede 3"/>
          <p:cNvPicPr>
            <a:picLocks noChangeAspect="1"/>
          </p:cNvPicPr>
          <p:nvPr/>
        </p:nvPicPr>
        <p:blipFill rotWithShape="1">
          <a:blip r:embed="rId2"/>
          <a:srcRect t="15241"/>
          <a:stretch/>
        </p:blipFill>
        <p:spPr>
          <a:xfrm>
            <a:off x="6843688" y="4364182"/>
            <a:ext cx="5159800" cy="2514935"/>
          </a:xfrm>
          <a:prstGeom prst="rect">
            <a:avLst/>
          </a:prstGeom>
        </p:spPr>
      </p:pic>
    </p:spTree>
    <p:extLst>
      <p:ext uri="{BB962C8B-B14F-4D97-AF65-F5344CB8AC3E}">
        <p14:creationId xmlns:p14="http://schemas.microsoft.com/office/powerpoint/2010/main" val="94825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000" dirty="0"/>
              <a:t>Hvilke udfordringer står Velfærdsstaten overfor?</a:t>
            </a:r>
          </a:p>
        </p:txBody>
      </p:sp>
      <p:sp>
        <p:nvSpPr>
          <p:cNvPr id="3" name="Pladsholder til indhold 2"/>
          <p:cNvSpPr>
            <a:spLocks noGrp="1"/>
          </p:cNvSpPr>
          <p:nvPr>
            <p:ph idx="1"/>
          </p:nvPr>
        </p:nvSpPr>
        <p:spPr>
          <a:xfrm>
            <a:off x="838200" y="1437698"/>
            <a:ext cx="10515600" cy="4351338"/>
          </a:xfrm>
        </p:spPr>
        <p:txBody>
          <a:bodyPr/>
          <a:lstStyle/>
          <a:p>
            <a:pPr lvl="0"/>
            <a:r>
              <a:rPr lang="da-DK" dirty="0"/>
              <a:t>Udgiftsudfordring:</a:t>
            </a:r>
            <a:endParaRPr lang="da-DK" sz="2400" dirty="0"/>
          </a:p>
          <a:p>
            <a:pPr lvl="1"/>
            <a:r>
              <a:rPr lang="da-DK" sz="3200" dirty="0"/>
              <a:t>Stigende sundheds- og pensionsudgifter</a:t>
            </a:r>
          </a:p>
          <a:p>
            <a:pPr lvl="1"/>
            <a:r>
              <a:rPr lang="da-DK" sz="3200" dirty="0"/>
              <a:t>Lavtlønsjob forsvinder </a:t>
            </a:r>
            <a:r>
              <a:rPr lang="da-DK" sz="3200" dirty="0">
                <a:sym typeface="Wingdings"/>
              </a:rPr>
              <a:t> øget arbejdsløshed blandt ufaglærte</a:t>
            </a:r>
            <a:endParaRPr lang="da-DK" sz="3200" dirty="0"/>
          </a:p>
          <a:p>
            <a:pPr lvl="1"/>
            <a:r>
              <a:rPr lang="da-DK" sz="3200" dirty="0"/>
              <a:t>Bliver den offentlige sektor ved med at vokse?</a:t>
            </a:r>
          </a:p>
          <a:p>
            <a:pPr lvl="1"/>
            <a:endParaRPr lang="da-DK" sz="2000" dirty="0"/>
          </a:p>
          <a:p>
            <a:pPr lvl="1"/>
            <a:endParaRPr lang="da-DK" sz="2000" dirty="0"/>
          </a:p>
          <a:p>
            <a:endParaRPr lang="da-DK" dirty="0"/>
          </a:p>
        </p:txBody>
      </p:sp>
      <p:pic>
        <p:nvPicPr>
          <p:cNvPr id="4" name="Billede 3"/>
          <p:cNvPicPr>
            <a:picLocks noChangeAspect="1"/>
          </p:cNvPicPr>
          <p:nvPr/>
        </p:nvPicPr>
        <p:blipFill rotWithShape="1">
          <a:blip r:embed="rId2"/>
          <a:srcRect b="9394"/>
          <a:stretch/>
        </p:blipFill>
        <p:spPr>
          <a:xfrm>
            <a:off x="2684623" y="3716627"/>
            <a:ext cx="6822753" cy="3144982"/>
          </a:xfrm>
          <a:prstGeom prst="rect">
            <a:avLst/>
          </a:prstGeom>
        </p:spPr>
      </p:pic>
    </p:spTree>
    <p:extLst>
      <p:ext uri="{BB962C8B-B14F-4D97-AF65-F5344CB8AC3E}">
        <p14:creationId xmlns:p14="http://schemas.microsoft.com/office/powerpoint/2010/main" val="86715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000" dirty="0"/>
              <a:t>Hvilke udfordringer står Velfærdsstaten overfor?</a:t>
            </a:r>
          </a:p>
        </p:txBody>
      </p:sp>
      <p:sp>
        <p:nvSpPr>
          <p:cNvPr id="3" name="Pladsholder til indhold 2"/>
          <p:cNvSpPr>
            <a:spLocks noGrp="1"/>
          </p:cNvSpPr>
          <p:nvPr>
            <p:ph idx="1"/>
          </p:nvPr>
        </p:nvSpPr>
        <p:spPr/>
        <p:txBody>
          <a:bodyPr/>
          <a:lstStyle/>
          <a:p>
            <a:pPr lvl="0"/>
            <a:r>
              <a:rPr lang="da-DK" dirty="0"/>
              <a:t>Individualisering:</a:t>
            </a:r>
            <a:endParaRPr lang="da-DK" sz="2400" dirty="0"/>
          </a:p>
          <a:p>
            <a:pPr lvl="1"/>
            <a:r>
              <a:rPr lang="da-DK" dirty="0"/>
              <a:t>Mere fokus på egne behov</a:t>
            </a:r>
            <a:endParaRPr lang="da-DK" sz="2000" dirty="0"/>
          </a:p>
          <a:p>
            <a:pPr lvl="1"/>
            <a:r>
              <a:rPr lang="da-DK" dirty="0"/>
              <a:t>Mindre villighed til at betale skat</a:t>
            </a:r>
            <a:endParaRPr lang="da-DK" sz="2000" dirty="0"/>
          </a:p>
          <a:p>
            <a:endParaRPr lang="da-DK" dirty="0"/>
          </a:p>
        </p:txBody>
      </p:sp>
      <p:pic>
        <p:nvPicPr>
          <p:cNvPr id="4" name="Billede 3"/>
          <p:cNvPicPr>
            <a:picLocks noChangeAspect="1"/>
          </p:cNvPicPr>
          <p:nvPr/>
        </p:nvPicPr>
        <p:blipFill>
          <a:blip r:embed="rId2"/>
          <a:stretch>
            <a:fillRect/>
          </a:stretch>
        </p:blipFill>
        <p:spPr>
          <a:xfrm>
            <a:off x="5755986" y="2590800"/>
            <a:ext cx="5887289" cy="4267200"/>
          </a:xfrm>
          <a:prstGeom prst="rect">
            <a:avLst/>
          </a:prstGeom>
        </p:spPr>
      </p:pic>
    </p:spTree>
    <p:extLst>
      <p:ext uri="{BB962C8B-B14F-4D97-AF65-F5344CB8AC3E}">
        <p14:creationId xmlns:p14="http://schemas.microsoft.com/office/powerpoint/2010/main" val="19499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530</Words>
  <Application>Microsoft Macintosh PowerPoint</Application>
  <PresentationFormat>Widescreen</PresentationFormat>
  <Paragraphs>49</Paragraphs>
  <Slides>12</Slides>
  <Notes>5</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12</vt:i4>
      </vt:variant>
    </vt:vector>
  </HeadingPairs>
  <TitlesOfParts>
    <vt:vector size="18" baseType="lpstr">
      <vt:lpstr>Aptos</vt:lpstr>
      <vt:lpstr>Aptos Display</vt:lpstr>
      <vt:lpstr>Arial</vt:lpstr>
      <vt:lpstr>Calibri</vt:lpstr>
      <vt:lpstr>Wingdings</vt:lpstr>
      <vt:lpstr>Office-tema</vt:lpstr>
      <vt:lpstr>Velfærdsstatens interne udfordringer (part 3) Luk Samfundet op s.204-211</vt:lpstr>
      <vt:lpstr>Aktuelt: Nye toldsatser – Først hvad gør told ved denne figur?</vt:lpstr>
      <vt:lpstr>Hvorfor er det en udfordring at tolden pludselig udsættes 90 dage? (Trump)</vt:lpstr>
      <vt:lpstr>PowerPoint-præsentation</vt:lpstr>
      <vt:lpstr>Konsekvenserne af Velfærdsstaten</vt:lpstr>
      <vt:lpstr>PowerPoint-præsentation</vt:lpstr>
      <vt:lpstr>Måske er det slet ikke så slemt på lang sigt?</vt:lpstr>
      <vt:lpstr>Reformer har en effekt: Efterlønsreformer og pensionsreformer er den primære forskel her</vt:lpstr>
      <vt:lpstr>Og det ser (som sagt) endnu bedre ud på lang sigt nu!</vt:lpstr>
      <vt:lpstr>Hvilke interne udfordringer står Velfærdsstaten overfor? </vt:lpstr>
      <vt:lpstr>Hvilke udfordringer står Velfærdsstaten overfor?</vt:lpstr>
      <vt:lpstr>Hvilke udfordringer står Velfærdsstaten overfor?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Hans Peter Søgård Andersen HP</dc:creator>
  <cp:lastModifiedBy>Hans Peter Søgård Andersen HP</cp:lastModifiedBy>
  <cp:revision>1</cp:revision>
  <dcterms:created xsi:type="dcterms:W3CDTF">2025-04-10T04:59:38Z</dcterms:created>
  <dcterms:modified xsi:type="dcterms:W3CDTF">2025-04-10T05:00:41Z</dcterms:modified>
</cp:coreProperties>
</file>