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2" r:id="rId4"/>
    <p:sldId id="265" r:id="rId5"/>
    <p:sldId id="266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>
      <p:cViewPr varScale="1">
        <p:scale>
          <a:sx n="90" d="100"/>
          <a:sy n="90" d="100"/>
        </p:scale>
        <p:origin x="143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58F1F-2B8B-5D43-A267-60FCA3810AC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D0E8F-C731-BF4D-9FCD-BE433F201B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240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3FC49-4F08-D94F-819F-0ECA516C532F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836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10A0-1939-5D13-EC2E-3FE85654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93330D4-5E17-5CFB-2CBB-210985DE0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F14A381-87ED-2811-C0A7-681893F30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5BAF685-A0A0-6229-F5F5-A63B00A4B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3FC49-4F08-D94F-819F-0ECA516C532F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753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71906-F833-CF2C-57AC-CF958E51C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2FED34B-DC59-B90A-BCE9-D1FA9E93D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F4B71A-78DD-E112-6B15-86AC457D1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48D16-0AD9-F309-1C87-7C96FD534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F99F20-5DB3-20F3-69AD-C1C57BB3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54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87FE5-3E6E-89EA-45EE-738BED27D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1BB94A-5830-B6BC-2A63-296422747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43FB1F-2D0E-9F17-D379-1BAAB29A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3DDD5A-8543-BB72-28AA-81B5AFC67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5C0AB9-07FC-0564-7F72-B7B0D47E0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794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CDBF5-8268-4631-6281-BF9FDD2F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E41D58-C799-B728-F1A2-FF9FE6699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C49A48-88C3-80F3-2A42-F92C0AD4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708DDF-30FF-7EB2-F67C-5CFC5D2D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B72409-03BC-C58D-A669-EA60313D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534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02F76-0FF1-B153-A102-47CBCC49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D2D6F7-259A-03E2-C13D-C6F2CD8CC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6B197E-60D9-ED13-261A-7FBBDA960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CCFAF9-09B5-C55B-9795-9D84228E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323F0B-5B06-E064-B5B0-3F7C647F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B6D8EA0-2980-7569-6946-49C4071F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14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E8318-9D27-F279-A14E-BD14AB232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F699F7-2C53-2ABA-DC87-D5A342ADB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A854D2-53AE-CCBE-67B5-5B987F820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8C9ECF0-5C02-2D3F-6EF0-0A5077E20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3940E10-72A4-06A0-13F0-C993F2D6B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1A8B58F-AC50-5237-1EEF-A62A103C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F41C10D-1F85-6614-EBD0-28E8B00D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B2F79F1-3D40-1FB2-4FCB-488CDE12F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091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3DB31-9424-3B2B-FDFF-F72E68EFF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A14B9E1-26DE-B7EA-07EE-B5E07FE8A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38D5830-4EDB-BBFB-4A5D-D0B797C4F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87DAEA1-8A1F-ABC6-953D-E48ABBD07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076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0C78F3A-7157-23B0-2EC9-51655DE06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77AD343-BA1E-5250-818D-CE1F05F2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7F6AD40-CBC6-C65B-0FAA-DB1A9838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011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25EC5-2448-7443-3EBE-EADE480B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986F03-6B81-3BD5-7FE6-5F5EAB22E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E297E83-2901-5D55-BAA0-BFAC49A6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09E33F-5440-C1A2-C94D-F1901682E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06995B-45F4-B3C9-C1D5-53F5DC619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F5A848-C66F-694A-B143-ED7FF6D0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917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AAB1DC-D38C-DF22-C32E-90188030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34ACDA-5A9A-DEB9-B00F-49AE45A2C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E76BEB5-C7D9-0BA9-E313-DDB99E8B5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BDACA5-3180-6813-43E0-9BCA7A3C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976B3FE-CF59-BE5F-E688-ECA1F99A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FA54A3-9251-313F-9393-532318F31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790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38CE64-3DBF-EA2B-56E1-DA8C6198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5EF0014-F892-8D2B-617C-E4A895DD0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10F8EA-525F-93F1-017F-86FF5DD22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EC542A-92D9-450A-8B3F-B4D2E401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BCD654-F08E-6C3B-CE48-B9ED17FB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95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A9A8899-5715-B3E4-B674-9DB7C58D3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C946E54-1341-4AB4-C89A-6B424B223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537460-DC23-BB9D-B8E0-383B655B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89C25A-E907-E6C0-9A3C-751F27A3B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7EA0EA-D4BA-F33E-A5CC-37E12794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150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8865B52-CD5E-F798-516F-B54AB3A2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A78EA5A-06F8-5167-0CE5-1E0D90B7A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97ACA3-1ED4-292B-291E-C1ACC5374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BD2140-FF30-344C-86F9-EEB729994DEE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FC8702-07D0-A76C-C621-5A9A0DBEF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DB865E-4A73-FB99-5D3B-FE4795EC1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E8D5A9-4CC2-DC46-A4F7-AB4F8E8A9B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27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B7C7D235-A208-E9C8-6CF1-12F4DAE69D6A}"/>
              </a:ext>
            </a:extLst>
          </p:cNvPr>
          <p:cNvGrpSpPr/>
          <p:nvPr/>
        </p:nvGrpSpPr>
        <p:grpSpPr>
          <a:xfrm>
            <a:off x="1527672" y="3092982"/>
            <a:ext cx="4428780" cy="2644051"/>
            <a:chOff x="3029638" y="2032612"/>
            <a:chExt cx="4428780" cy="2644051"/>
          </a:xfrm>
        </p:grpSpPr>
        <p:sp>
          <p:nvSpPr>
            <p:cNvPr id="5" name="Data 4">
              <a:extLst>
                <a:ext uri="{FF2B5EF4-FFF2-40B4-BE49-F238E27FC236}">
                  <a16:creationId xmlns:a16="http://schemas.microsoft.com/office/drawing/2014/main" id="{26250F6A-0707-7F17-F2FB-53E95D11548E}"/>
                </a:ext>
              </a:extLst>
            </p:cNvPr>
            <p:cNvSpPr/>
            <p:nvPr/>
          </p:nvSpPr>
          <p:spPr>
            <a:xfrm>
              <a:off x="3029638" y="3519892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4" name="Data 3">
              <a:extLst>
                <a:ext uri="{FF2B5EF4-FFF2-40B4-BE49-F238E27FC236}">
                  <a16:creationId xmlns:a16="http://schemas.microsoft.com/office/drawing/2014/main" id="{43654263-4843-EAFE-F5E8-4C3F5BFFC299}"/>
                </a:ext>
              </a:extLst>
            </p:cNvPr>
            <p:cNvSpPr/>
            <p:nvPr/>
          </p:nvSpPr>
          <p:spPr>
            <a:xfrm>
              <a:off x="3029638" y="3046166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" name="Data 2">
              <a:extLst>
                <a:ext uri="{FF2B5EF4-FFF2-40B4-BE49-F238E27FC236}">
                  <a16:creationId xmlns:a16="http://schemas.microsoft.com/office/drawing/2014/main" id="{CDAAAF05-49D6-74B1-71F3-C92AC3D9C452}"/>
                </a:ext>
              </a:extLst>
            </p:cNvPr>
            <p:cNvSpPr/>
            <p:nvPr/>
          </p:nvSpPr>
          <p:spPr>
            <a:xfrm>
              <a:off x="3029638" y="2539389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" name="Data 1">
              <a:extLst>
                <a:ext uri="{FF2B5EF4-FFF2-40B4-BE49-F238E27FC236}">
                  <a16:creationId xmlns:a16="http://schemas.microsoft.com/office/drawing/2014/main" id="{D772159B-2D52-EFC0-8007-724E2972C66A}"/>
                </a:ext>
              </a:extLst>
            </p:cNvPr>
            <p:cNvSpPr/>
            <p:nvPr/>
          </p:nvSpPr>
          <p:spPr>
            <a:xfrm>
              <a:off x="3029638" y="2032612"/>
              <a:ext cx="4428780" cy="1156771"/>
            </a:xfrm>
            <a:prstGeom prst="flowChartInputOutp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8" name="Rektangel 7">
            <a:extLst>
              <a:ext uri="{FF2B5EF4-FFF2-40B4-BE49-F238E27FC236}">
                <a16:creationId xmlns:a16="http://schemas.microsoft.com/office/drawing/2014/main" id="{7FBC04FD-DC93-F1AF-B859-D80B8C2461E9}"/>
              </a:ext>
            </a:extLst>
          </p:cNvPr>
          <p:cNvSpPr/>
          <p:nvPr/>
        </p:nvSpPr>
        <p:spPr>
          <a:xfrm>
            <a:off x="7744858" y="2192356"/>
            <a:ext cx="2919470" cy="900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1. – Det fortællende lag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B00ACF5-29E1-3BA4-1DA1-C7F11E78391A}"/>
              </a:ext>
            </a:extLst>
          </p:cNvPr>
          <p:cNvSpPr/>
          <p:nvPr/>
        </p:nvSpPr>
        <p:spPr>
          <a:xfrm>
            <a:off x="7744858" y="4443929"/>
            <a:ext cx="2919470" cy="900626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3. – Det psykologiske lag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B188E38-1112-46E5-C789-EDFBDE11BD24}"/>
              </a:ext>
            </a:extLst>
          </p:cNvPr>
          <p:cNvSpPr/>
          <p:nvPr/>
        </p:nvSpPr>
        <p:spPr>
          <a:xfrm>
            <a:off x="7744858" y="3296797"/>
            <a:ext cx="2919470" cy="90062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2. – Det mytiske lag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FF724B4-B3DF-5816-7D94-80425EC92FFF}"/>
              </a:ext>
            </a:extLst>
          </p:cNvPr>
          <p:cNvSpPr/>
          <p:nvPr/>
        </p:nvSpPr>
        <p:spPr>
          <a:xfrm>
            <a:off x="7744858" y="5591061"/>
            <a:ext cx="2919470" cy="90062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4. – Det episke lag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2EC49EA-4EBD-C701-841B-451C50E4BDD3}"/>
              </a:ext>
            </a:extLst>
          </p:cNvPr>
          <p:cNvSpPr/>
          <p:nvPr/>
        </p:nvSpPr>
        <p:spPr>
          <a:xfrm>
            <a:off x="3038819" y="543955"/>
            <a:ext cx="6114362" cy="12325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5400" dirty="0"/>
              <a:t>Fortællingens lag</a:t>
            </a:r>
          </a:p>
        </p:txBody>
      </p:sp>
    </p:spTree>
    <p:extLst>
      <p:ext uri="{BB962C8B-B14F-4D97-AF65-F5344CB8AC3E}">
        <p14:creationId xmlns:p14="http://schemas.microsoft.com/office/powerpoint/2010/main" val="3311004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CBD184-A21C-2783-978C-71509225E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54" y="457200"/>
            <a:ext cx="5971422" cy="1600200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a-DK" dirty="0"/>
              <a:t>1. - Det fortællende lag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0044A6-F529-F1EF-3E85-37AE3D882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754" y="2057400"/>
            <a:ext cx="5971422" cy="3957810"/>
          </a:xfrm>
        </p:spPr>
        <p:txBody>
          <a:bodyPr>
            <a:normAutofit/>
          </a:bodyPr>
          <a:lstStyle/>
          <a:p>
            <a:endParaRPr lang="da-DK" sz="2800" dirty="0"/>
          </a:p>
          <a:p>
            <a:r>
              <a:rPr lang="da-DK" sz="2800" dirty="0"/>
              <a:t>Opgave (20 min.):</a:t>
            </a:r>
          </a:p>
          <a:p>
            <a:r>
              <a:rPr lang="da-DK" sz="2800" dirty="0"/>
              <a:t>Læs teksten igennem og skriv et kort resumé (3-5 linjer) af handlingen.</a:t>
            </a:r>
          </a:p>
        </p:txBody>
      </p:sp>
    </p:spTree>
    <p:extLst>
      <p:ext uri="{BB962C8B-B14F-4D97-AF65-F5344CB8AC3E}">
        <p14:creationId xmlns:p14="http://schemas.microsoft.com/office/powerpoint/2010/main" val="252999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9D3D62-7CA6-B8BE-B10A-BFC3BB1F6B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Diskutér følgende i grupperne: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Er </a:t>
            </a:r>
            <a:r>
              <a:rPr lang="da-DK" dirty="0" err="1"/>
              <a:t>Actaeons</a:t>
            </a:r>
            <a:r>
              <a:rPr lang="da-DK" dirty="0"/>
              <a:t> forvandling en belønning eller en straf?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Er hans forvandling en oprindelseshistorie til noget? (en </a:t>
            </a:r>
            <a:r>
              <a:rPr lang="da-DK" dirty="0" err="1"/>
              <a:t>aitiologi</a:t>
            </a:r>
            <a:r>
              <a:rPr lang="da-DK" dirty="0"/>
              <a:t>)</a:t>
            </a:r>
          </a:p>
          <a:p>
            <a:pPr marL="971550" lvl="1" indent="-514350">
              <a:buFont typeface="+mj-lt"/>
              <a:buAutoNum type="alphaLcParenR"/>
            </a:pPr>
            <a:endParaRPr lang="da-DK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6C2963C-E3ED-9030-F152-FB7007FAC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B332924-CDEC-5B2B-C66A-A38436E51E04}"/>
              </a:ext>
            </a:extLst>
          </p:cNvPr>
          <p:cNvSpPr/>
          <p:nvPr/>
        </p:nvSpPr>
        <p:spPr>
          <a:xfrm>
            <a:off x="838200" y="365125"/>
            <a:ext cx="5181600" cy="1325563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dirty="0"/>
              <a:t>2. – Det mytiske lag</a:t>
            </a:r>
          </a:p>
        </p:txBody>
      </p:sp>
    </p:spTree>
    <p:extLst>
      <p:ext uri="{BB962C8B-B14F-4D97-AF65-F5344CB8AC3E}">
        <p14:creationId xmlns:p14="http://schemas.microsoft.com/office/powerpoint/2010/main" val="3921502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D8A34-908B-8DF9-9572-7F01AE4A7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B46566-9190-8AC4-54E7-426D22F4C8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Diskutér følgende i grupperne: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indblik i karakterernes følelser og tanker får vi i løbet af fortællingen?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vil I på baggrund af opgave 1. karakterisere hhv. </a:t>
            </a:r>
            <a:r>
              <a:rPr lang="da-DK" dirty="0" err="1"/>
              <a:t>Actaeon</a:t>
            </a:r>
            <a:r>
              <a:rPr lang="da-DK" dirty="0"/>
              <a:t> og Diana (Artemis)?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Er </a:t>
            </a:r>
            <a:r>
              <a:rPr lang="da-DK" dirty="0" err="1"/>
              <a:t>Actaeon</a:t>
            </a:r>
            <a:r>
              <a:rPr lang="da-DK" dirty="0"/>
              <a:t> og Diana ofre for deres egne følelser? Hvilke?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A6901C-0DA2-2FDE-9886-E51FC6F2A7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da-DK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177A6E2-7898-173D-464E-F5EE89D9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A7096A5-3811-B01F-0BA5-60A581FE9DAE}"/>
              </a:ext>
            </a:extLst>
          </p:cNvPr>
          <p:cNvSpPr/>
          <p:nvPr/>
        </p:nvSpPr>
        <p:spPr>
          <a:xfrm>
            <a:off x="838199" y="365125"/>
            <a:ext cx="5257799" cy="132556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3. – Det psykologiske lag</a:t>
            </a:r>
          </a:p>
        </p:txBody>
      </p:sp>
    </p:spTree>
    <p:extLst>
      <p:ext uri="{BB962C8B-B14F-4D97-AF65-F5344CB8AC3E}">
        <p14:creationId xmlns:p14="http://schemas.microsoft.com/office/powerpoint/2010/main" val="386772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9D98A-54BC-DB31-EFE4-D62E48DB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34F01C-AADD-C154-C665-B437C1DD49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Diskutér følgende i grupperne:</a:t>
            </a:r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epos-genretræk kan I se i teksten (kig i jeres noter fra Homer-forløbet)?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7C0AD5-7013-BF1A-A9A6-4C5E48C21A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67C76DC-884C-00CE-C787-4F1B2718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8963549-FC12-67BF-B63F-681E0568C104}"/>
              </a:ext>
            </a:extLst>
          </p:cNvPr>
          <p:cNvSpPr/>
          <p:nvPr/>
        </p:nvSpPr>
        <p:spPr>
          <a:xfrm>
            <a:off x="838200" y="365125"/>
            <a:ext cx="5257800" cy="132556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4. – Det episke lag</a:t>
            </a:r>
          </a:p>
        </p:txBody>
      </p:sp>
    </p:spTree>
    <p:extLst>
      <p:ext uri="{BB962C8B-B14F-4D97-AF65-F5344CB8AC3E}">
        <p14:creationId xmlns:p14="http://schemas.microsoft.com/office/powerpoint/2010/main" val="386201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Macintosh PowerPoint</Application>
  <PresentationFormat>Widescreen</PresentationFormat>
  <Paragraphs>26</Paragraphs>
  <Slides>5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PowerPoint-præsentation</vt:lpstr>
      <vt:lpstr>1. - Det fortællende lag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2025-04-02T12:48:39Z</dcterms:created>
  <dcterms:modified xsi:type="dcterms:W3CDTF">2025-04-02T12:49:03Z</dcterms:modified>
</cp:coreProperties>
</file>