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4"/>
  </p:sldMasterIdLst>
  <p:notesMasterIdLst>
    <p:notesMasterId r:id="rId16"/>
  </p:notesMasterIdLst>
  <p:sldIdLst>
    <p:sldId id="256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né Jensen" initials="RJ" lastIdx="1" clrIdx="0">
    <p:extLst>
      <p:ext uri="{19B8F6BF-5375-455C-9EA6-DF929625EA0E}">
        <p15:presenceInfo xmlns:p15="http://schemas.microsoft.com/office/powerpoint/2012/main" userId="6614906cc0567fe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E7EA"/>
    <a:srgbClr val="FAC6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C8A1D0-85C0-554F-A1D9-ED064A5FF101}" v="5" dt="2023-08-24T06:43:54.4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3" autoAdjust="0"/>
    <p:restoredTop sz="93944" autoAdjust="0"/>
  </p:normalViewPr>
  <p:slideViewPr>
    <p:cSldViewPr snapToGrid="0">
      <p:cViewPr varScale="1">
        <p:scale>
          <a:sx n="91" d="100"/>
          <a:sy n="91" d="100"/>
        </p:scale>
        <p:origin x="208" y="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ds Malthe Rifbjerg Søvndal" userId="1b58d0a7-33ec-4aeb-9712-69ec82eb12ff" providerId="ADAL" clId="{2EC8A1D0-85C0-554F-A1D9-ED064A5FF101}"/>
    <pc:docChg chg="undo custSel modSld">
      <pc:chgData name="Mads Malthe Rifbjerg Søvndal" userId="1b58d0a7-33ec-4aeb-9712-69ec82eb12ff" providerId="ADAL" clId="{2EC8A1D0-85C0-554F-A1D9-ED064A5FF101}" dt="2023-08-24T06:44:05.112" v="46" actId="1076"/>
      <pc:docMkLst>
        <pc:docMk/>
      </pc:docMkLst>
      <pc:sldChg chg="modSp mod">
        <pc:chgData name="Mads Malthe Rifbjerg Søvndal" userId="1b58d0a7-33ec-4aeb-9712-69ec82eb12ff" providerId="ADAL" clId="{2EC8A1D0-85C0-554F-A1D9-ED064A5FF101}" dt="2023-08-24T06:14:50.040" v="2" actId="20577"/>
        <pc:sldMkLst>
          <pc:docMk/>
          <pc:sldMk cId="2129843262" sldId="256"/>
        </pc:sldMkLst>
        <pc:spChg chg="mod">
          <ac:chgData name="Mads Malthe Rifbjerg Søvndal" userId="1b58d0a7-33ec-4aeb-9712-69ec82eb12ff" providerId="ADAL" clId="{2EC8A1D0-85C0-554F-A1D9-ED064A5FF101}" dt="2023-08-24T06:14:50.040" v="2" actId="20577"/>
          <ac:spMkLst>
            <pc:docMk/>
            <pc:sldMk cId="2129843262" sldId="256"/>
            <ac:spMk id="5" creationId="{B8C7EA76-3D4A-47AC-B9FF-007ECC565111}"/>
          </ac:spMkLst>
        </pc:spChg>
      </pc:sldChg>
      <pc:sldChg chg="modSp mod">
        <pc:chgData name="Mads Malthe Rifbjerg Søvndal" userId="1b58d0a7-33ec-4aeb-9712-69ec82eb12ff" providerId="ADAL" clId="{2EC8A1D0-85C0-554F-A1D9-ED064A5FF101}" dt="2023-08-24T06:06:47.054" v="0" actId="20577"/>
        <pc:sldMkLst>
          <pc:docMk/>
          <pc:sldMk cId="1850480528" sldId="287"/>
        </pc:sldMkLst>
        <pc:spChg chg="mod">
          <ac:chgData name="Mads Malthe Rifbjerg Søvndal" userId="1b58d0a7-33ec-4aeb-9712-69ec82eb12ff" providerId="ADAL" clId="{2EC8A1D0-85C0-554F-A1D9-ED064A5FF101}" dt="2023-08-24T06:06:47.054" v="0" actId="20577"/>
          <ac:spMkLst>
            <pc:docMk/>
            <pc:sldMk cId="1850480528" sldId="287"/>
            <ac:spMk id="3" creationId="{00000000-0000-0000-0000-000000000000}"/>
          </ac:spMkLst>
        </pc:spChg>
      </pc:sldChg>
      <pc:sldChg chg="modSp mod">
        <pc:chgData name="Mads Malthe Rifbjerg Søvndal" userId="1b58d0a7-33ec-4aeb-9712-69ec82eb12ff" providerId="ADAL" clId="{2EC8A1D0-85C0-554F-A1D9-ED064A5FF101}" dt="2023-08-24T06:22:06.097" v="37" actId="20577"/>
        <pc:sldMkLst>
          <pc:docMk/>
          <pc:sldMk cId="2327113037" sldId="288"/>
        </pc:sldMkLst>
        <pc:spChg chg="mod">
          <ac:chgData name="Mads Malthe Rifbjerg Søvndal" userId="1b58d0a7-33ec-4aeb-9712-69ec82eb12ff" providerId="ADAL" clId="{2EC8A1D0-85C0-554F-A1D9-ED064A5FF101}" dt="2023-08-24T06:22:06.097" v="37" actId="20577"/>
          <ac:spMkLst>
            <pc:docMk/>
            <pc:sldMk cId="2327113037" sldId="288"/>
            <ac:spMk id="3" creationId="{00000000-0000-0000-0000-000000000000}"/>
          </ac:spMkLst>
        </pc:spChg>
      </pc:sldChg>
      <pc:sldChg chg="addSp delSp modSp mod">
        <pc:chgData name="Mads Malthe Rifbjerg Søvndal" userId="1b58d0a7-33ec-4aeb-9712-69ec82eb12ff" providerId="ADAL" clId="{2EC8A1D0-85C0-554F-A1D9-ED064A5FF101}" dt="2023-08-24T06:44:05.112" v="46" actId="1076"/>
        <pc:sldMkLst>
          <pc:docMk/>
          <pc:sldMk cId="144409079" sldId="289"/>
        </pc:sldMkLst>
        <pc:picChg chg="add mod">
          <ac:chgData name="Mads Malthe Rifbjerg Søvndal" userId="1b58d0a7-33ec-4aeb-9712-69ec82eb12ff" providerId="ADAL" clId="{2EC8A1D0-85C0-554F-A1D9-ED064A5FF101}" dt="2023-08-24T06:44:05.112" v="46" actId="1076"/>
          <ac:picMkLst>
            <pc:docMk/>
            <pc:sldMk cId="144409079" sldId="289"/>
            <ac:picMk id="5" creationId="{93245E5A-5FF7-9749-E5CC-20795E7547F0}"/>
          </ac:picMkLst>
        </pc:picChg>
        <pc:picChg chg="del">
          <ac:chgData name="Mads Malthe Rifbjerg Søvndal" userId="1b58d0a7-33ec-4aeb-9712-69ec82eb12ff" providerId="ADAL" clId="{2EC8A1D0-85C0-554F-A1D9-ED064A5FF101}" dt="2023-08-24T06:43:17.614" v="38" actId="478"/>
          <ac:picMkLst>
            <pc:docMk/>
            <pc:sldMk cId="144409079" sldId="289"/>
            <ac:picMk id="7" creationId="{25D1FEA4-FBD1-42D4-8A6C-8EBC6F073DA3}"/>
          </ac:picMkLst>
        </pc:picChg>
      </pc:sldChg>
      <pc:sldChg chg="modSp">
        <pc:chgData name="Mads Malthe Rifbjerg Søvndal" userId="1b58d0a7-33ec-4aeb-9712-69ec82eb12ff" providerId="ADAL" clId="{2EC8A1D0-85C0-554F-A1D9-ED064A5FF101}" dt="2023-08-24T06:17:05.541" v="4" actId="20578"/>
        <pc:sldMkLst>
          <pc:docMk/>
          <pc:sldMk cId="3242079133" sldId="290"/>
        </pc:sldMkLst>
        <pc:spChg chg="mod">
          <ac:chgData name="Mads Malthe Rifbjerg Søvndal" userId="1b58d0a7-33ec-4aeb-9712-69ec82eb12ff" providerId="ADAL" clId="{2EC8A1D0-85C0-554F-A1D9-ED064A5FF101}" dt="2023-08-24T06:17:05.541" v="4" actId="20578"/>
          <ac:spMkLst>
            <pc:docMk/>
            <pc:sldMk cId="3242079133" sldId="290"/>
            <ac:spMk id="3" creationId="{00000000-0000-0000-0000-000000000000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3-17T20:51:00.965" idx="1">
    <p:pos x="7677" y="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B0F5B-F447-49A6-A3C6-DDC715CE2313}" type="datetimeFigureOut">
              <a:rPr lang="da-DK" smtClean="0"/>
              <a:t>24.08.2023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3D562-61A3-420A-BAAC-37E8ED5FB6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8704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3D562-61A3-420A-BAAC-37E8ED5FB686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2869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073ED0CC-082F-4160-86E5-0D6041F12778}" type="datetime1">
              <a:rPr lang="en-US" smtClean="0"/>
              <a:t>8/24/23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1367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17116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2944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8/24/23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42397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8/24/23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29218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8/24/23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24061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8/24/23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27289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8/24/23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11422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8/24/23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6389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8/24/23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11180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60286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79653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20198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8/24/23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38716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8/24/23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05114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073ED0CC-082F-4160-86E5-0D6041F12778}" type="datetime1">
              <a:rPr lang="en-US" smtClean="0"/>
              <a:t>8/24/23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87113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073ED0CC-082F-4160-86E5-0D6041F12778}" type="datetime1">
              <a:rPr lang="en-US" smtClean="0"/>
              <a:t>8/24/23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36314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73ED0CC-082F-4160-86E5-0D6041F12778}" type="datetime1">
              <a:rPr lang="en-US" smtClean="0"/>
              <a:t>8/24/23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623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  <p:sldLayoutId id="2147483773" r:id="rId15"/>
    <p:sldLayoutId id="2147483774" r:id="rId16"/>
    <p:sldLayoutId id="214748377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6530F7-7044-4A2A-A828-F1D16A62F8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t="15413"/>
          <a:stretch/>
        </p:blipFill>
        <p:spPr>
          <a:xfrm>
            <a:off x="-5280" y="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7A8281F-0639-4771-B2FF-B906DB3C63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5687" y="544423"/>
            <a:ext cx="9440034" cy="769474"/>
          </a:xfrm>
        </p:spPr>
        <p:txBody>
          <a:bodyPr>
            <a:normAutofit fontScale="90000"/>
          </a:bodyPr>
          <a:lstStyle/>
          <a:p>
            <a:r>
              <a:rPr lang="da-DK" dirty="0"/>
              <a:t>Zissel og eliten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EA72742-8225-4C8F-B634-D5762FF23B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5687" y="2575587"/>
            <a:ext cx="9440034" cy="1049867"/>
          </a:xfrm>
        </p:spPr>
        <p:txBody>
          <a:bodyPr>
            <a:noAutofit/>
          </a:bodyPr>
          <a:lstStyle/>
          <a:p>
            <a:r>
              <a:rPr lang="da-DK" sz="3300" dirty="0"/>
              <a:t>Social arv &amp; ulighed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B8C7EA76-3D4A-47AC-B9FF-007ECC565111}"/>
              </a:ext>
            </a:extLst>
          </p:cNvPr>
          <p:cNvSpPr txBox="1"/>
          <p:nvPr/>
        </p:nvSpPr>
        <p:spPr>
          <a:xfrm>
            <a:off x="2375554" y="4025245"/>
            <a:ext cx="7566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I dag skal vi høre radio programmet ”Zissel og eliten”. Undervejs er der spørgsmål I skal diskutere i gruppen.</a:t>
            </a:r>
          </a:p>
        </p:txBody>
      </p:sp>
    </p:spTree>
    <p:extLst>
      <p:ext uri="{BB962C8B-B14F-4D97-AF65-F5344CB8AC3E}">
        <p14:creationId xmlns:p14="http://schemas.microsoft.com/office/powerpoint/2010/main" val="2129843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FDF9A6-D4B3-4BCC-B1E5-ABFE36DDE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Formålet med dagens lektion er at…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35290D0-AC57-4FC0-95BB-627F1F202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756" y="2244436"/>
            <a:ext cx="10469116" cy="3851564"/>
          </a:xfrm>
        </p:spPr>
        <p:txBody>
          <a:bodyPr/>
          <a:lstStyle/>
          <a:p>
            <a:pPr marL="45720" indent="0">
              <a:buNone/>
            </a:pPr>
            <a:r>
              <a:rPr lang="da-DK" dirty="0"/>
              <a:t>….Du er i stand til at anvende Pierre Bourdieus teoriapparat (hans begreber) til at opnå en dybere forståelse af ”Zissel og eliten”.</a:t>
            </a:r>
          </a:p>
        </p:txBody>
      </p:sp>
    </p:spTree>
    <p:extLst>
      <p:ext uri="{BB962C8B-B14F-4D97-AF65-F5344CB8AC3E}">
        <p14:creationId xmlns:p14="http://schemas.microsoft.com/office/powerpoint/2010/main" val="1180353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6404" y="2272144"/>
            <a:ext cx="5265596" cy="458585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Repetition: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90700" y="2313708"/>
            <a:ext cx="6380284" cy="4308765"/>
          </a:xfrm>
        </p:spPr>
        <p:txBody>
          <a:bodyPr>
            <a:normAutofit fontScale="92500" lnSpcReduction="20000"/>
          </a:bodyPr>
          <a:lstStyle/>
          <a:p>
            <a:r>
              <a:rPr lang="da-DK" dirty="0"/>
              <a:t>Repeter:</a:t>
            </a:r>
          </a:p>
          <a:p>
            <a:pPr lvl="1"/>
            <a:r>
              <a:rPr lang="da-DK" dirty="0"/>
              <a:t>Hvad dækker Bourdieus kapitalbegreber over?</a:t>
            </a:r>
          </a:p>
          <a:p>
            <a:pPr lvl="1"/>
            <a:r>
              <a:rPr lang="da-DK" dirty="0"/>
              <a:t>Hvad er henholdsvis økonomisk, kulturel og social kapital?</a:t>
            </a:r>
          </a:p>
          <a:p>
            <a:pPr lvl="1"/>
            <a:endParaRPr lang="da-DK" dirty="0"/>
          </a:p>
          <a:p>
            <a:r>
              <a:rPr lang="da-DK" dirty="0"/>
              <a:t>Placer følgende personer i figuren:</a:t>
            </a:r>
          </a:p>
          <a:p>
            <a:pPr lvl="1"/>
            <a:r>
              <a:rPr lang="da-DK" dirty="0"/>
              <a:t>Gymnasielærer. Lang </a:t>
            </a:r>
            <a:r>
              <a:rPr lang="da-DK" dirty="0" err="1"/>
              <a:t>udd</a:t>
            </a:r>
            <a:r>
              <a:rPr lang="da-DK" dirty="0"/>
              <a:t>. 5,5 år. Indkomst = ½ </a:t>
            </a:r>
            <a:r>
              <a:rPr lang="da-DK" dirty="0" err="1"/>
              <a:t>mill</a:t>
            </a:r>
            <a:r>
              <a:rPr lang="da-DK" dirty="0"/>
              <a:t>.</a:t>
            </a:r>
          </a:p>
          <a:p>
            <a:pPr lvl="1"/>
            <a:r>
              <a:rPr lang="da-DK" dirty="0"/>
              <a:t>Restaurantejer. Kokke </a:t>
            </a:r>
            <a:r>
              <a:rPr lang="da-DK" dirty="0" err="1"/>
              <a:t>udd</a:t>
            </a:r>
            <a:r>
              <a:rPr lang="da-DK" dirty="0"/>
              <a:t>. 3 år. Indkomst = 1,5 </a:t>
            </a:r>
            <a:r>
              <a:rPr lang="da-DK" dirty="0" err="1"/>
              <a:t>mill</a:t>
            </a:r>
            <a:r>
              <a:rPr lang="da-DK" dirty="0"/>
              <a:t>.</a:t>
            </a:r>
          </a:p>
          <a:p>
            <a:pPr lvl="1"/>
            <a:r>
              <a:rPr lang="da-DK" dirty="0"/>
              <a:t>Jimmy. Ufaglært kontanthjælpsmodtager</a:t>
            </a:r>
          </a:p>
          <a:p>
            <a:pPr lvl="1"/>
            <a:endParaRPr lang="da-DK" dirty="0"/>
          </a:p>
          <a:p>
            <a:r>
              <a:rPr lang="da-DK" dirty="0"/>
              <a:t>Placer følgende ting i figuren:</a:t>
            </a:r>
          </a:p>
          <a:p>
            <a:pPr lvl="1"/>
            <a:r>
              <a:rPr lang="da-DK" dirty="0"/>
              <a:t>Tur på kunstmuseum</a:t>
            </a:r>
          </a:p>
          <a:p>
            <a:pPr lvl="1"/>
            <a:r>
              <a:rPr lang="da-DK" dirty="0"/>
              <a:t>Dansktop musik</a:t>
            </a:r>
          </a:p>
          <a:p>
            <a:pPr lvl="1"/>
            <a:r>
              <a:rPr lang="da-DK" dirty="0"/>
              <a:t>Audi A8</a:t>
            </a:r>
          </a:p>
        </p:txBody>
      </p:sp>
    </p:spTree>
    <p:extLst>
      <p:ext uri="{BB962C8B-B14F-4D97-AF65-F5344CB8AC3E}">
        <p14:creationId xmlns:p14="http://schemas.microsoft.com/office/powerpoint/2010/main" val="1850480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Radioprogram ”Zissel og eliten”.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Resten af denne lektion skal I mødes i grupper, høre radioprogrammet ”Zissel og Eliten”.</a:t>
            </a:r>
          </a:p>
          <a:p>
            <a:r>
              <a:rPr lang="da-DK" dirty="0"/>
              <a:t>En af gruppemedlemmerne skal afspille radioklippet ”Zissel og Eliten” (ligger på Lectio)</a:t>
            </a:r>
          </a:p>
          <a:p>
            <a:r>
              <a:rPr lang="da-DK" dirty="0"/>
              <a:t>På hver slide i resten af denne </a:t>
            </a:r>
            <a:r>
              <a:rPr lang="da-DK" dirty="0" err="1"/>
              <a:t>powerpoint</a:t>
            </a:r>
            <a:r>
              <a:rPr lang="da-DK" dirty="0"/>
              <a:t> står et tidspunkt, hvor I skal stoppe radioklippet og diskutere spørgsmålene på det enkelte slide. 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2144" y="0"/>
            <a:ext cx="2299855" cy="229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113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Grupperne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6367" y="4819650"/>
            <a:ext cx="2238375" cy="2038350"/>
          </a:xfrm>
          <a:prstGeom prst="rect">
            <a:avLst/>
          </a:prstGeom>
        </p:spPr>
      </p:pic>
      <p:pic>
        <p:nvPicPr>
          <p:cNvPr id="5" name="Billede 4" descr="Et billede, der indeholder tekst, menu, skærmbillede, dokument&#10;&#10;Automatisk genereret beskrivelse">
            <a:extLst>
              <a:ext uri="{FF2B5EF4-FFF2-40B4-BE49-F238E27FC236}">
                <a16:creationId xmlns:a16="http://schemas.microsoft.com/office/drawing/2014/main" id="{93245E5A-5FF7-9749-E5CC-20795E754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841" y="2491491"/>
            <a:ext cx="5910317" cy="436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09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Hør frem til 04.20 og stop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76083" y="2493818"/>
            <a:ext cx="7507100" cy="417021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da-DK" dirty="0"/>
              <a:t>I programmet møder du Zissel Astrid </a:t>
            </a:r>
            <a:r>
              <a:rPr lang="da-DK" dirty="0" err="1"/>
              <a:t>Kjertum</a:t>
            </a:r>
            <a:r>
              <a:rPr lang="da-DK" dirty="0"/>
              <a:t>-Mohr og Christoph </a:t>
            </a:r>
            <a:r>
              <a:rPr lang="da-DK" dirty="0" err="1"/>
              <a:t>Ellersgaard</a:t>
            </a:r>
            <a:r>
              <a:rPr lang="da-DK" dirty="0"/>
              <a:t>.</a:t>
            </a:r>
          </a:p>
          <a:p>
            <a:pPr marL="0" indent="0">
              <a:buNone/>
            </a:pPr>
            <a:r>
              <a:rPr lang="da-DK" dirty="0"/>
              <a:t>Diskuter nedenstående:</a:t>
            </a:r>
          </a:p>
          <a:p>
            <a:r>
              <a:rPr lang="da-DK" dirty="0"/>
              <a:t>Hvad handler programmet om?</a:t>
            </a:r>
          </a:p>
          <a:p>
            <a:r>
              <a:rPr lang="da-DK" dirty="0"/>
              <a:t>Hvorfor er der hummer, rødvin og jakkesæt på billedet fra ”Zissel og eliten”?</a:t>
            </a:r>
          </a:p>
          <a:p>
            <a:r>
              <a:rPr lang="da-DK" dirty="0"/>
              <a:t>Hvorfor er der spildt rødvin på skjorten?</a:t>
            </a:r>
          </a:p>
          <a:p>
            <a:r>
              <a:rPr lang="da-DK" dirty="0"/>
              <a:t>Navne:</a:t>
            </a:r>
          </a:p>
          <a:p>
            <a:pPr lvl="1"/>
            <a:r>
              <a:rPr lang="da-DK" dirty="0"/>
              <a:t>Navnet Zissel – altså Sissel stavet med ”Z” ville man aldrig kalde sine børn i eliten. Man synes, at det lugter langt væk af lav kulturel kapital.</a:t>
            </a:r>
          </a:p>
          <a:p>
            <a:pPr lvl="1"/>
            <a:r>
              <a:rPr lang="da-DK" dirty="0"/>
              <a:t>Er der nogle af disse navne I synes signalerer høj eller lav social status: Jimmy, Carl, Christoffer og Christoph.</a:t>
            </a:r>
          </a:p>
          <a:p>
            <a:pPr lvl="1"/>
            <a:r>
              <a:rPr lang="da-DK" dirty="0"/>
              <a:t>Kan I selv finde på navne der signalerer høj eller lav social status?</a:t>
            </a:r>
          </a:p>
          <a:p>
            <a:r>
              <a:rPr lang="da-DK" dirty="0"/>
              <a:t>Hvad er det for et felt og </a:t>
            </a:r>
            <a:r>
              <a:rPr lang="da-DK" dirty="0" err="1"/>
              <a:t>doxa</a:t>
            </a:r>
            <a:r>
              <a:rPr lang="da-DK" dirty="0"/>
              <a:t> hun beskriver, som hun ikke føler sig hjemme i?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3182" y="2862561"/>
            <a:ext cx="4139543" cy="392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079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Hør frem til 06.45 og stop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54955" y="2603500"/>
            <a:ext cx="6828228" cy="3416300"/>
          </a:xfrm>
        </p:spPr>
        <p:txBody>
          <a:bodyPr/>
          <a:lstStyle/>
          <a:p>
            <a:r>
              <a:rPr lang="da-DK" dirty="0"/>
              <a:t>Hvordan var Bourdieus opvækst og hvorfor giver det ham et spaltet Habitus?</a:t>
            </a:r>
          </a:p>
          <a:p>
            <a:r>
              <a:rPr lang="da-DK" dirty="0"/>
              <a:t>Hvordan kan man se, hvilket habitus en person har?</a:t>
            </a:r>
          </a:p>
          <a:p>
            <a:r>
              <a:rPr lang="da-DK" dirty="0"/>
              <a:t>Hvorfor er det svært at agere i en anden Habitus end den man selv er opvokset i?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3182" y="2862561"/>
            <a:ext cx="4139543" cy="392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453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Hør frem til 07.45 og stop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54955" y="2603500"/>
            <a:ext cx="6828228" cy="3416300"/>
          </a:xfrm>
        </p:spPr>
        <p:txBody>
          <a:bodyPr/>
          <a:lstStyle/>
          <a:p>
            <a:r>
              <a:rPr lang="da-DK" dirty="0"/>
              <a:t>Hvad skal der til for at være en del af eliten?</a:t>
            </a:r>
          </a:p>
          <a:p>
            <a:pPr lvl="1"/>
            <a:r>
              <a:rPr lang="da-DK" dirty="0"/>
              <a:t>Kom herunder ind på uddannelse, materielle ting og kropsliggjort.</a:t>
            </a:r>
          </a:p>
          <a:p>
            <a:pPr lvl="1"/>
            <a:r>
              <a:rPr lang="da-DK" dirty="0"/>
              <a:t>Det kropsliggjorte handler om, hvordan man går, står, gestikulere og snakker.</a:t>
            </a:r>
          </a:p>
          <a:p>
            <a:pPr lvl="1"/>
            <a:r>
              <a:rPr lang="da-DK" dirty="0"/>
              <a:t>Hvordan er din gymnasielærer kropsliggjort anderledes end en person med lav økonomisk og lav kulturel kapital?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3182" y="2862561"/>
            <a:ext cx="4139543" cy="392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134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Hør frem til 13.00 og stop.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54955" y="2603500"/>
            <a:ext cx="6828228" cy="2079336"/>
          </a:xfrm>
        </p:spPr>
        <p:txBody>
          <a:bodyPr/>
          <a:lstStyle/>
          <a:p>
            <a:r>
              <a:rPr lang="da-DK" dirty="0"/>
              <a:t>Hvordan kan man aflæse på Zissel, at hun ikke er en del af kultur-eliten?</a:t>
            </a:r>
          </a:p>
          <a:p>
            <a:r>
              <a:rPr lang="da-DK" dirty="0"/>
              <a:t>Hvad betyder ”sammenhæng” for habitus (inddrag mærsk-eksemplet)?</a:t>
            </a:r>
          </a:p>
          <a:p>
            <a:r>
              <a:rPr lang="da-DK" dirty="0"/>
              <a:t>Hvad kan Zissel ellers gøre galt, når hun forsøger at passe ind i kultureliten?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3182" y="2862561"/>
            <a:ext cx="4139543" cy="3926164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401781" y="5605704"/>
            <a:ext cx="6068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>
                <a:solidFill>
                  <a:schemeClr val="accent4">
                    <a:lumMod val="75000"/>
                  </a:schemeClr>
                </a:solidFill>
              </a:rPr>
              <a:t>Heri skal følgende begreber inddrages:</a:t>
            </a:r>
          </a:p>
          <a:p>
            <a:r>
              <a:rPr lang="da-DK" dirty="0"/>
              <a:t>Kulturel kapital, økonomisk kapital, social kapital, habitus, felt, </a:t>
            </a:r>
            <a:r>
              <a:rPr lang="da-DK" dirty="0" err="1"/>
              <a:t>doxa</a:t>
            </a:r>
            <a:r>
              <a:rPr lang="da-DK" dirty="0"/>
              <a:t>, opvækst, social arv, miljø, reproduktion</a:t>
            </a:r>
          </a:p>
        </p:txBody>
      </p:sp>
    </p:spTree>
    <p:extLst>
      <p:ext uri="{BB962C8B-B14F-4D97-AF65-F5344CB8AC3E}">
        <p14:creationId xmlns:p14="http://schemas.microsoft.com/office/powerpoint/2010/main" val="2159677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Hør frem til 22.36 og stop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54955" y="2603500"/>
            <a:ext cx="6828228" cy="3416300"/>
          </a:xfrm>
        </p:spPr>
        <p:txBody>
          <a:bodyPr/>
          <a:lstStyle/>
          <a:p>
            <a:r>
              <a:rPr lang="da-DK" dirty="0"/>
              <a:t>Hvilken betydning har netværk (social kapital)?</a:t>
            </a:r>
          </a:p>
          <a:p>
            <a:r>
              <a:rPr lang="da-DK" dirty="0"/>
              <a:t>Zissel kan ikke finde ud af om hun skal give hånd eller kramme. Hvordan ville dette være forskelligt i forskellige felter – F.eks. kultureliten og mærsk-ledelsen (den økonomiske elite)?</a:t>
            </a:r>
          </a:p>
          <a:p>
            <a:r>
              <a:rPr lang="da-DK" dirty="0"/>
              <a:t>Kan I komme på andre hverdags-småting der viser om man er hjemmevante i et givent felt?</a:t>
            </a:r>
          </a:p>
          <a:p>
            <a:r>
              <a:rPr lang="da-DK" dirty="0"/>
              <a:t>Hvordan kan man opbygge sit netværk? Og hvorfor er det risikabelt for Zissel at invitere?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3182" y="2862561"/>
            <a:ext cx="4139543" cy="3926164"/>
          </a:xfrm>
          <a:prstGeom prst="rect">
            <a:avLst/>
          </a:prstGeom>
        </p:spPr>
      </p:pic>
      <p:sp>
        <p:nvSpPr>
          <p:cNvPr id="6" name="Tekstfelt 5"/>
          <p:cNvSpPr txBox="1"/>
          <p:nvPr/>
        </p:nvSpPr>
        <p:spPr>
          <a:xfrm>
            <a:off x="401781" y="5605704"/>
            <a:ext cx="6068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>
                <a:solidFill>
                  <a:schemeClr val="accent4">
                    <a:lumMod val="75000"/>
                  </a:schemeClr>
                </a:solidFill>
              </a:rPr>
              <a:t>Heri skal følgende begreber inddrages:</a:t>
            </a:r>
          </a:p>
          <a:p>
            <a:r>
              <a:rPr lang="da-DK" dirty="0"/>
              <a:t>Kulturel kapital, økonomisk kapital, social kapital, habitus, felt, </a:t>
            </a:r>
            <a:r>
              <a:rPr lang="da-DK" dirty="0" err="1"/>
              <a:t>doxa</a:t>
            </a:r>
            <a:r>
              <a:rPr lang="da-DK" dirty="0"/>
              <a:t>, opvækst, social arv, miljø, reproduktion</a:t>
            </a:r>
          </a:p>
        </p:txBody>
      </p:sp>
    </p:spTree>
    <p:extLst>
      <p:ext uri="{BB962C8B-B14F-4D97-AF65-F5344CB8AC3E}">
        <p14:creationId xmlns:p14="http://schemas.microsoft.com/office/powerpoint/2010/main" val="630592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FDF9A6-D4B3-4BCC-B1E5-ABFE36DDE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Afslutning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35290D0-AC57-4FC0-95BB-627F1F202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756" y="2452254"/>
            <a:ext cx="7298356" cy="3643745"/>
          </a:xfrm>
        </p:spPr>
        <p:txBody>
          <a:bodyPr/>
          <a:lstStyle/>
          <a:p>
            <a:r>
              <a:rPr lang="da-DK" dirty="0"/>
              <a:t>Hvorfor er der hummer, rødvin og jakkesæt på billedet fra ”Zissel og eliten”?</a:t>
            </a:r>
          </a:p>
          <a:p>
            <a:r>
              <a:rPr lang="da-DK" dirty="0"/>
              <a:t>Hvorfor er der spildt rødvin på skjorten?</a:t>
            </a:r>
          </a:p>
          <a:p>
            <a:r>
              <a:rPr lang="da-DK" dirty="0"/>
              <a:t>Hvem kunne være et eksempel på en person i kultureliten?</a:t>
            </a:r>
          </a:p>
          <a:p>
            <a:r>
              <a:rPr lang="da-DK" dirty="0"/>
              <a:t>Hvem kunne være et eksempel på en person i den økonomiske elite?</a:t>
            </a:r>
          </a:p>
          <a:p>
            <a:r>
              <a:rPr lang="da-DK" dirty="0"/>
              <a:t>Hvordan er værdier og adfærd forskellig i eliten og i bunden af det sociale hierarki?</a:t>
            </a:r>
          </a:p>
          <a:p>
            <a:r>
              <a:rPr lang="da-DK" dirty="0"/>
              <a:t>Hvordan er værdier og adfærd forskellig i kultur eliten og i den økonomiske elite?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l="31697" t="17331" r="32061" b="17331"/>
          <a:stretch/>
        </p:blipFill>
        <p:spPr>
          <a:xfrm>
            <a:off x="7845112" y="2794385"/>
            <a:ext cx="4142509" cy="392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0727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- bestyrelseslokale">
  <a:themeElements>
    <a:clrScheme name="Ion - bestyrelseslokal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- bestyrelseslokal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- bestyrelseslokal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F8AFFE51B931F4397AE05E8D6C49325" ma:contentTypeVersion="14" ma:contentTypeDescription="Opret et nyt dokument." ma:contentTypeScope="" ma:versionID="41ad59eecba6818756989972cbf200b7">
  <xsd:schema xmlns:xsd="http://www.w3.org/2001/XMLSchema" xmlns:xs="http://www.w3.org/2001/XMLSchema" xmlns:p="http://schemas.microsoft.com/office/2006/metadata/properties" xmlns:ns2="febb90c7-3665-4c1f-9f05-90391176a982" xmlns:ns3="eec9c017-56e4-40db-953a-986d842f7b06" targetNamespace="http://schemas.microsoft.com/office/2006/metadata/properties" ma:root="true" ma:fieldsID="d1c6bdf2e438ec0af10aea7b31c813cc" ns2:_="" ns3:_="">
    <xsd:import namespace="febb90c7-3665-4c1f-9f05-90391176a982"/>
    <xsd:import namespace="eec9c017-56e4-40db-953a-986d842f7b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bb90c7-3665-4c1f-9f05-90391176a9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ledmærker" ma:readOnly="false" ma:fieldId="{5cf76f15-5ced-4ddc-b409-7134ff3c332f}" ma:taxonomyMulti="true" ma:sspId="7c3003a0-0503-4f8b-8474-15bee1c597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c9c017-56e4-40db-953a-986d842f7b0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3b9c352-2ff1-47ed-9162-206a934021c4}" ma:internalName="TaxCatchAll" ma:showField="CatchAllData" ma:web="eec9c017-56e4-40db-953a-986d842f7b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ec9c017-56e4-40db-953a-986d842f7b06" xsi:nil="true"/>
    <lcf76f155ced4ddcb4097134ff3c332f xmlns="febb90c7-3665-4c1f-9f05-90391176a98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C93871D-84F9-459E-BA60-14C49ABDDF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bb90c7-3665-4c1f-9f05-90391176a982"/>
    <ds:schemaRef ds:uri="eec9c017-56e4-40db-953a-986d842f7b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CD8C858-363E-45A7-8DF6-8871191937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61BF4E1-4793-4BDA-8453-D608574B4D59}">
  <ds:schemaRefs>
    <ds:schemaRef ds:uri="http://www.w3.org/XML/1998/namespace"/>
    <ds:schemaRef ds:uri="http://purl.org/dc/terms/"/>
    <ds:schemaRef ds:uri="http://purl.org/dc/elements/1.1/"/>
    <ds:schemaRef ds:uri="http://purl.org/dc/dcmitype/"/>
    <ds:schemaRef ds:uri="http://schemas.microsoft.com/office/2006/metadata/properties"/>
    <ds:schemaRef ds:uri="http://schemas.microsoft.com/office/2006/documentManagement/types"/>
    <ds:schemaRef ds:uri="febb90c7-3665-4c1f-9f05-90391176a982"/>
    <ds:schemaRef ds:uri="http://schemas.microsoft.com/office/infopath/2007/PartnerControls"/>
    <ds:schemaRef ds:uri="http://schemas.openxmlformats.org/package/2006/metadata/core-properties"/>
    <ds:schemaRef ds:uri="eec9c017-56e4-40db-953a-986d842f7b0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276</TotalTime>
  <Words>717</Words>
  <Application>Microsoft Macintosh PowerPoint</Application>
  <PresentationFormat>Widescreen</PresentationFormat>
  <Paragraphs>65</Paragraphs>
  <Slides>11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Century Gothic</vt:lpstr>
      <vt:lpstr>Wingdings 3</vt:lpstr>
      <vt:lpstr>Ion - bestyrelseslokale</vt:lpstr>
      <vt:lpstr>Zissel og eliten</vt:lpstr>
      <vt:lpstr>Formålet med dagens lektion er at…</vt:lpstr>
      <vt:lpstr>Repetition:</vt:lpstr>
      <vt:lpstr>Radioprogram ”Zissel og eliten”.</vt:lpstr>
      <vt:lpstr>Grupperne</vt:lpstr>
      <vt:lpstr>Hør frem til 04.20 og stop</vt:lpstr>
      <vt:lpstr>Hør frem til 06.45 og stop</vt:lpstr>
      <vt:lpstr>Hør frem til 07.45 og stop</vt:lpstr>
      <vt:lpstr>Hør frem til 13.00 og stop.</vt:lpstr>
      <vt:lpstr>Hør frem til 22.36 og stop</vt:lpstr>
      <vt:lpstr>Afslutning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Nyt forløb</dc:title>
  <dc:creator>René Jensen</dc:creator>
  <cp:lastModifiedBy>Mads Malthe Rifbjerg Søvndal</cp:lastModifiedBy>
  <cp:revision>41</cp:revision>
  <dcterms:created xsi:type="dcterms:W3CDTF">2020-03-17T18:13:20Z</dcterms:created>
  <dcterms:modified xsi:type="dcterms:W3CDTF">2023-08-24T06:44:15Z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0x010100BF8AFFE51B931F4397AE05E8D6C49325</vt:lpwstr>
  </property>
  <property fmtid="{D5CDD505-2E9C-101B-9397-08002B2CF9AE}" pid="3" name="MediaServiceImageTags">
    <vt:lpwstr/>
  </property>
</Properties>
</file>