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01" r:id="rId2"/>
    <p:sldId id="502" r:id="rId3"/>
    <p:sldId id="499" r:id="rId4"/>
    <p:sldId id="482" r:id="rId5"/>
    <p:sldId id="484" r:id="rId6"/>
    <p:sldId id="483" r:id="rId7"/>
    <p:sldId id="485" r:id="rId8"/>
    <p:sldId id="463" r:id="rId9"/>
    <p:sldId id="487" r:id="rId10"/>
    <p:sldId id="488" r:id="rId11"/>
    <p:sldId id="486" r:id="rId12"/>
    <p:sldId id="489" r:id="rId13"/>
    <p:sldId id="490" r:id="rId14"/>
    <p:sldId id="491" r:id="rId15"/>
    <p:sldId id="475" r:id="rId16"/>
    <p:sldId id="492" r:id="rId17"/>
    <p:sldId id="493" r:id="rId18"/>
    <p:sldId id="471" r:id="rId19"/>
    <p:sldId id="474" r:id="rId20"/>
    <p:sldId id="494" r:id="rId21"/>
    <p:sldId id="495" r:id="rId22"/>
    <p:sldId id="496" r:id="rId23"/>
    <p:sldId id="497" r:id="rId24"/>
  </p:sldIdLst>
  <p:sldSz cx="9144000" cy="6858000" type="screen4x3"/>
  <p:notesSz cx="6797675" cy="9926638"/>
  <p:embeddedFontLst>
    <p:embeddedFont>
      <p:font typeface="AU Passata" panose="020B0604020202020204" charset="0"/>
      <p:regular r:id="rId27"/>
      <p:bold r:id="rId28"/>
    </p:embeddedFont>
    <p:embeddedFont>
      <p:font typeface="AU Peto" panose="020B0604020202020204" charset="0"/>
      <p:bold r:id="rId29"/>
    </p:embeddedFont>
    <p:embeddedFont>
      <p:font typeface="Cambria Math" panose="02040503050406030204" pitchFamily="18" charset="0"/>
      <p:regular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80" d="100"/>
          <a:sy n="80" d="100"/>
        </p:scale>
        <p:origin x="139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13314" name="Picture 2" descr="Relateret billed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10603" r="1998" b="11204"/>
          <a:stretch/>
        </p:blipFill>
        <p:spPr bwMode="auto">
          <a:xfrm>
            <a:off x="5252" y="4936"/>
            <a:ext cx="9128734" cy="55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76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2050" name="Picture 2" descr="https://astronomi.systime.dk/fileadmin/_processed_/d/1/csm_ring-nebula-full_red_483592f61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15" y="12529"/>
            <a:ext cx="6891808" cy="689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7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Store stjernes endeligt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6" name="Picture 2" descr="https://astronomi.systime.dk/fileadmin/_processed_/3/f/csm_stscihp1721af5290x5290_red_00ba42d6e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62" y="2276475"/>
            <a:ext cx="3897313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5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ny stjerne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4 juli 1054</a:t>
            </a:r>
          </a:p>
          <a:p>
            <a:endParaRPr lang="da-DK" dirty="0"/>
          </a:p>
          <a:p>
            <a:r>
              <a:rPr lang="da-DK" dirty="0"/>
              <a:t>MEGET lysstærk stjerne</a:t>
            </a:r>
          </a:p>
          <a:p>
            <a:pPr lvl="1"/>
            <a:r>
              <a:rPr lang="da-DK" dirty="0"/>
              <a:t>Synlig om dagen!</a:t>
            </a:r>
          </a:p>
          <a:p>
            <a:pPr lvl="1"/>
            <a:r>
              <a:rPr lang="da-DK" dirty="0"/>
              <a:t>23 dage: kun om natten</a:t>
            </a:r>
          </a:p>
          <a:p>
            <a:pPr lvl="1"/>
            <a:r>
              <a:rPr lang="da-DK" dirty="0"/>
              <a:t>1 år: væk</a:t>
            </a:r>
          </a:p>
          <a:p>
            <a:endParaRPr lang="da-DK" dirty="0"/>
          </a:p>
          <a:p>
            <a:r>
              <a:rPr lang="da-DK" dirty="0"/>
              <a:t>Historiske optegnelser</a:t>
            </a:r>
          </a:p>
          <a:p>
            <a:pPr lvl="1"/>
            <a:r>
              <a:rPr lang="da-DK" dirty="0"/>
              <a:t>Kina, Korea og amerikanske indianerstammer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2052" name="Picture 4" descr="https://astronomi.systime.dk/fileadmin/_processed_/3/0/csm_iStock-147022049_red_d3eaf6c5c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01" y="3068960"/>
            <a:ext cx="4310762" cy="310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646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  <p:pic>
        <p:nvPicPr>
          <p:cNvPr id="4098" name="Picture 2" descr="https://astronomi.systime.dk/fileadmin/_processed_/3/f/csm_stscihp1721af5290x5290_red_00ba42d6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13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Krabbetågen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Rest efter en Super Nova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6" name="Picture 2" descr="https://astronomi.systime.dk/fileadmin/_processed_/3/f/csm_stscihp1721af5290x5290_red_00ba42d6e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494" y="2935288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967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3: Sammentrækning efter Helium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Løber tør for Helium</a:t>
            </a:r>
          </a:p>
          <a:p>
            <a:pPr lvl="1"/>
            <a:r>
              <a:rPr lang="da-DK" dirty="0"/>
              <a:t>Sammentrækning af kernen og udvidelse af overfladen gentages</a:t>
            </a:r>
          </a:p>
          <a:p>
            <a:pPr lvl="1"/>
            <a:r>
              <a:rPr lang="da-DK" dirty="0" err="1"/>
              <a:t>Luminositet</a:t>
            </a:r>
            <a:r>
              <a:rPr lang="da-DK" dirty="0"/>
              <a:t> og radius stiger igen</a:t>
            </a:r>
          </a:p>
          <a:p>
            <a:pPr lvl="1"/>
            <a:endParaRPr lang="da-DK" dirty="0"/>
          </a:p>
          <a:p>
            <a:r>
              <a:rPr lang="da-DK" dirty="0"/>
              <a:t>Tung stjerne</a:t>
            </a:r>
          </a:p>
          <a:p>
            <a:pPr lvl="1"/>
            <a:r>
              <a:rPr lang="da-DK" dirty="0" err="1"/>
              <a:t>Carbon</a:t>
            </a:r>
            <a:r>
              <a:rPr lang="da-DK" dirty="0"/>
              <a:t> antændes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3249" y="2935288"/>
            <a:ext cx="2798989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0148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Tungere grundstoffer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Efterhånden som kernens temperatur stiger ser vi at</a:t>
            </a:r>
          </a:p>
          <a:p>
            <a:pPr lvl="1"/>
            <a:r>
              <a:rPr lang="da-DK" dirty="0"/>
              <a:t>Helium danner </a:t>
            </a:r>
            <a:r>
              <a:rPr lang="da-DK" dirty="0" err="1"/>
              <a:t>carbon</a:t>
            </a:r>
            <a:endParaRPr lang="da-DK" dirty="0"/>
          </a:p>
          <a:p>
            <a:pPr lvl="1"/>
            <a:r>
              <a:rPr lang="da-DK" dirty="0" err="1"/>
              <a:t>Carbon</a:t>
            </a:r>
            <a:r>
              <a:rPr lang="da-DK" dirty="0"/>
              <a:t> danner oxygen</a:t>
            </a:r>
          </a:p>
          <a:p>
            <a:pPr lvl="1"/>
            <a:r>
              <a:rPr lang="da-DK" dirty="0"/>
              <a:t>Oxygen danner neon</a:t>
            </a:r>
          </a:p>
          <a:p>
            <a:pPr lvl="1"/>
            <a:r>
              <a:rPr lang="da-DK" dirty="0"/>
              <a:t>Neon danner magnesium	</a:t>
            </a:r>
          </a:p>
          <a:p>
            <a:r>
              <a:rPr lang="da-DK" dirty="0"/>
              <a:t>Fortsætter op til jern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5122" name="Picture 2" descr="https://astronomi.systime.dk/fileadmin/_processed_/2/2/csm_187_Loegmodellen_630686ae1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10366"/>
            <a:ext cx="4496495" cy="416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44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6146" name="Picture 2" descr="https://astronomi.systime.dk/fileadmin/_processed_/2/2/csm_187_Loegmodellen_630686ae1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7" y="0"/>
            <a:ext cx="7751932" cy="717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6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Tungere grundstoffer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Løgmodel</a:t>
            </a:r>
          </a:p>
          <a:p>
            <a:pPr lvl="1"/>
            <a:r>
              <a:rPr lang="da-DK" dirty="0"/>
              <a:t>Tungere grundstoffer i centrum</a:t>
            </a:r>
          </a:p>
          <a:p>
            <a:pPr lvl="1"/>
            <a:r>
              <a:rPr lang="da-DK" dirty="0"/>
              <a:t>Lette grundstoffer i skaller rundt om</a:t>
            </a:r>
          </a:p>
          <a:p>
            <a:pPr marL="0" indent="0">
              <a:buNone/>
            </a:pPr>
            <a:r>
              <a:rPr lang="da-DK" dirty="0"/>
              <a:t>	</a:t>
            </a:r>
          </a:p>
          <a:p>
            <a:r>
              <a:rPr lang="da-DK" dirty="0"/>
              <a:t>Fortsætter op til jern</a:t>
            </a:r>
          </a:p>
          <a:p>
            <a:endParaRPr lang="da-DK" dirty="0"/>
          </a:p>
          <a:p>
            <a:r>
              <a:rPr lang="da-DK" dirty="0"/>
              <a:t>Hvorfor?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5122" name="Picture 2" descr="https://astronomi.systime.dk/fileadmin/_processed_/2/2/csm_187_Loegmodellen_630686ae1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10366"/>
            <a:ext cx="4496495" cy="416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37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12" name="Picture 2" descr="https://upload.wikimedia.org/wikipedia/commons/thumb/5/53/Binding_energy_curve_-_common_isotopes.svg/500px-Binding_energy_curve_-_common_isotopes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112" y="419942"/>
            <a:ext cx="8853013" cy="582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795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Jern er enden på fusion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Bindingsenergi pr </a:t>
            </a:r>
            <a:r>
              <a:rPr lang="da-DK" dirty="0" err="1"/>
              <a:t>nukleon</a:t>
            </a:r>
            <a:endParaRPr lang="da-DK" dirty="0"/>
          </a:p>
          <a:p>
            <a:endParaRPr lang="da-DK" dirty="0"/>
          </a:p>
          <a:p>
            <a:r>
              <a:rPr lang="da-DK" dirty="0"/>
              <a:t>Hvis vi går ”opad” på grafen, dannes energi</a:t>
            </a:r>
          </a:p>
          <a:p>
            <a:endParaRPr lang="da-DK" dirty="0"/>
          </a:p>
          <a:p>
            <a:r>
              <a:rPr lang="da-DK" dirty="0"/>
              <a:t>Fission OG fusion giver energi</a:t>
            </a:r>
          </a:p>
          <a:p>
            <a:endParaRPr lang="da-DK" dirty="0"/>
          </a:p>
          <a:p>
            <a:r>
              <a:rPr lang="da-DK" dirty="0"/>
              <a:t>FUSION af jern KOSTER energi </a:t>
            </a:r>
          </a:p>
          <a:p>
            <a:pPr lvl="1"/>
            <a:r>
              <a:rPr lang="da-DK" dirty="0"/>
              <a:t>Sker ikke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  <p:pic>
        <p:nvPicPr>
          <p:cNvPr id="9" name="Picture 2" descr="https://upload.wikimedia.org/wikipedia/commons/thumb/5/53/Binding_energy_curve_-_common_isotopes.svg/500px-Binding_energy_curve_-_common_isotopes.svg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193979"/>
            <a:ext cx="4135438" cy="272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089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2723" y="-784"/>
            <a:ext cx="6727480" cy="67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28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Stjernen kollapser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Ikke længere hydrostatisk ligevægt</a:t>
            </a:r>
          </a:p>
          <a:p>
            <a:pPr lvl="1"/>
            <a:r>
              <a:rPr lang="da-DK" dirty="0"/>
              <a:t>Alle lagene kollapser samtidigt</a:t>
            </a:r>
          </a:p>
          <a:p>
            <a:endParaRPr lang="da-DK" dirty="0"/>
          </a:p>
          <a:p>
            <a:r>
              <a:rPr lang="da-DK" dirty="0"/>
              <a:t>KÆMPE tryk i kernen!</a:t>
            </a:r>
          </a:p>
          <a:p>
            <a:endParaRPr lang="da-DK" dirty="0"/>
          </a:p>
          <a:p>
            <a:r>
              <a:rPr lang="da-DK" dirty="0"/>
              <a:t>Danner neutroner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  <p:pic>
        <p:nvPicPr>
          <p:cNvPr id="7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32354" y="2060848"/>
            <a:ext cx="4091004" cy="411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9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Neutronkernen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/>
                  <a:t>Kernen er så tæt, at elektronerne bliver ”mast” ind i atomkernerne</a:t>
                </a:r>
              </a:p>
              <a:p>
                <a:endParaRPr lang="da-DK" dirty="0"/>
              </a:p>
              <a:p>
                <a:r>
                  <a:rPr lang="da-DK" dirty="0"/>
                  <a:t>Fremtvinger processen</a:t>
                </a:r>
              </a:p>
              <a:p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da-DK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r>
                  <a:rPr lang="da-DK" dirty="0"/>
                  <a:t>Vi får dannet en MASSE neutroner</a:t>
                </a:r>
              </a:p>
              <a:p>
                <a:endParaRPr lang="da-DK" dirty="0"/>
              </a:p>
              <a:p>
                <a:r>
                  <a:rPr lang="da-DK" dirty="0"/>
                  <a:t>Når grænse for tryk</a:t>
                </a:r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 r="-885" b="-1412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009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Eksplosionen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ydre lag kollapser stadig</a:t>
            </a:r>
          </a:p>
          <a:p>
            <a:endParaRPr lang="da-DK" dirty="0"/>
          </a:p>
          <a:p>
            <a:r>
              <a:rPr lang="da-DK" dirty="0"/>
              <a:t>”overkomprimerer” kernen</a:t>
            </a:r>
          </a:p>
          <a:p>
            <a:pPr lvl="1"/>
            <a:r>
              <a:rPr lang="da-DK" dirty="0"/>
              <a:t>Vil udvide sig som modsvar</a:t>
            </a:r>
          </a:p>
          <a:p>
            <a:pPr lvl="1"/>
            <a:r>
              <a:rPr lang="da-DK" dirty="0"/>
              <a:t>Fjeder</a:t>
            </a:r>
          </a:p>
          <a:p>
            <a:endParaRPr lang="da-DK" dirty="0"/>
          </a:p>
          <a:p>
            <a:r>
              <a:rPr lang="da-DK" dirty="0"/>
              <a:t>Kernen er meget tungere end de ydre lag</a:t>
            </a:r>
          </a:p>
          <a:p>
            <a:pPr lvl="1"/>
            <a:r>
              <a:rPr lang="da-DK" dirty="0"/>
              <a:t>Trykbølge</a:t>
            </a:r>
          </a:p>
          <a:p>
            <a:pPr lvl="1"/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0042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17</a:t>
            </a:fld>
            <a:endParaRPr lang="da-DK"/>
          </a:p>
        </p:txBody>
      </p:sp>
      <p:pic>
        <p:nvPicPr>
          <p:cNvPr id="7170" name="Picture 2" descr="Billedresultat for super nova shock wav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7576"/>
            <a:ext cx="9144000" cy="534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8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ydre lag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De yderste lag af stjernen bliver ”Blæst af” under eksplosionen </a:t>
            </a:r>
          </a:p>
          <a:p>
            <a:pPr lvl="1"/>
            <a:r>
              <a:rPr lang="da-DK" dirty="0"/>
              <a:t>Danner materiale til den næste generation af stjerner</a:t>
            </a:r>
          </a:p>
          <a:p>
            <a:endParaRPr lang="da-DK" dirty="0"/>
          </a:p>
          <a:p>
            <a:r>
              <a:rPr lang="da-DK" dirty="0"/>
              <a:t>De tungeste grundstoffer i universet har været gennem 3 super nova eksplosioner</a:t>
            </a:r>
          </a:p>
        </p:txBody>
      </p:sp>
      <p:pic>
        <p:nvPicPr>
          <p:cNvPr id="14338" name="Picture 2" descr="https://www.ualberta.ca/~erosolow/UAlberta/Research_files/ResearchOverview.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003749"/>
            <a:ext cx="4135438" cy="310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6837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Kernen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/>
                  <a:t>Kerne bestående af primært neutroner</a:t>
                </a:r>
              </a:p>
              <a:p>
                <a:pPr lvl="1"/>
                <a:r>
                  <a:rPr lang="da-DK" dirty="0"/>
                  <a:t>Neutronstjerne</a:t>
                </a:r>
              </a:p>
              <a:p>
                <a:endParaRPr lang="da-DK" dirty="0"/>
              </a:p>
              <a:p>
                <a:r>
                  <a:rPr lang="da-DK" dirty="0">
                    <a:sym typeface="Wingdings" panose="05000000000000000000" pitchFamily="2" charset="2"/>
                  </a:rPr>
                  <a:t>Radius på ca. 10 km</a:t>
                </a:r>
              </a:p>
              <a:p>
                <a:endParaRPr lang="da-DK" dirty="0">
                  <a:sym typeface="Wingdings" panose="05000000000000000000" pitchFamily="2" charset="2"/>
                </a:endParaRPr>
              </a:p>
              <a:p>
                <a:r>
                  <a:rPr lang="da-DK" dirty="0">
                    <a:sym typeface="Wingdings" panose="05000000000000000000" pitchFamily="2" charset="2"/>
                  </a:rPr>
                  <a:t>Masse svarende til 1.5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⊙</m:t>
                        </m:r>
                      </m:sub>
                    </m:sSub>
                  </m:oMath>
                </a14:m>
                <a:endParaRPr lang="da-DK" dirty="0">
                  <a:sym typeface="Wingdings" panose="05000000000000000000" pitchFamily="2" charset="2"/>
                </a:endParaRPr>
              </a:p>
              <a:p>
                <a:endParaRPr lang="da-DK" dirty="0">
                  <a:sym typeface="Wingdings" panose="05000000000000000000" pitchFamily="2" charset="2"/>
                </a:endParaRPr>
              </a:p>
              <a:p>
                <a:r>
                  <a:rPr lang="da-DK" dirty="0">
                    <a:sym typeface="Wingdings" panose="05000000000000000000" pitchFamily="2" charset="2"/>
                  </a:rPr>
                  <a:t>HØJ densitet</a:t>
                </a:r>
              </a:p>
              <a:p>
                <a:pPr lvl="1"/>
                <a:r>
                  <a:rPr lang="da-DK" dirty="0">
                    <a:sym typeface="Wingdings" panose="05000000000000000000" pitchFamily="2" charset="2"/>
                  </a:rPr>
                  <a:t>MEGET højere end en hvid dværg</a:t>
                </a:r>
                <a:endParaRPr lang="da-DK" dirty="0"/>
              </a:p>
              <a:p>
                <a:pPr lvl="1"/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 r="-1327" b="-1318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http://i0.wp.com/www.fromquarkstoquasars.com/wp-content/uploads/2014/01/xsec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158828"/>
            <a:ext cx="4135438" cy="279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8402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Sorte huller = Neutronstjerner 2.0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a-DK" dirty="0"/>
                  <a:t>Meget tunge hovedseriestjerner</a:t>
                </a:r>
              </a:p>
              <a:p>
                <a:pPr lvl="1"/>
                <a:r>
                  <a:rPr lang="da-DK" dirty="0">
                    <a:sym typeface="Wingdings" panose="05000000000000000000" pitchFamily="2" charset="2"/>
                  </a:rPr>
                  <a:t>&gt; 20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⊙</m:t>
                        </m:r>
                      </m:sub>
                    </m:sSub>
                  </m:oMath>
                </a14:m>
                <a:endParaRPr lang="da-DK" dirty="0"/>
              </a:p>
              <a:p>
                <a:endParaRPr lang="da-DK" dirty="0"/>
              </a:p>
              <a:p>
                <a:r>
                  <a:rPr lang="da-DK" dirty="0"/>
                  <a:t>Neutronerne tvinges sammen</a:t>
                </a:r>
              </a:p>
              <a:p>
                <a:endParaRPr lang="da-DK" dirty="0"/>
              </a:p>
              <a:p>
                <a:r>
                  <a:rPr lang="da-DK" dirty="0"/>
                  <a:t>Sort hul</a:t>
                </a:r>
              </a:p>
              <a:p>
                <a:pPr lvl="1"/>
                <a:r>
                  <a:rPr lang="da-DK" dirty="0"/>
                  <a:t>Næste forløb</a:t>
                </a:r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5015" t="-791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20</a:t>
            </a:fld>
            <a:endParaRPr lang="da-DK"/>
          </a:p>
        </p:txBody>
      </p:sp>
      <p:pic>
        <p:nvPicPr>
          <p:cNvPr id="10244" name="Picture 4" descr="Billedresultat for black ho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391446"/>
            <a:ext cx="4135438" cy="232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923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er det 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679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Neutronstjerne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Rotation er bevaret</a:t>
            </a:r>
          </a:p>
          <a:p>
            <a:pPr lvl="1"/>
            <a:r>
              <a:rPr lang="da-DK" dirty="0"/>
              <a:t>Mindre masse </a:t>
            </a:r>
            <a:r>
              <a:rPr lang="da-DK" dirty="0">
                <a:sym typeface="Wingdings" panose="05000000000000000000" pitchFamily="2" charset="2"/>
              </a:rPr>
              <a:t> hurtigere rotation</a:t>
            </a:r>
          </a:p>
          <a:p>
            <a:pPr lvl="1"/>
            <a:r>
              <a:rPr lang="da-DK" dirty="0">
                <a:sym typeface="Wingdings" panose="05000000000000000000" pitchFamily="2" charset="2"/>
              </a:rPr>
              <a:t>Hurtigste observeret roterer 716 gange i sekundet!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Stærkt magnetfelt ved polerne</a:t>
            </a:r>
          </a:p>
          <a:p>
            <a:pPr lvl="1"/>
            <a:r>
              <a:rPr lang="da-DK" dirty="0">
                <a:sym typeface="Wingdings" panose="05000000000000000000" pitchFamily="2" charset="2"/>
              </a:rPr>
              <a:t>Udsender stråling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22</a:t>
            </a:fld>
            <a:endParaRPr lang="da-DK"/>
          </a:p>
        </p:txBody>
      </p:sp>
      <p:pic>
        <p:nvPicPr>
          <p:cNvPr id="2050" name="Picture 2" descr="Relateret billed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391446"/>
            <a:ext cx="4135438" cy="232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157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Pulsar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348880"/>
            <a:ext cx="4133850" cy="3824908"/>
          </a:xfrm>
        </p:spPr>
        <p:txBody>
          <a:bodyPr/>
          <a:lstStyle/>
          <a:p>
            <a:r>
              <a:rPr lang="da-DK" dirty="0"/>
              <a:t>To akser</a:t>
            </a:r>
          </a:p>
          <a:p>
            <a:pPr lvl="1"/>
            <a:r>
              <a:rPr lang="da-DK" dirty="0"/>
              <a:t>Magnetisk og rotation</a:t>
            </a:r>
          </a:p>
          <a:p>
            <a:pPr lvl="1"/>
            <a:r>
              <a:rPr lang="da-DK" dirty="0"/>
              <a:t>Ligesom Jorden</a:t>
            </a:r>
          </a:p>
          <a:p>
            <a:endParaRPr lang="da-DK" dirty="0"/>
          </a:p>
          <a:p>
            <a:r>
              <a:rPr lang="da-DK" dirty="0"/>
              <a:t>Strålingen udsendes i varierende retning</a:t>
            </a:r>
          </a:p>
          <a:p>
            <a:endParaRPr lang="da-DK" dirty="0"/>
          </a:p>
          <a:p>
            <a:r>
              <a:rPr lang="da-DK" dirty="0"/>
              <a:t>Vi observerer</a:t>
            </a:r>
          </a:p>
          <a:p>
            <a:pPr lvl="1"/>
            <a:r>
              <a:rPr lang="da-DK" dirty="0"/>
              <a:t>Pulserende stjerne, der udsender stråling i glimt</a:t>
            </a:r>
          </a:p>
          <a:p>
            <a:pPr lvl="1"/>
            <a:r>
              <a:rPr lang="da-DK" dirty="0"/>
              <a:t>Blev navngivet pulsar</a:t>
            </a:r>
          </a:p>
          <a:p>
            <a:pPr lvl="1"/>
            <a:r>
              <a:rPr lang="da-DK" dirty="0"/>
              <a:t>I virkeligheden en neutronstjerne</a:t>
            </a:r>
          </a:p>
          <a:p>
            <a:pPr lvl="1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23</a:t>
            </a:fld>
            <a:endParaRPr lang="da-DK"/>
          </a:p>
        </p:txBody>
      </p:sp>
      <p:pic>
        <p:nvPicPr>
          <p:cNvPr id="1026" name="Picture 2" descr="Billedresultat for pulsar sta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982" y="3195808"/>
            <a:ext cx="3809524" cy="271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65511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6798</TotalTime>
  <Words>378</Words>
  <Application>Microsoft Office PowerPoint</Application>
  <PresentationFormat>Skærmshow (4:3)</PresentationFormat>
  <Paragraphs>138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9" baseType="lpstr">
      <vt:lpstr>Wingdings</vt:lpstr>
      <vt:lpstr>Cambria Math</vt:lpstr>
      <vt:lpstr>Arial</vt:lpstr>
      <vt:lpstr>AU Peto</vt:lpstr>
      <vt:lpstr>AU Passata</vt:lpstr>
      <vt:lpstr>AU</vt:lpstr>
      <vt:lpstr>PowerPoint-præsentation</vt:lpstr>
      <vt:lpstr>PowerPoint-præsentation</vt:lpstr>
      <vt:lpstr>Store stjernes endeligt</vt:lpstr>
      <vt:lpstr>En ny stjerne</vt:lpstr>
      <vt:lpstr>PowerPoint-præsentation</vt:lpstr>
      <vt:lpstr>Krabbetågen</vt:lpstr>
      <vt:lpstr>Stadie 3: Sammentrækning efter Helium</vt:lpstr>
      <vt:lpstr>Tungere grundstoffer</vt:lpstr>
      <vt:lpstr>PowerPoint-præsentation</vt:lpstr>
      <vt:lpstr>Tungere grundstoffer</vt:lpstr>
      <vt:lpstr>PowerPoint-præsentation</vt:lpstr>
      <vt:lpstr>Jern er enden på fusion</vt:lpstr>
      <vt:lpstr>PowerPoint-præsentation</vt:lpstr>
      <vt:lpstr>Stjernen kollapser</vt:lpstr>
      <vt:lpstr>Neutronkernen</vt:lpstr>
      <vt:lpstr>Eksplosionen </vt:lpstr>
      <vt:lpstr>PowerPoint-præsentation</vt:lpstr>
      <vt:lpstr>De ydre lag</vt:lpstr>
      <vt:lpstr>Kernen</vt:lpstr>
      <vt:lpstr>Sorte huller = Neutronstjerner 2.0</vt:lpstr>
      <vt:lpstr>Så er det jer</vt:lpstr>
      <vt:lpstr>Neutronstjerne</vt:lpstr>
      <vt:lpstr>Pulsar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 CVC</cp:lastModifiedBy>
  <cp:revision>370</cp:revision>
  <cp:lastPrinted>2012-08-23T08:02:43Z</cp:lastPrinted>
  <dcterms:created xsi:type="dcterms:W3CDTF">2010-08-27T06:45:27Z</dcterms:created>
  <dcterms:modified xsi:type="dcterms:W3CDTF">2023-11-06T16:18:01Z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