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0" r:id="rId2"/>
    <p:sldId id="291" r:id="rId3"/>
    <p:sldId id="292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/>
    <p:restoredTop sz="94681"/>
  </p:normalViewPr>
  <p:slideViewPr>
    <p:cSldViewPr snapToGrid="0">
      <p:cViewPr varScale="1">
        <p:scale>
          <a:sx n="116" d="100"/>
          <a:sy n="116" d="100"/>
        </p:scale>
        <p:origin x="1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F0365D-F4F6-B9BC-91DC-DE5E493B4C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55A3AD2-C283-BC70-8B1C-8A837D550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E44A00-1180-1D18-C246-13BCCB85E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EB5B98-3FE6-0F6D-31C0-217F6B4AE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38E77FA-6220-A8D0-D937-9E0CFEE7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034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11548-BD98-ACA4-AC2F-C0784CDF1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A42C07-9D4B-5F5F-D97A-E33A90E98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78434E-8C3D-AC8A-3765-F7724C24D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86B38B-900D-A456-4AB7-FB54FCF99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99DFB72-C857-69B1-3057-1552A7693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98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20F864-E95A-19C9-583A-95628DD4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61EF531-6241-7BF9-CE91-798D668EA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90D653-5AE8-8112-B771-D69C8023B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AA40061-65DA-EB82-3785-AD76D5177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393C3B9-5408-53D7-9168-6578070E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62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6EE228-693B-6FC0-4278-E97EC00D9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117CDA-7B4B-48FB-9B05-DF62453EA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134122C-F207-D000-0027-2405538773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DDBF861-29DE-0266-F45C-363395AA6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0E99D26-8637-D590-993B-D3F4B5889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3F81CC2-074D-A188-4443-A4880F65E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806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533309-E162-8B26-BED2-C21580E34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87BB8A5-4309-6D9F-95DE-F4143B5FC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A70260C-4AF5-A896-FD1C-0B560B788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F84925C-A15E-A695-A1A7-63DB64D2D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CEC3601-11B0-A6DA-3AAC-B1F5EA539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84BDEA7-460E-5176-1170-BECEF3199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B3A744D-6E85-E3B4-F9E4-9355123EB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CCEBCA7-0924-DF08-57B9-2F3D2EE01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554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115746-5B86-E871-054C-B42117630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3344C47-BF2A-876D-AAEE-87E37A49A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EE53A14-B18F-6C78-3D01-6BC676929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4E62602-5634-F696-99E7-B122A7A29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3180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A09CE89-CA52-D443-82AA-1F1A34933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3E765D0-5AB5-659A-E106-11300EF2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A4AB21B-3487-FB3B-7A89-784701EB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0085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5FD8D0-12F3-FACB-7855-A0D435A29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DE49FB-4F3E-FE08-D3E5-B1A5BBA0A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6D8D262-D73F-8328-F4BD-8AAC1A901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188E5B5-A49D-4AC5-DA8E-C68B4AF24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93A5D26-BB5F-D93B-BF2A-8C96AE68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D372F26-DA7A-6774-7D18-FE4F240E0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5061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8D2358-9508-7B07-5F0E-3C2425D46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A04522F-1FCA-DC5E-A137-A8DD51975A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26A3A43-391B-0FB9-D271-A07A3CF5D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419D06D-D679-AAE5-117C-E693CA781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955AC99-2158-F0F8-2033-30C9FE8E3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5F75BE1-5836-BEE1-58DC-01B7A4ABC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068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CE51CB-1280-FE1C-DC4C-42D7E0A24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BE857FA-62EF-1864-8EB7-AE2A137AA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983014-FA90-12B7-3556-ECA127621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257FB7-A1CD-120D-09C6-785DB0893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9E42243-03C0-F734-41AA-97AD23CB9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775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BFB5DFE-0C41-BF10-A6AB-50CFC47780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3455390-284C-E9C6-1315-377C92DE7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A8004A-5F15-336F-975F-E2428D4BA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98BA644-39BB-E8E4-617B-6B96CE40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BE6E20-6EC3-3667-5B62-D1977B02D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408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4CC4587-16F3-4804-630E-D946D1BB7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2AB0A0-83A5-13AC-7F3E-13D19F272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4B22BE-7C62-AD8B-2509-367FAE773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B73FDF-6007-414C-97AE-3DA7B6079E30}" type="datetimeFigureOut">
              <a:rPr lang="da-DK" smtClean="0"/>
              <a:t>11.12.2024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CC5141-F647-E0D9-9677-DF36D8994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580D39-350A-D936-C555-521D70612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0DF83C-8589-9C45-BA6D-1349033CDF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591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t billede, der indeholder maleri, kunst, person, Ansigt&#10;&#10;Automatisk genereret beskrivelse">
            <a:extLst>
              <a:ext uri="{FF2B5EF4-FFF2-40B4-BE49-F238E27FC236}">
                <a16:creationId xmlns:a16="http://schemas.microsoft.com/office/drawing/2014/main" id="{1F473DC4-0B6B-636C-0EC3-E0DBD42C7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1" b="34173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993983A-320E-73D2-8DA2-F7CEA4832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6091" y="2633933"/>
            <a:ext cx="8039818" cy="1643572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FFFFFF"/>
                </a:solidFill>
              </a:rPr>
              <a:t>Homers </a:t>
            </a:r>
            <a:r>
              <a:rPr lang="da-DK" dirty="0" err="1">
                <a:solidFill>
                  <a:srgbClr val="FFFFFF"/>
                </a:solidFill>
              </a:rPr>
              <a:t>iliade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sz="3600" dirty="0">
                <a:solidFill>
                  <a:srgbClr val="FFFFFF"/>
                </a:solidFill>
              </a:rPr>
              <a:t>Lektion 5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dirty="0">
                <a:solidFill>
                  <a:srgbClr val="FFFFFF"/>
                </a:solidFill>
              </a:rPr>
              <a:t>1. sang </a:t>
            </a:r>
            <a:r>
              <a:rPr lang="da-DK" dirty="0" err="1">
                <a:solidFill>
                  <a:srgbClr val="FFFFFF"/>
                </a:solidFill>
              </a:rPr>
              <a:t>vv</a:t>
            </a:r>
            <a:r>
              <a:rPr lang="da-DK" dirty="0">
                <a:solidFill>
                  <a:srgbClr val="FFFFFF"/>
                </a:solidFill>
              </a:rPr>
              <a:t>. 488-611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A43D126-D561-D467-5272-51D666EF0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7556" y="5272809"/>
            <a:ext cx="8442384" cy="725018"/>
          </a:xfrm>
        </p:spPr>
        <p:txBody>
          <a:bodyPr>
            <a:no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dirty="0">
                <a:solidFill>
                  <a:srgbClr val="FFFFFF"/>
                </a:solidFill>
              </a:rPr>
              <a:t>Resumé af </a:t>
            </a:r>
            <a:r>
              <a:rPr lang="da-DK" dirty="0" err="1">
                <a:solidFill>
                  <a:srgbClr val="FFFFFF"/>
                </a:solidFill>
              </a:rPr>
              <a:t>vv</a:t>
            </a:r>
            <a:r>
              <a:rPr lang="da-DK" dirty="0">
                <a:solidFill>
                  <a:srgbClr val="FFFFFF"/>
                </a:solidFill>
              </a:rPr>
              <a:t>. 318-487 (ved Esben)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dirty="0">
                <a:solidFill>
                  <a:srgbClr val="FFFFFF"/>
                </a:solidFill>
              </a:rPr>
              <a:t>Læsning og arbejdsspørgsmål til </a:t>
            </a:r>
            <a:r>
              <a:rPr lang="da-DK" dirty="0" err="1">
                <a:solidFill>
                  <a:srgbClr val="FFFFFF"/>
                </a:solidFill>
              </a:rPr>
              <a:t>vv</a:t>
            </a:r>
            <a:r>
              <a:rPr lang="da-DK" dirty="0">
                <a:solidFill>
                  <a:srgbClr val="FFFFFF"/>
                </a:solidFill>
              </a:rPr>
              <a:t>. 488-611</a:t>
            </a:r>
          </a:p>
        </p:txBody>
      </p:sp>
    </p:spTree>
    <p:extLst>
      <p:ext uri="{BB962C8B-B14F-4D97-AF65-F5344CB8AC3E}">
        <p14:creationId xmlns:p14="http://schemas.microsoft.com/office/powerpoint/2010/main" val="1068231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751786-4FC6-450C-1A6A-BED3180C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117600"/>
          </a:xfrm>
        </p:spPr>
        <p:txBody>
          <a:bodyPr anchor="t"/>
          <a:lstStyle/>
          <a:p>
            <a:r>
              <a:rPr lang="da-DK" sz="2400" dirty="0"/>
              <a:t>Resume af </a:t>
            </a:r>
            <a:br>
              <a:rPr lang="da-DK" dirty="0"/>
            </a:br>
            <a:r>
              <a:rPr lang="da-DK" dirty="0" err="1"/>
              <a:t>vv</a:t>
            </a:r>
            <a:r>
              <a:rPr lang="da-DK" dirty="0"/>
              <a:t>. 318-487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5688F7B-BDFE-3089-678A-7264FA9C8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1574800"/>
            <a:ext cx="3705225" cy="46228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Agamemnon sender to herolder til Achilleus’ lejr for at hente </a:t>
            </a:r>
            <a:r>
              <a:rPr lang="da-DK" dirty="0" err="1"/>
              <a:t>Briseïs</a:t>
            </a:r>
            <a:r>
              <a:rPr lang="da-DK" dirty="0"/>
              <a:t>. Achilleus lader dem hente hende – hans strid er med Agamemnon.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Odysseus ankommer til Chryse med </a:t>
            </a:r>
            <a:r>
              <a:rPr lang="da-DK" dirty="0" err="1"/>
              <a:t>Chryseïs</a:t>
            </a:r>
            <a:r>
              <a:rPr lang="da-DK" dirty="0"/>
              <a:t>. </a:t>
            </a:r>
            <a:r>
              <a:rPr lang="da-DK" dirty="0" err="1"/>
              <a:t>Achaierne</a:t>
            </a:r>
            <a:r>
              <a:rPr lang="da-DK" dirty="0"/>
              <a:t> laver ofringer, og Chryses beder Apollon om at fjerne pesten, hvilket han gør.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Achilleus går ned til stranden og beder sin mor, havnymfen Thetis om hjælp; hun skal overtale Zeus til at hjælpe trojanerne i krigen, så Agamemnon bliver nødt til at søge Achilleus’ hjælp. I mellemtiden vil Achilleus og hans mænd ikke deltage i krigen. Thetis lover at tale med Zeus, når denne om 12 dage vender tilbage til Olympen.</a:t>
            </a:r>
          </a:p>
        </p:txBody>
      </p:sp>
      <p:pic>
        <p:nvPicPr>
          <p:cNvPr id="1026" name="Picture 2" descr="Thetis Consoling Her Son Achilles from the Room of the Iliad in the  Palazzina">
            <a:extLst>
              <a:ext uri="{FF2B5EF4-FFF2-40B4-BE49-F238E27FC236}">
                <a16:creationId xmlns:a16="http://schemas.microsoft.com/office/drawing/2014/main" id="{94D7B0A0-6B3D-D98C-BD0A-D8DE6D357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288" y="0"/>
            <a:ext cx="4643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36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1FE1C0-FA50-13F3-B312-0AA88AB1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9264" y="733100"/>
            <a:ext cx="4618836" cy="12756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700" dirty="0" err="1"/>
              <a:t>Læsning</a:t>
            </a:r>
            <a:r>
              <a:rPr lang="en-US" sz="2700" dirty="0"/>
              <a:t> </a:t>
            </a:r>
            <a:r>
              <a:rPr lang="en-US" sz="2700" dirty="0" err="1"/>
              <a:t>og</a:t>
            </a:r>
            <a:r>
              <a:rPr lang="en-US" sz="2700" dirty="0"/>
              <a:t> </a:t>
            </a:r>
            <a:r>
              <a:rPr lang="en-US" sz="2700" dirty="0" err="1"/>
              <a:t>arbejdsspørgsmål</a:t>
            </a:r>
            <a:r>
              <a:rPr lang="en-US" sz="3000" dirty="0"/>
              <a:t>,</a:t>
            </a:r>
            <a:br>
              <a:rPr lang="en-US" sz="3000" dirty="0"/>
            </a:br>
            <a:r>
              <a:rPr lang="en-US" dirty="0"/>
              <a:t>vv. 488-611</a:t>
            </a:r>
            <a:endParaRPr lang="en-US" sz="3000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61D38C9-7852-429F-EBED-10E8E516D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49264" y="2216151"/>
            <a:ext cx="4618835" cy="3390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Læs</a:t>
            </a:r>
            <a:r>
              <a:rPr lang="en-US" sz="2000" dirty="0"/>
              <a:t> </a:t>
            </a:r>
            <a:r>
              <a:rPr lang="en-US" sz="2000" dirty="0" err="1"/>
              <a:t>Iliaden</a:t>
            </a:r>
            <a:r>
              <a:rPr lang="en-US" sz="2000" dirty="0"/>
              <a:t> 1. sang vv. 488-611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besvar</a:t>
            </a:r>
            <a:r>
              <a:rPr lang="en-US" sz="2000" dirty="0"/>
              <a:t> </a:t>
            </a:r>
            <a:r>
              <a:rPr lang="en-US" sz="2000" dirty="0" err="1"/>
              <a:t>arbejdsspørgsmålene</a:t>
            </a:r>
            <a:r>
              <a:rPr lang="en-US" sz="2000" dirty="0"/>
              <a:t>, </a:t>
            </a:r>
            <a:r>
              <a:rPr lang="en-US" sz="2000" dirty="0" err="1"/>
              <a:t>mens</a:t>
            </a:r>
            <a:r>
              <a:rPr lang="en-US" sz="2000" dirty="0"/>
              <a:t> du </a:t>
            </a:r>
            <a:r>
              <a:rPr lang="en-US" sz="2000" dirty="0" err="1"/>
              <a:t>læser</a:t>
            </a:r>
            <a:r>
              <a:rPr lang="en-US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Husk at </a:t>
            </a:r>
            <a:r>
              <a:rPr lang="en-US" sz="2000" dirty="0" err="1"/>
              <a:t>notere</a:t>
            </a:r>
            <a:r>
              <a:rPr lang="en-US" sz="2000" dirty="0"/>
              <a:t> </a:t>
            </a:r>
            <a:r>
              <a:rPr lang="en-US" sz="2000" dirty="0" err="1"/>
              <a:t>stikord</a:t>
            </a:r>
            <a:r>
              <a:rPr lang="en-US" sz="2000" dirty="0"/>
              <a:t>, </a:t>
            </a:r>
            <a:r>
              <a:rPr lang="en-US" sz="2000" dirty="0" err="1"/>
              <a:t>versnumre</a:t>
            </a:r>
            <a:r>
              <a:rPr lang="en-US" sz="2000" dirty="0"/>
              <a:t> </a:t>
            </a:r>
            <a:r>
              <a:rPr lang="en-US" sz="2000" dirty="0" err="1"/>
              <a:t>o.lign</a:t>
            </a:r>
            <a:r>
              <a:rPr lang="en-US" sz="2000" dirty="0"/>
              <a:t>., </a:t>
            </a:r>
            <a:r>
              <a:rPr lang="en-US" sz="2000" dirty="0" err="1"/>
              <a:t>hvor</a:t>
            </a:r>
            <a:r>
              <a:rPr lang="en-US" sz="2000" dirty="0"/>
              <a:t> det er relevant.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Vi </a:t>
            </a:r>
            <a:r>
              <a:rPr lang="en-US" sz="2000" dirty="0" err="1"/>
              <a:t>gennemgår</a:t>
            </a:r>
            <a:r>
              <a:rPr lang="en-US" sz="2000" dirty="0"/>
              <a:t> </a:t>
            </a:r>
            <a:r>
              <a:rPr lang="en-US" sz="2000" dirty="0" err="1"/>
              <a:t>spørgsmålene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klassen</a:t>
            </a:r>
            <a:r>
              <a:rPr lang="en-US" sz="2000" dirty="0"/>
              <a:t>.</a:t>
            </a:r>
          </a:p>
        </p:txBody>
      </p:sp>
      <p:pic>
        <p:nvPicPr>
          <p:cNvPr id="3074" name="Picture 2" descr="Zeus and Thetis, 1769 by Anton Pavlovich Losenko">
            <a:extLst>
              <a:ext uri="{FF2B5EF4-FFF2-40B4-BE49-F238E27FC236}">
                <a16:creationId xmlns:a16="http://schemas.microsoft.com/office/drawing/2014/main" id="{F5117841-F744-E45A-2AF1-B99C0C7E3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9" r="-2" b="5153"/>
          <a:stretch/>
        </p:blipFill>
        <p:spPr bwMode="auto">
          <a:xfrm>
            <a:off x="1682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640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Macintosh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Homers iliade Lektion 5 1. sang vv. 488-611</vt:lpstr>
      <vt:lpstr>Resume af  vv. 318-487</vt:lpstr>
      <vt:lpstr>Læsning og arbejdsspørgsmål, vv. 488-611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2024-12-11T08:58:18Z</dcterms:created>
  <dcterms:modified xsi:type="dcterms:W3CDTF">2024-12-11T08:58:38Z</dcterms:modified>
</cp:coreProperties>
</file>