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 id="2147483744" r:id="rId2"/>
  </p:sldMasterIdLst>
  <p:notesMasterIdLst>
    <p:notesMasterId r:id="rId18"/>
  </p:notesMasterIdLst>
  <p:sldIdLst>
    <p:sldId id="256" r:id="rId3"/>
    <p:sldId id="257" r:id="rId4"/>
    <p:sldId id="259" r:id="rId5"/>
    <p:sldId id="260" r:id="rId6"/>
    <p:sldId id="262" r:id="rId7"/>
    <p:sldId id="263" r:id="rId8"/>
    <p:sldId id="264" r:id="rId9"/>
    <p:sldId id="267" r:id="rId10"/>
    <p:sldId id="265" r:id="rId11"/>
    <p:sldId id="266" r:id="rId12"/>
    <p:sldId id="273" r:id="rId13"/>
    <p:sldId id="274" r:id="rId14"/>
    <p:sldId id="275" r:id="rId15"/>
    <p:sldId id="276" r:id="rId16"/>
    <p:sldId id="27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8"/>
    <p:restoredTop sz="94681"/>
  </p:normalViewPr>
  <p:slideViewPr>
    <p:cSldViewPr snapToGrid="0">
      <p:cViewPr>
        <p:scale>
          <a:sx n="90" d="100"/>
          <a:sy n="90" d="100"/>
        </p:scale>
        <p:origin x="1232"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8E38E-40C3-204E-B93D-547EF411B439}" type="datetimeFigureOut">
              <a:rPr lang="da-DK" smtClean="0"/>
              <a:t>12.12.2024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59771C-5B99-2A4B-A3D5-83D789E9652C}" type="slidenum">
              <a:rPr lang="da-DK" smtClean="0"/>
              <a:t>‹nr.›</a:t>
            </a:fld>
            <a:endParaRPr lang="da-DK"/>
          </a:p>
        </p:txBody>
      </p:sp>
    </p:spTree>
    <p:extLst>
      <p:ext uri="{BB962C8B-B14F-4D97-AF65-F5344CB8AC3E}">
        <p14:creationId xmlns:p14="http://schemas.microsoft.com/office/powerpoint/2010/main" val="2177869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27C40FB2-8193-2144-2C6A-7C789F981B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7CDD2BF-5DDE-304E-A001-757399C2830A}" type="slidenum">
              <a:rPr lang="da-DK" altLang="da-DK" sz="1200"/>
              <a:pPr/>
              <a:t>11</a:t>
            </a:fld>
            <a:endParaRPr lang="da-DK" altLang="da-DK" sz="1200"/>
          </a:p>
        </p:txBody>
      </p:sp>
      <p:sp>
        <p:nvSpPr>
          <p:cNvPr id="41986" name="Rectangle 2">
            <a:extLst>
              <a:ext uri="{FF2B5EF4-FFF2-40B4-BE49-F238E27FC236}">
                <a16:creationId xmlns:a16="http://schemas.microsoft.com/office/drawing/2014/main" id="{14BD5909-1242-62D4-FE5E-253F81BD18A2}"/>
              </a:ext>
            </a:extLst>
          </p:cNvPr>
          <p:cNvSpPr>
            <a:spLocks noRot="1" noChangeArrowheads="1" noTextEdit="1"/>
          </p:cNvSpPr>
          <p:nvPr>
            <p:ph type="sldImg"/>
          </p:nvPr>
        </p:nvSpPr>
        <p:spPr>
          <a:ln/>
        </p:spPr>
      </p:sp>
      <p:sp>
        <p:nvSpPr>
          <p:cNvPr id="41987" name="Rectangle 3">
            <a:extLst>
              <a:ext uri="{FF2B5EF4-FFF2-40B4-BE49-F238E27FC236}">
                <a16:creationId xmlns:a16="http://schemas.microsoft.com/office/drawing/2014/main" id="{2DCB1FCB-929A-22CC-37E6-07CFC793D0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69209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643447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163125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2C129F-8325-854C-802D-4B8D444F04AA}" type="datetimeFigureOut">
              <a:rPr lang="da-DK" smtClean="0"/>
              <a:t>12.12.2024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518609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2C129F-8325-854C-802D-4B8D444F04AA}" type="datetimeFigureOut">
              <a:rPr lang="da-DK" smtClean="0"/>
              <a:t>12.12.2024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289640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2C129F-8325-854C-802D-4B8D444F04AA}" type="datetimeFigureOut">
              <a:rPr lang="da-DK" smtClean="0"/>
              <a:t>12.12.2024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735824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C129F-8325-854C-802D-4B8D444F04AA}" type="datetimeFigureOut">
              <a:rPr lang="da-DK" smtClean="0"/>
              <a:t>12.12.2024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31250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12.12.2024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200642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12.12.2024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89440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2526504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441338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554311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2670457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846822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2C129F-8325-854C-802D-4B8D444F04AA}" type="datetimeFigureOut">
              <a:rPr lang="da-DK" smtClean="0"/>
              <a:t>12.12.2024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931387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2C129F-8325-854C-802D-4B8D444F04AA}" type="datetimeFigureOut">
              <a:rPr lang="da-DK" smtClean="0"/>
              <a:t>12.12.2024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718786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2C129F-8325-854C-802D-4B8D444F04AA}" type="datetimeFigureOut">
              <a:rPr lang="da-DK" smtClean="0"/>
              <a:t>12.12.2024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15167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C129F-8325-854C-802D-4B8D444F04AA}" type="datetimeFigureOut">
              <a:rPr lang="da-DK" smtClean="0"/>
              <a:t>12.12.2024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5318934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12.12.2024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574734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12.12.2024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958119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062648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12.12.2024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4160593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2C129F-8325-854C-802D-4B8D444F04AA}" type="datetimeFigureOut">
              <a:rPr lang="da-DK" smtClean="0"/>
              <a:t>12.12.2024</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ABC57A-8D0D-0843-8792-46A4251BD9FE}" type="slidenum">
              <a:rPr lang="da-DK" smtClean="0"/>
              <a:t>‹nr.›</a:t>
            </a:fld>
            <a:endParaRPr lang="da-DK"/>
          </a:p>
        </p:txBody>
      </p:sp>
    </p:spTree>
    <p:extLst>
      <p:ext uri="{BB962C8B-B14F-4D97-AF65-F5344CB8AC3E}">
        <p14:creationId xmlns:p14="http://schemas.microsoft.com/office/powerpoint/2010/main" val="72370985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482C129F-8325-854C-802D-4B8D444F04AA}" type="datetimeFigureOut">
              <a:rPr lang="da-DK" smtClean="0"/>
              <a:t>12.12.2024</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F3ABC57A-8D0D-0843-8792-46A4251BD9FE}" type="slidenum">
              <a:rPr lang="da-DK" smtClean="0"/>
              <a:t>‹nr.›</a:t>
            </a:fld>
            <a:endParaRPr lang="da-DK"/>
          </a:p>
        </p:txBody>
      </p:sp>
    </p:spTree>
    <p:extLst>
      <p:ext uri="{BB962C8B-B14F-4D97-AF65-F5344CB8AC3E}">
        <p14:creationId xmlns:p14="http://schemas.microsoft.com/office/powerpoint/2010/main" val="1081608388"/>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E033DE-4575-2EB6-DE84-10E00BB4AAA2}"/>
              </a:ext>
            </a:extLst>
          </p:cNvPr>
          <p:cNvSpPr>
            <a:spLocks noGrp="1"/>
          </p:cNvSpPr>
          <p:nvPr>
            <p:ph type="ctrTitle"/>
          </p:nvPr>
        </p:nvSpPr>
        <p:spPr/>
        <p:txBody>
          <a:bodyPr/>
          <a:lstStyle/>
          <a:p>
            <a:r>
              <a:rPr lang="da-DK" sz="4800" dirty="0"/>
              <a:t>Græske skulpturer</a:t>
            </a:r>
            <a:br>
              <a:rPr lang="da-DK" dirty="0"/>
            </a:br>
            <a:r>
              <a:rPr lang="da-DK" dirty="0"/>
              <a:t>Lektion 2</a:t>
            </a:r>
          </a:p>
        </p:txBody>
      </p:sp>
      <p:sp>
        <p:nvSpPr>
          <p:cNvPr id="3" name="Undertitel 2">
            <a:extLst>
              <a:ext uri="{FF2B5EF4-FFF2-40B4-BE49-F238E27FC236}">
                <a16:creationId xmlns:a16="http://schemas.microsoft.com/office/drawing/2014/main" id="{C29CCB4D-FF4F-2BFE-7AF4-97EB3F718F73}"/>
              </a:ext>
            </a:extLst>
          </p:cNvPr>
          <p:cNvSpPr>
            <a:spLocks noGrp="1"/>
          </p:cNvSpPr>
          <p:nvPr>
            <p:ph type="subTitle" idx="1"/>
          </p:nvPr>
        </p:nvSpPr>
        <p:spPr/>
        <p:txBody>
          <a:bodyPr/>
          <a:lstStyle/>
          <a:p>
            <a:r>
              <a:rPr lang="da-DK" dirty="0"/>
              <a:t>Analyse af </a:t>
            </a:r>
            <a:r>
              <a:rPr lang="da-DK" dirty="0" err="1"/>
              <a:t>Peploskoren</a:t>
            </a:r>
            <a:endParaRPr lang="da-DK" dirty="0"/>
          </a:p>
        </p:txBody>
      </p:sp>
    </p:spTree>
    <p:extLst>
      <p:ext uri="{BB962C8B-B14F-4D97-AF65-F5344CB8AC3E}">
        <p14:creationId xmlns:p14="http://schemas.microsoft.com/office/powerpoint/2010/main" val="744473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E7C1C-D3D0-AE53-C5B0-9596E73F2F46}"/>
              </a:ext>
            </a:extLst>
          </p:cNvPr>
          <p:cNvSpPr>
            <a:spLocks noGrp="1"/>
          </p:cNvSpPr>
          <p:nvPr>
            <p:ph type="title"/>
          </p:nvPr>
        </p:nvSpPr>
        <p:spPr>
          <a:xfrm>
            <a:off x="838200" y="947392"/>
            <a:ext cx="10515600" cy="1325563"/>
          </a:xfrm>
        </p:spPr>
        <p:txBody>
          <a:bodyPr/>
          <a:lstStyle/>
          <a:p>
            <a:r>
              <a:rPr lang="da-DK" dirty="0"/>
              <a:t>Stilperioder i græsk skulpturkunst</a:t>
            </a:r>
          </a:p>
        </p:txBody>
      </p:sp>
      <p:sp>
        <p:nvSpPr>
          <p:cNvPr id="3" name="Pladsholder til indhold 2">
            <a:extLst>
              <a:ext uri="{FF2B5EF4-FFF2-40B4-BE49-F238E27FC236}">
                <a16:creationId xmlns:a16="http://schemas.microsoft.com/office/drawing/2014/main" id="{78F5EAC1-FBD4-08D7-DD2E-75657771B48C}"/>
              </a:ext>
            </a:extLst>
          </p:cNvPr>
          <p:cNvSpPr>
            <a:spLocks noGrp="1"/>
          </p:cNvSpPr>
          <p:nvPr>
            <p:ph idx="1"/>
          </p:nvPr>
        </p:nvSpPr>
        <p:spPr>
          <a:xfrm>
            <a:off x="838200" y="2601220"/>
            <a:ext cx="5257800" cy="2768409"/>
          </a:xfrm>
        </p:spPr>
        <p:style>
          <a:lnRef idx="1">
            <a:schemeClr val="accent4"/>
          </a:lnRef>
          <a:fillRef idx="2">
            <a:schemeClr val="accent4"/>
          </a:fillRef>
          <a:effectRef idx="1">
            <a:schemeClr val="accent4"/>
          </a:effectRef>
          <a:fontRef idx="minor">
            <a:schemeClr val="dk1"/>
          </a:fontRef>
        </p:style>
        <p:txBody>
          <a:bodyPr/>
          <a:lstStyle/>
          <a:p>
            <a:pPr marL="514350" indent="-514350">
              <a:buFont typeface="+mj-lt"/>
              <a:buAutoNum type="arabicParenR"/>
            </a:pPr>
            <a:r>
              <a:rPr lang="da-DK" b="1" dirty="0"/>
              <a:t>Arkaisk tid – 650-479 f.Kr.</a:t>
            </a:r>
          </a:p>
          <a:p>
            <a:pPr marL="514350" indent="-514350">
              <a:buFont typeface="+mj-lt"/>
              <a:buAutoNum type="arabicParenR"/>
            </a:pPr>
            <a:r>
              <a:rPr lang="da-DK" dirty="0"/>
              <a:t>Klassisk tid – 479-323 f.Kr.</a:t>
            </a:r>
          </a:p>
          <a:p>
            <a:pPr marL="971550" lvl="1" indent="-514350">
              <a:buFont typeface="+mj-lt"/>
              <a:buAutoNum type="alphaLcParenR"/>
            </a:pPr>
            <a:r>
              <a:rPr lang="da-DK" dirty="0"/>
              <a:t>Tidlig – 479-450 f.Kr.</a:t>
            </a:r>
          </a:p>
          <a:p>
            <a:pPr marL="971550" lvl="1" indent="-514350">
              <a:buFont typeface="+mj-lt"/>
              <a:buAutoNum type="alphaLcParenR"/>
            </a:pPr>
            <a:r>
              <a:rPr lang="da-DK" dirty="0"/>
              <a:t>Høj – 450-400 f.Kr.</a:t>
            </a:r>
          </a:p>
          <a:p>
            <a:pPr marL="971550" lvl="1" indent="-514350">
              <a:buFont typeface="+mj-lt"/>
              <a:buAutoNum type="alphaLcParenR"/>
            </a:pPr>
            <a:r>
              <a:rPr lang="da-DK" dirty="0"/>
              <a:t>Sen – 400-323 f.Kr.</a:t>
            </a:r>
          </a:p>
          <a:p>
            <a:pPr marL="514350" indent="-514350">
              <a:buFont typeface="+mj-lt"/>
              <a:buAutoNum type="arabicParenR"/>
            </a:pPr>
            <a:r>
              <a:rPr lang="da-DK" dirty="0"/>
              <a:t>Hellenistisk tid – 323-31 f.Kr.</a:t>
            </a:r>
          </a:p>
        </p:txBody>
      </p:sp>
      <p:pic>
        <p:nvPicPr>
          <p:cNvPr id="1026" name="Picture 2" descr="Cleobis and Biton - Ancient World Magazine">
            <a:extLst>
              <a:ext uri="{FF2B5EF4-FFF2-40B4-BE49-F238E27FC236}">
                <a16:creationId xmlns:a16="http://schemas.microsoft.com/office/drawing/2014/main" id="{FD45C2C5-3D45-B629-420F-37470EFC50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7318" y="1027906"/>
            <a:ext cx="1567939" cy="240536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1028" name="Picture 4" descr="Peplos Kore · Digital Portrait &quot;Basket&quot; - ARTH488A - &quot;Ancient Mediterranean  Portraiture&quot;">
            <a:extLst>
              <a:ext uri="{FF2B5EF4-FFF2-40B4-BE49-F238E27FC236}">
                <a16:creationId xmlns:a16="http://schemas.microsoft.com/office/drawing/2014/main" id="{7DE286CC-F6AB-B1AA-F0E5-1D424E5270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0625" y="2879534"/>
            <a:ext cx="1708150" cy="3429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cxnSp>
        <p:nvCxnSpPr>
          <p:cNvPr id="5" name="Lige pilforbindelse 4">
            <a:extLst>
              <a:ext uri="{FF2B5EF4-FFF2-40B4-BE49-F238E27FC236}">
                <a16:creationId xmlns:a16="http://schemas.microsoft.com/office/drawing/2014/main" id="{A8D69163-3C70-AA95-B2F9-85DD0AA1A9B8}"/>
              </a:ext>
            </a:extLst>
          </p:cNvPr>
          <p:cNvCxnSpPr>
            <a:cxnSpLocks/>
          </p:cNvCxnSpPr>
          <p:nvPr/>
        </p:nvCxnSpPr>
        <p:spPr>
          <a:xfrm>
            <a:off x="5471710" y="2879534"/>
            <a:ext cx="1376259" cy="724634"/>
          </a:xfrm>
          <a:prstGeom prst="straightConnector1">
            <a:avLst/>
          </a:prstGeom>
          <a:ln>
            <a:solidFill>
              <a:schemeClr val="accent1"/>
            </a:solidFill>
            <a:tailEnd type="triangle"/>
          </a:ln>
        </p:spPr>
        <p:style>
          <a:lnRef idx="3">
            <a:schemeClr val="accent5"/>
          </a:lnRef>
          <a:fillRef idx="0">
            <a:schemeClr val="accent5"/>
          </a:fillRef>
          <a:effectRef idx="2">
            <a:schemeClr val="accent5"/>
          </a:effectRef>
          <a:fontRef idx="minor">
            <a:schemeClr val="tx1"/>
          </a:fontRef>
        </p:style>
      </p:cxnSp>
      <p:cxnSp>
        <p:nvCxnSpPr>
          <p:cNvPr id="7" name="Lige pilforbindelse 6">
            <a:extLst>
              <a:ext uri="{FF2B5EF4-FFF2-40B4-BE49-F238E27FC236}">
                <a16:creationId xmlns:a16="http://schemas.microsoft.com/office/drawing/2014/main" id="{EE2F7E85-9E7A-B6B8-643B-08DC88D951A5}"/>
              </a:ext>
            </a:extLst>
          </p:cNvPr>
          <p:cNvCxnSpPr>
            <a:cxnSpLocks/>
          </p:cNvCxnSpPr>
          <p:nvPr/>
        </p:nvCxnSpPr>
        <p:spPr>
          <a:xfrm flipV="1">
            <a:off x="5471710" y="2103966"/>
            <a:ext cx="3540088" cy="661268"/>
          </a:xfrm>
          <a:prstGeom prst="straightConnector1">
            <a:avLst/>
          </a:prstGeom>
          <a:ln>
            <a:solidFill>
              <a:schemeClr val="accent1"/>
            </a:solidFill>
            <a:tailEnd type="triangle"/>
          </a:ln>
        </p:spPr>
        <p:style>
          <a:lnRef idx="3">
            <a:schemeClr val="accent5"/>
          </a:lnRef>
          <a:fillRef idx="0">
            <a:schemeClr val="accent5"/>
          </a:fillRef>
          <a:effectRef idx="2">
            <a:schemeClr val="accent5"/>
          </a:effectRef>
          <a:fontRef idx="minor">
            <a:schemeClr val="tx1"/>
          </a:fontRef>
        </p:style>
      </p:cxnSp>
      <p:sp>
        <p:nvSpPr>
          <p:cNvPr id="16" name="Tekstfelt 15">
            <a:extLst>
              <a:ext uri="{FF2B5EF4-FFF2-40B4-BE49-F238E27FC236}">
                <a16:creationId xmlns:a16="http://schemas.microsoft.com/office/drawing/2014/main" id="{829F6944-313F-7A35-B406-4EB1F6598B9C}"/>
              </a:ext>
            </a:extLst>
          </p:cNvPr>
          <p:cNvSpPr txBox="1"/>
          <p:nvPr/>
        </p:nvSpPr>
        <p:spPr>
          <a:xfrm>
            <a:off x="9167317" y="3429000"/>
            <a:ext cx="1567939"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ca. 580 f.Kr.</a:t>
            </a:r>
          </a:p>
        </p:txBody>
      </p:sp>
      <p:sp>
        <p:nvSpPr>
          <p:cNvPr id="17" name="Tekstfelt 16">
            <a:extLst>
              <a:ext uri="{FF2B5EF4-FFF2-40B4-BE49-F238E27FC236}">
                <a16:creationId xmlns:a16="http://schemas.microsoft.com/office/drawing/2014/main" id="{5D2C2E7A-A791-CEDE-512B-1D532AE4E230}"/>
              </a:ext>
            </a:extLst>
          </p:cNvPr>
          <p:cNvSpPr txBox="1"/>
          <p:nvPr/>
        </p:nvSpPr>
        <p:spPr>
          <a:xfrm>
            <a:off x="6910730" y="6308534"/>
            <a:ext cx="1567939"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ca. 530 f.Kr.</a:t>
            </a:r>
          </a:p>
        </p:txBody>
      </p:sp>
      <p:sp>
        <p:nvSpPr>
          <p:cNvPr id="19" name="Tekstfelt 18">
            <a:extLst>
              <a:ext uri="{FF2B5EF4-FFF2-40B4-BE49-F238E27FC236}">
                <a16:creationId xmlns:a16="http://schemas.microsoft.com/office/drawing/2014/main" id="{09775E78-99EC-3F9A-65C3-6E036A3326D3}"/>
              </a:ext>
            </a:extLst>
          </p:cNvPr>
          <p:cNvSpPr txBox="1"/>
          <p:nvPr/>
        </p:nvSpPr>
        <p:spPr>
          <a:xfrm>
            <a:off x="9293400" y="3525397"/>
            <a:ext cx="1567939"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ca. 580 f.Kr.</a:t>
            </a:r>
          </a:p>
        </p:txBody>
      </p:sp>
    </p:spTree>
    <p:extLst>
      <p:ext uri="{BB962C8B-B14F-4D97-AF65-F5344CB8AC3E}">
        <p14:creationId xmlns:p14="http://schemas.microsoft.com/office/powerpoint/2010/main" val="1306920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B742C-423E-9F90-3E2A-2D1221512C5F}"/>
              </a:ext>
            </a:extLst>
          </p:cNvPr>
          <p:cNvSpPr>
            <a:spLocks noGrp="1"/>
          </p:cNvSpPr>
          <p:nvPr>
            <p:ph type="title"/>
          </p:nvPr>
        </p:nvSpPr>
        <p:spPr/>
        <p:txBody>
          <a:bodyPr/>
          <a:lstStyle/>
          <a:p>
            <a:r>
              <a:rPr lang="da-DK" sz="2400" dirty="0"/>
              <a:t>Dagens skulptur:</a:t>
            </a:r>
            <a:br>
              <a:rPr lang="da-DK" dirty="0"/>
            </a:br>
            <a:r>
              <a:rPr lang="da-DK" dirty="0" err="1"/>
              <a:t>Peplos-koren</a:t>
            </a:r>
            <a:endParaRPr lang="da-DK" dirty="0"/>
          </a:p>
        </p:txBody>
      </p:sp>
      <p:sp>
        <p:nvSpPr>
          <p:cNvPr id="3" name="Pladsholder til indhold 2">
            <a:extLst>
              <a:ext uri="{FF2B5EF4-FFF2-40B4-BE49-F238E27FC236}">
                <a16:creationId xmlns:a16="http://schemas.microsoft.com/office/drawing/2014/main" id="{15FA3C7B-F080-25E0-81B8-B110E46602EE}"/>
              </a:ext>
            </a:extLst>
          </p:cNvPr>
          <p:cNvSpPr>
            <a:spLocks noGrp="1"/>
          </p:cNvSpPr>
          <p:nvPr>
            <p:ph idx="1"/>
          </p:nvPr>
        </p:nvSpPr>
        <p:spPr/>
        <p:txBody>
          <a:bodyPr/>
          <a:lstStyle/>
          <a:p>
            <a:endParaRPr lang="da-DK" dirty="0"/>
          </a:p>
        </p:txBody>
      </p:sp>
      <p:sp>
        <p:nvSpPr>
          <p:cNvPr id="4" name="Pladsholder til tekst 3">
            <a:extLst>
              <a:ext uri="{FF2B5EF4-FFF2-40B4-BE49-F238E27FC236}">
                <a16:creationId xmlns:a16="http://schemas.microsoft.com/office/drawing/2014/main" id="{5D9E565D-0EAE-BF9C-CF90-6730421E17C8}"/>
              </a:ext>
            </a:extLst>
          </p:cNvPr>
          <p:cNvSpPr>
            <a:spLocks noGrp="1"/>
          </p:cNvSpPr>
          <p:nvPr>
            <p:ph type="body" sz="half" idx="2"/>
          </p:nvPr>
        </p:nvSpPr>
        <p:spPr>
          <a:xfrm>
            <a:off x="839788" y="2057399"/>
            <a:ext cx="3932237" cy="4443413"/>
          </a:xfrm>
        </p:spPr>
        <p:txBody>
          <a:bodyPr/>
          <a:lstStyle/>
          <a:p>
            <a:r>
              <a:rPr lang="da-DK" u="sng" dirty="0"/>
              <a:t>Fakta</a:t>
            </a:r>
            <a:endParaRPr lang="da-DK" dirty="0"/>
          </a:p>
          <a:p>
            <a:pPr marL="285750" indent="-285750">
              <a:buFont typeface="Arial" panose="020B0604020202020204" pitchFamily="34" charset="0"/>
              <a:buChar char="•"/>
            </a:pPr>
            <a:r>
              <a:rPr lang="da-DK" dirty="0"/>
              <a:t>Rundskulptur (modsat et relief)</a:t>
            </a:r>
          </a:p>
          <a:p>
            <a:pPr marL="285750" indent="-285750">
              <a:buFont typeface="Arial" panose="020B0604020202020204" pitchFamily="34" charset="0"/>
              <a:buChar char="•"/>
            </a:pPr>
            <a:r>
              <a:rPr lang="da-DK" dirty="0"/>
              <a:t>Lavet af marmor.</a:t>
            </a:r>
          </a:p>
          <a:p>
            <a:pPr marL="285750" indent="-285750">
              <a:buFont typeface="Arial" panose="020B0604020202020204" pitchFamily="34" charset="0"/>
              <a:buChar char="•"/>
            </a:pPr>
            <a:r>
              <a:rPr lang="da-DK" dirty="0"/>
              <a:t>Fundet i Athen på Akropolis (den hellige høj) i 1886.</a:t>
            </a:r>
          </a:p>
          <a:p>
            <a:pPr marL="285750" indent="-285750">
              <a:buFont typeface="Arial" panose="020B0604020202020204" pitchFamily="34" charset="0"/>
              <a:buChar char="•"/>
            </a:pPr>
            <a:r>
              <a:rPr lang="da-DK" dirty="0"/>
              <a:t>Udstillet på Akropolis-museet i Athen.</a:t>
            </a:r>
          </a:p>
          <a:p>
            <a:pPr marL="285750" indent="-285750">
              <a:buFont typeface="Arial" panose="020B0604020202020204" pitchFamily="34" charset="0"/>
              <a:buChar char="•"/>
            </a:pPr>
            <a:r>
              <a:rPr lang="da-DK" dirty="0"/>
              <a:t>118 cm høj inkl. base.</a:t>
            </a:r>
          </a:p>
          <a:p>
            <a:pPr marL="285750" indent="-285750">
              <a:buFont typeface="Arial" panose="020B0604020202020204" pitchFamily="34" charset="0"/>
              <a:buChar char="•"/>
            </a:pPr>
            <a:r>
              <a:rPr lang="da-DK" dirty="0"/>
              <a:t>Dateret til ca. 530 f.Kr.</a:t>
            </a:r>
          </a:p>
          <a:p>
            <a:pPr marL="285750" indent="-285750">
              <a:buFont typeface="Arial" panose="020B0604020202020204" pitchFamily="34" charset="0"/>
              <a:buChar char="•"/>
            </a:pPr>
            <a:r>
              <a:rPr lang="da-DK" dirty="0"/>
              <a:t>En </a:t>
            </a:r>
            <a:r>
              <a:rPr lang="da-DK" dirty="0" err="1"/>
              <a:t>kore</a:t>
            </a:r>
            <a:r>
              <a:rPr lang="da-DK" dirty="0"/>
              <a:t> er græsk for ”ung kvinde” (ligesom </a:t>
            </a:r>
            <a:r>
              <a:rPr lang="da-DK" dirty="0" err="1"/>
              <a:t>kouros</a:t>
            </a:r>
            <a:r>
              <a:rPr lang="da-DK" dirty="0"/>
              <a:t> er græsk for ”ung mand”)</a:t>
            </a:r>
          </a:p>
          <a:p>
            <a:pPr marL="285750" indent="-285750">
              <a:buFont typeface="Arial" panose="020B0604020202020204" pitchFamily="34" charset="0"/>
              <a:buChar char="•"/>
            </a:pPr>
            <a:r>
              <a:rPr lang="da-DK" dirty="0"/>
              <a:t>En </a:t>
            </a:r>
            <a:r>
              <a:rPr lang="da-DK" dirty="0" err="1"/>
              <a:t>peplos</a:t>
            </a:r>
            <a:r>
              <a:rPr lang="da-DK" dirty="0"/>
              <a:t> er en kjole (det er dog ikke den hun har på, men det troede man, da man fandt den):</a:t>
            </a:r>
          </a:p>
        </p:txBody>
      </p:sp>
      <p:pic>
        <p:nvPicPr>
          <p:cNvPr id="2050" name="Picture 2" descr="Entrance Gates to the Acropolis | Athens Walking Tours">
            <a:extLst>
              <a:ext uri="{FF2B5EF4-FFF2-40B4-BE49-F238E27FC236}">
                <a16:creationId xmlns:a16="http://schemas.microsoft.com/office/drawing/2014/main" id="{83FED4FB-0903-D934-C840-93F432D884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76" r="13849"/>
          <a:stretch/>
        </p:blipFill>
        <p:spPr bwMode="auto">
          <a:xfrm>
            <a:off x="7842690" y="220279"/>
            <a:ext cx="4495507" cy="3442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rtorial Adventure">
            <a:extLst>
              <a:ext uri="{FF2B5EF4-FFF2-40B4-BE49-F238E27FC236}">
                <a16:creationId xmlns:a16="http://schemas.microsoft.com/office/drawing/2014/main" id="{B47C13CC-CEE1-ACA7-8998-32EC04743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597" y="3415474"/>
            <a:ext cx="2806615" cy="3442526"/>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6" descr="peplos-kore-archaic-greece-trivium-art-history-min_upload_tmp.png">
            <a:extLst>
              <a:ext uri="{FF2B5EF4-FFF2-40B4-BE49-F238E27FC236}">
                <a16:creationId xmlns:a16="http://schemas.microsoft.com/office/drawing/2014/main" id="{BD8FD4E5-B787-BCE1-FCA3-5387F03C8E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3693" y="220279"/>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439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AEA90-3167-02CE-5358-C2A74665CF88}"/>
              </a:ext>
            </a:extLst>
          </p:cNvPr>
          <p:cNvSpPr>
            <a:spLocks noGrp="1"/>
          </p:cNvSpPr>
          <p:nvPr>
            <p:ph type="title"/>
          </p:nvPr>
        </p:nvSpPr>
        <p:spPr>
          <a:xfrm>
            <a:off x="838200" y="1202"/>
            <a:ext cx="10515600" cy="1325563"/>
          </a:xfrm>
        </p:spPr>
        <p:txBody>
          <a:bodyPr/>
          <a:lstStyle/>
          <a:p>
            <a:r>
              <a:rPr lang="da-DK" dirty="0"/>
              <a:t>Opgave 1: Beskrivelse</a:t>
            </a:r>
          </a:p>
        </p:txBody>
      </p:sp>
      <p:sp>
        <p:nvSpPr>
          <p:cNvPr id="4" name="Pladsholder til indhold 2">
            <a:extLst>
              <a:ext uri="{FF2B5EF4-FFF2-40B4-BE49-F238E27FC236}">
                <a16:creationId xmlns:a16="http://schemas.microsoft.com/office/drawing/2014/main" id="{7FBA138D-10A5-8CA2-89C8-8536B92E9EF7}"/>
              </a:ext>
            </a:extLst>
          </p:cNvPr>
          <p:cNvSpPr txBox="1">
            <a:spLocks/>
          </p:cNvSpPr>
          <p:nvPr/>
        </p:nvSpPr>
        <p:spPr>
          <a:xfrm>
            <a:off x="838200" y="1060834"/>
            <a:ext cx="5257800" cy="558165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 (3 min.)</a:t>
            </a:r>
          </a:p>
          <a:p>
            <a:pPr marL="0" indent="0">
              <a:buNone/>
            </a:pPr>
            <a:r>
              <a:rPr lang="da-DK" sz="2400" dirty="0"/>
              <a:t>Beskriv, hvordan skulpturen ser ud, men </a:t>
            </a:r>
            <a:r>
              <a:rPr lang="da-DK" sz="2400" b="1" dirty="0"/>
              <a:t>uden at sige noget fortolkende eller analyserende </a:t>
            </a:r>
            <a:r>
              <a:rPr lang="da-DK" sz="2400" dirty="0"/>
              <a:t>(den ene fortæller, mens den anden holder øje med, at denne regel overholdes – byt så roller og start forfra):</a:t>
            </a:r>
          </a:p>
          <a:p>
            <a:pPr marL="514350" indent="-514350">
              <a:buAutoNum type="arabicParenR"/>
            </a:pPr>
            <a:r>
              <a:rPr lang="da-DK" sz="2400" dirty="0"/>
              <a:t>Hvilket køn har skulpturen?</a:t>
            </a:r>
          </a:p>
          <a:p>
            <a:pPr marL="514350" indent="-514350">
              <a:buAutoNum type="arabicParenR"/>
            </a:pPr>
            <a:r>
              <a:rPr lang="da-DK" sz="2400" dirty="0"/>
              <a:t>Har den tøj på eller er den nøgen?</a:t>
            </a:r>
          </a:p>
          <a:p>
            <a:pPr marL="514350" indent="-514350">
              <a:buAutoNum type="arabicParenR"/>
            </a:pPr>
            <a:r>
              <a:rPr lang="da-DK" sz="2400" dirty="0"/>
              <a:t>Mangler der noget?</a:t>
            </a:r>
          </a:p>
          <a:p>
            <a:pPr marL="514350" indent="-514350">
              <a:buAutoNum type="arabicParenR"/>
            </a:pPr>
            <a:r>
              <a:rPr lang="da-DK" sz="2400" dirty="0"/>
              <a:t>Hvad laver armene?</a:t>
            </a:r>
          </a:p>
          <a:p>
            <a:pPr marL="514350" indent="-514350">
              <a:buAutoNum type="arabicParenR"/>
            </a:pPr>
            <a:r>
              <a:rPr lang="da-DK" sz="2400" dirty="0"/>
              <a:t>Hvad laver benene?</a:t>
            </a:r>
          </a:p>
          <a:p>
            <a:pPr marL="514350" indent="-514350">
              <a:buAutoNum type="arabicParenR"/>
            </a:pPr>
            <a:r>
              <a:rPr lang="da-DK" sz="2400" dirty="0"/>
              <a:t>Hvordan holder den hovedet og hvor kigger den hen?</a:t>
            </a:r>
          </a:p>
        </p:txBody>
      </p:sp>
      <p:pic>
        <p:nvPicPr>
          <p:cNvPr id="5" name="Billede 4" descr="peplos-kore-archaic-greece-trivium-art-history-min_upload_tmp.png">
            <a:extLst>
              <a:ext uri="{FF2B5EF4-FFF2-40B4-BE49-F238E27FC236}">
                <a16:creationId xmlns:a16="http://schemas.microsoft.com/office/drawing/2014/main" id="{0144451B-A501-FF9D-7AE5-F47EA07F9E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5" y="215515"/>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4589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54E3F-60C0-0EFE-237D-D93F794627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99E7FF-B391-4847-6661-F3A7FD37C7A5}"/>
              </a:ext>
            </a:extLst>
          </p:cNvPr>
          <p:cNvSpPr>
            <a:spLocks noGrp="1"/>
          </p:cNvSpPr>
          <p:nvPr>
            <p:ph type="title"/>
          </p:nvPr>
        </p:nvSpPr>
        <p:spPr>
          <a:xfrm>
            <a:off x="838200" y="1202"/>
            <a:ext cx="10515600" cy="1325563"/>
          </a:xfrm>
        </p:spPr>
        <p:txBody>
          <a:bodyPr/>
          <a:lstStyle/>
          <a:p>
            <a:r>
              <a:rPr lang="da-DK" dirty="0"/>
              <a:t>Opgave 2: Analyse, del 1</a:t>
            </a:r>
          </a:p>
        </p:txBody>
      </p:sp>
      <p:pic>
        <p:nvPicPr>
          <p:cNvPr id="3" name="Billede 2" descr="peplos-kore-archaic-greece-trivium-art-history-min_upload_tmp.png">
            <a:extLst>
              <a:ext uri="{FF2B5EF4-FFF2-40B4-BE49-F238E27FC236}">
                <a16:creationId xmlns:a16="http://schemas.microsoft.com/office/drawing/2014/main" id="{4A0F5B8C-5832-339E-B36C-8C4F583C78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5" y="215515"/>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A2008FE6-A831-CD44-39BB-BBB87D3B449E}"/>
              </a:ext>
            </a:extLst>
          </p:cNvPr>
          <p:cNvSpPr txBox="1">
            <a:spLocks/>
          </p:cNvSpPr>
          <p:nvPr/>
        </p:nvSpPr>
        <p:spPr>
          <a:xfrm>
            <a:off x="891654" y="1060834"/>
            <a:ext cx="5257800" cy="558165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(20 min.)</a:t>
            </a:r>
          </a:p>
          <a:p>
            <a:pPr marL="457200" indent="-457200">
              <a:buAutoNum type="arabicParenR"/>
            </a:pPr>
            <a:r>
              <a:rPr lang="da-DK" sz="2400" dirty="0"/>
              <a:t>Bestem om skulpturen står i </a:t>
            </a:r>
            <a:r>
              <a:rPr lang="da-DK" sz="2400" b="1" dirty="0"/>
              <a:t>nulstilling</a:t>
            </a:r>
            <a:r>
              <a:rPr lang="da-DK" sz="2400" dirty="0"/>
              <a:t> eller i </a:t>
            </a:r>
            <a:r>
              <a:rPr lang="da-DK" sz="2400" b="1" dirty="0"/>
              <a:t>kontrapost</a:t>
            </a:r>
            <a:r>
              <a:rPr lang="da-DK" sz="2400" dirty="0"/>
              <a:t> (kig evt. lige engang på slideshowet fra sidste gang, hvis I er i tvivl) – hvordan kan man se det?</a:t>
            </a:r>
          </a:p>
          <a:p>
            <a:pPr marL="457200" indent="-457200">
              <a:buAutoNum type="arabicParenR"/>
            </a:pPr>
            <a:r>
              <a:rPr lang="da-DK" sz="2400" dirty="0"/>
              <a:t>Hvis I nu skulle reducere skulpturens omrids til en simpel geometrisk figur, hvilken skulle det så være?</a:t>
            </a:r>
          </a:p>
          <a:p>
            <a:pPr marL="0" indent="0">
              <a:buNone/>
            </a:pPr>
            <a:endParaRPr lang="da-DK" sz="2400" dirty="0"/>
          </a:p>
          <a:p>
            <a:pPr marL="0" indent="0">
              <a:buNone/>
            </a:pPr>
            <a:endParaRPr lang="da-DK" sz="2400" dirty="0"/>
          </a:p>
          <a:p>
            <a:pPr marL="0" indent="0">
              <a:buNone/>
            </a:pPr>
            <a:endParaRPr lang="da-DK" sz="2400" dirty="0"/>
          </a:p>
          <a:p>
            <a:pPr marL="0" indent="0">
              <a:buNone/>
            </a:pPr>
            <a:r>
              <a:rPr lang="da-DK" sz="2400" dirty="0"/>
              <a:t>FORTSÆTTER PÅ NÆSTE SLIDE</a:t>
            </a:r>
          </a:p>
        </p:txBody>
      </p:sp>
      <p:sp>
        <p:nvSpPr>
          <p:cNvPr id="5" name="Ellipse 4">
            <a:extLst>
              <a:ext uri="{FF2B5EF4-FFF2-40B4-BE49-F238E27FC236}">
                <a16:creationId xmlns:a16="http://schemas.microsoft.com/office/drawing/2014/main" id="{573728B4-0565-C6A2-D1F5-4A73240DC5D7}"/>
              </a:ext>
            </a:extLst>
          </p:cNvPr>
          <p:cNvSpPr/>
          <p:nvPr/>
        </p:nvSpPr>
        <p:spPr>
          <a:xfrm>
            <a:off x="1128713" y="4968491"/>
            <a:ext cx="871538" cy="82867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rekant 5">
            <a:extLst>
              <a:ext uri="{FF2B5EF4-FFF2-40B4-BE49-F238E27FC236}">
                <a16:creationId xmlns:a16="http://schemas.microsoft.com/office/drawing/2014/main" id="{A47E8C46-A4AE-16CE-8E54-0ABB80A9C614}"/>
              </a:ext>
            </a:extLst>
          </p:cNvPr>
          <p:cNvSpPr/>
          <p:nvPr/>
        </p:nvSpPr>
        <p:spPr>
          <a:xfrm>
            <a:off x="2095616" y="5086374"/>
            <a:ext cx="842962" cy="72688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rekant 6">
            <a:extLst>
              <a:ext uri="{FF2B5EF4-FFF2-40B4-BE49-F238E27FC236}">
                <a16:creationId xmlns:a16="http://schemas.microsoft.com/office/drawing/2014/main" id="{1AA29120-5309-DCC9-8999-15F5C2728E1F}"/>
              </a:ext>
            </a:extLst>
          </p:cNvPr>
          <p:cNvSpPr/>
          <p:nvPr/>
        </p:nvSpPr>
        <p:spPr>
          <a:xfrm rot="10800000">
            <a:off x="2868806" y="5092629"/>
            <a:ext cx="842962" cy="72688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64192986-F98B-02B9-8FE0-A497D393AD3A}"/>
              </a:ext>
            </a:extLst>
          </p:cNvPr>
          <p:cNvSpPr/>
          <p:nvPr/>
        </p:nvSpPr>
        <p:spPr>
          <a:xfrm>
            <a:off x="3977402" y="5086374"/>
            <a:ext cx="757237" cy="7376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A121EA82-5464-EB30-30D1-8B1C56FC7B6B}"/>
              </a:ext>
            </a:extLst>
          </p:cNvPr>
          <p:cNvSpPr/>
          <p:nvPr/>
        </p:nvSpPr>
        <p:spPr>
          <a:xfrm>
            <a:off x="5053726" y="4643438"/>
            <a:ext cx="635193" cy="11805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36763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25E9-1279-622E-52A4-6103E79721F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FBD508-F32B-4BE6-4A8E-B4F2BC86B489}"/>
              </a:ext>
            </a:extLst>
          </p:cNvPr>
          <p:cNvSpPr>
            <a:spLocks noGrp="1"/>
          </p:cNvSpPr>
          <p:nvPr>
            <p:ph type="title"/>
          </p:nvPr>
        </p:nvSpPr>
        <p:spPr>
          <a:xfrm>
            <a:off x="838200" y="1202"/>
            <a:ext cx="10515600" cy="1325563"/>
          </a:xfrm>
        </p:spPr>
        <p:txBody>
          <a:bodyPr/>
          <a:lstStyle/>
          <a:p>
            <a:r>
              <a:rPr lang="da-DK" dirty="0"/>
              <a:t>Opgave 2: Analyse, del 2</a:t>
            </a:r>
          </a:p>
        </p:txBody>
      </p:sp>
      <p:pic>
        <p:nvPicPr>
          <p:cNvPr id="3" name="Billede 2" descr="peplos-kore-archaic-greece-trivium-art-history-min_upload_tmp.png">
            <a:extLst>
              <a:ext uri="{FF2B5EF4-FFF2-40B4-BE49-F238E27FC236}">
                <a16:creationId xmlns:a16="http://schemas.microsoft.com/office/drawing/2014/main" id="{1A6E5EC9-C54D-8B5B-546E-D5871132EB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5" y="215515"/>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7E65BA9C-30EB-E9CB-C9BB-E1223378408F}"/>
              </a:ext>
            </a:extLst>
          </p:cNvPr>
          <p:cNvSpPr txBox="1">
            <a:spLocks/>
          </p:cNvSpPr>
          <p:nvPr/>
        </p:nvSpPr>
        <p:spPr>
          <a:xfrm>
            <a:off x="891654" y="1060834"/>
            <a:ext cx="5257800" cy="558165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(20 min.)</a:t>
            </a:r>
          </a:p>
          <a:p>
            <a:pPr marL="457200" indent="-457200">
              <a:buFont typeface="+mj-lt"/>
              <a:buAutoNum type="arabicParenR" startAt="3"/>
            </a:pPr>
            <a:r>
              <a:rPr lang="da-DK" sz="2400" dirty="0"/>
              <a:t>Er skulpturen mest </a:t>
            </a:r>
            <a:r>
              <a:rPr lang="da-DK" sz="2400" b="1" dirty="0"/>
              <a:t>dynamisk</a:t>
            </a:r>
            <a:r>
              <a:rPr lang="da-DK" sz="2400" dirty="0"/>
              <a:t> (i bevægelse) eller </a:t>
            </a:r>
            <a:r>
              <a:rPr lang="da-DK" sz="2400" b="1" dirty="0"/>
              <a:t>statisk </a:t>
            </a:r>
            <a:r>
              <a:rPr lang="da-DK" sz="2400" dirty="0"/>
              <a:t>(stillestående) og hvorfor?</a:t>
            </a:r>
          </a:p>
          <a:p>
            <a:pPr marL="457200" indent="-457200">
              <a:buFont typeface="+mj-lt"/>
              <a:buAutoNum type="arabicParenR" startAt="3"/>
            </a:pPr>
            <a:r>
              <a:rPr lang="da-DK" sz="2400" dirty="0"/>
              <a:t>Hvordan er skulpturens </a:t>
            </a:r>
            <a:r>
              <a:rPr lang="da-DK" sz="2400" b="1" dirty="0"/>
              <a:t>proportioner</a:t>
            </a:r>
            <a:r>
              <a:rPr lang="da-DK" sz="2400" dirty="0"/>
              <a:t>? Passer hovedets, kroppens og lemmernes størrelse til hinanden?</a:t>
            </a:r>
          </a:p>
          <a:p>
            <a:pPr marL="457200" indent="-457200">
              <a:buFont typeface="+mj-lt"/>
              <a:buAutoNum type="arabicParenR" startAt="3"/>
            </a:pPr>
            <a:r>
              <a:rPr lang="da-DK" sz="2400" dirty="0"/>
              <a:t>Er der farver på skulpturen? Hvilke?</a:t>
            </a:r>
          </a:p>
          <a:p>
            <a:pPr marL="457200" indent="-457200">
              <a:buFont typeface="+mj-lt"/>
              <a:buAutoNum type="arabicParenR" startAt="3"/>
            </a:pPr>
            <a:r>
              <a:rPr lang="da-DK" sz="2400" dirty="0"/>
              <a:t>Holder skulpturen nogen genstande?</a:t>
            </a:r>
          </a:p>
          <a:p>
            <a:pPr marL="0" indent="0">
              <a:buNone/>
            </a:pPr>
            <a:endParaRPr lang="da-DK" sz="2400" dirty="0"/>
          </a:p>
          <a:p>
            <a:pPr marL="0" indent="0">
              <a:buNone/>
            </a:pPr>
            <a:r>
              <a:rPr lang="da-DK" sz="2400" dirty="0"/>
              <a:t>FORTSÆTTER PÅ NÆSTE SLIDE</a:t>
            </a:r>
          </a:p>
        </p:txBody>
      </p:sp>
    </p:spTree>
    <p:extLst>
      <p:ext uri="{BB962C8B-B14F-4D97-AF65-F5344CB8AC3E}">
        <p14:creationId xmlns:p14="http://schemas.microsoft.com/office/powerpoint/2010/main" val="2264107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B7604-A70A-9D0D-E62B-D2581D58090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13D83F1-B7D8-DE6A-9770-CF44C9F6B9C3}"/>
              </a:ext>
            </a:extLst>
          </p:cNvPr>
          <p:cNvSpPr>
            <a:spLocks noGrp="1"/>
          </p:cNvSpPr>
          <p:nvPr>
            <p:ph type="title"/>
          </p:nvPr>
        </p:nvSpPr>
        <p:spPr>
          <a:xfrm>
            <a:off x="838200" y="1202"/>
            <a:ext cx="10515600" cy="1325563"/>
          </a:xfrm>
        </p:spPr>
        <p:txBody>
          <a:bodyPr/>
          <a:lstStyle/>
          <a:p>
            <a:r>
              <a:rPr lang="da-DK" dirty="0"/>
              <a:t>Opgave 2: Analyse, del 3</a:t>
            </a:r>
          </a:p>
        </p:txBody>
      </p:sp>
      <p:pic>
        <p:nvPicPr>
          <p:cNvPr id="3" name="Billede 2" descr="peplos-kore-archaic-greece-trivium-art-history-min_upload_tmp.png">
            <a:extLst>
              <a:ext uri="{FF2B5EF4-FFF2-40B4-BE49-F238E27FC236}">
                <a16:creationId xmlns:a16="http://schemas.microsoft.com/office/drawing/2014/main" id="{0648702C-072E-8557-81E5-2A0AEB530D74}"/>
              </a:ext>
            </a:extLst>
          </p:cNvPr>
          <p:cNvPicPr>
            <a:picLocks noChangeAspect="1"/>
          </p:cNvPicPr>
          <p:nvPr/>
        </p:nvPicPr>
        <p:blipFill>
          <a:blip r:embed="rId2" cstate="print">
            <a:extLst>
              <a:ext uri="{28A0092B-C50C-407E-A947-70E740481C1C}">
                <a14:useLocalDpi xmlns:a14="http://schemas.microsoft.com/office/drawing/2010/main" val="0"/>
              </a:ext>
            </a:extLst>
          </a:blip>
          <a:srcRect l="20499" r="16567" b="67784"/>
          <a:stretch/>
        </p:blipFill>
        <p:spPr>
          <a:xfrm>
            <a:off x="6444730" y="862793"/>
            <a:ext cx="5747270" cy="59068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D6E14FCC-2B57-79AC-8CBA-321D7BCACEF5}"/>
              </a:ext>
            </a:extLst>
          </p:cNvPr>
          <p:cNvSpPr txBox="1">
            <a:spLocks/>
          </p:cNvSpPr>
          <p:nvPr/>
        </p:nvSpPr>
        <p:spPr>
          <a:xfrm>
            <a:off x="891654" y="1060834"/>
            <a:ext cx="5257800" cy="3196841"/>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(20 min.)</a:t>
            </a:r>
          </a:p>
          <a:p>
            <a:pPr marL="457200" indent="-457200">
              <a:buFont typeface="+mj-lt"/>
              <a:buAutoNum type="arabicParenR" startAt="7"/>
            </a:pPr>
            <a:r>
              <a:rPr lang="da-DK" sz="2400" dirty="0"/>
              <a:t>Kig på skulpturens ansigt. Hvordan er proportionerne i ansigtet (sidder alting, hvor det skal i forhold til hinanden)? Hvordan er håret lavet? Hvor kigger skulpturen hen?</a:t>
            </a:r>
          </a:p>
          <a:p>
            <a:pPr marL="457200" indent="-457200">
              <a:buFont typeface="+mj-lt"/>
              <a:buAutoNum type="arabicParenR" startAt="7"/>
            </a:pPr>
            <a:r>
              <a:rPr lang="da-DK" sz="2400" dirty="0"/>
              <a:t>Føler skulpturen noget? Hvis ja, hvad?</a:t>
            </a:r>
          </a:p>
        </p:txBody>
      </p:sp>
    </p:spTree>
    <p:extLst>
      <p:ext uri="{BB962C8B-B14F-4D97-AF65-F5344CB8AC3E}">
        <p14:creationId xmlns:p14="http://schemas.microsoft.com/office/powerpoint/2010/main" val="1002447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36CC-F68E-47AB-85F5-0D8A7DD790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FD4B27-FD04-A253-BCB6-D3994CD74DB4}"/>
              </a:ext>
            </a:extLst>
          </p:cNvPr>
          <p:cNvSpPr>
            <a:spLocks noGrp="1"/>
          </p:cNvSpPr>
          <p:nvPr>
            <p:ph type="title"/>
          </p:nvPr>
        </p:nvSpPr>
        <p:spPr>
          <a:xfrm>
            <a:off x="838200" y="1202"/>
            <a:ext cx="10515600" cy="1325563"/>
          </a:xfrm>
        </p:spPr>
        <p:txBody>
          <a:bodyPr/>
          <a:lstStyle/>
          <a:p>
            <a:r>
              <a:rPr lang="da-DK" dirty="0"/>
              <a:t>Opgave 3: Fortolkning</a:t>
            </a:r>
          </a:p>
        </p:txBody>
      </p:sp>
      <p:pic>
        <p:nvPicPr>
          <p:cNvPr id="3" name="Billede 2" descr="peplos-kore-archaic-greece-trivium-art-history-min_upload_tmp.png">
            <a:extLst>
              <a:ext uri="{FF2B5EF4-FFF2-40B4-BE49-F238E27FC236}">
                <a16:creationId xmlns:a16="http://schemas.microsoft.com/office/drawing/2014/main" id="{88D44A27-C2FD-DDEC-A015-8E232EF7CB0B}"/>
              </a:ext>
            </a:extLst>
          </p:cNvPr>
          <p:cNvPicPr>
            <a:picLocks noChangeAspect="1"/>
          </p:cNvPicPr>
          <p:nvPr/>
        </p:nvPicPr>
        <p:blipFill>
          <a:blip r:embed="rId2" cstate="print">
            <a:extLst>
              <a:ext uri="{28A0092B-C50C-407E-A947-70E740481C1C}">
                <a14:useLocalDpi xmlns:a14="http://schemas.microsoft.com/office/drawing/2010/main" val="0"/>
              </a:ext>
            </a:extLst>
          </a:blip>
          <a:srcRect l="20499" r="16567" b="67784"/>
          <a:stretch/>
        </p:blipFill>
        <p:spPr>
          <a:xfrm>
            <a:off x="6444730" y="862793"/>
            <a:ext cx="5747270" cy="59068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A51B0A56-6982-F4D3-2DA9-442E93542350}"/>
              </a:ext>
            </a:extLst>
          </p:cNvPr>
          <p:cNvSpPr txBox="1">
            <a:spLocks/>
          </p:cNvSpPr>
          <p:nvPr/>
        </p:nvSpPr>
        <p:spPr>
          <a:xfrm>
            <a:off x="891654" y="1060834"/>
            <a:ext cx="5257800" cy="3196841"/>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(5 min.)</a:t>
            </a:r>
          </a:p>
          <a:p>
            <a:pPr marL="457200" indent="-457200">
              <a:buFont typeface="+mj-lt"/>
              <a:buAutoNum type="arabicParenR"/>
            </a:pPr>
            <a:r>
              <a:rPr lang="da-DK" sz="2400" dirty="0"/>
              <a:t>Hvilket samlet indtryk giver skulpturen?</a:t>
            </a:r>
          </a:p>
          <a:p>
            <a:pPr marL="457200" indent="-457200">
              <a:buFont typeface="+mj-lt"/>
              <a:buAutoNum type="arabicParenR"/>
            </a:pPr>
            <a:r>
              <a:rPr lang="da-DK" sz="2400" dirty="0"/>
              <a:t>Hvad kan den fortælle os om den tid, den er lavet i (værdier, normer osv.)?</a:t>
            </a:r>
          </a:p>
          <a:p>
            <a:pPr marL="457200" indent="-457200">
              <a:buFont typeface="+mj-lt"/>
              <a:buAutoNum type="arabicParenR"/>
            </a:pPr>
            <a:r>
              <a:rPr lang="da-DK" sz="2400" dirty="0"/>
              <a:t>Hvad tror I skulpturen har været brugt til?</a:t>
            </a:r>
          </a:p>
          <a:p>
            <a:pPr marL="0" indent="0">
              <a:buNone/>
            </a:pPr>
            <a:endParaRPr lang="da-DK" sz="2400" dirty="0"/>
          </a:p>
        </p:txBody>
      </p:sp>
    </p:spTree>
    <p:extLst>
      <p:ext uri="{BB962C8B-B14F-4D97-AF65-F5344CB8AC3E}">
        <p14:creationId xmlns:p14="http://schemas.microsoft.com/office/powerpoint/2010/main" val="686620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08016-677C-F298-23BC-D95E141D41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CD5608-22AD-2FB1-1B7E-E2148ED7FD68}"/>
              </a:ext>
            </a:extLst>
          </p:cNvPr>
          <p:cNvSpPr>
            <a:spLocks noGrp="1"/>
          </p:cNvSpPr>
          <p:nvPr>
            <p:ph type="title"/>
          </p:nvPr>
        </p:nvSpPr>
        <p:spPr>
          <a:xfrm>
            <a:off x="838200" y="1202"/>
            <a:ext cx="10515600" cy="1325563"/>
          </a:xfrm>
        </p:spPr>
        <p:txBody>
          <a:bodyPr/>
          <a:lstStyle/>
          <a:p>
            <a:r>
              <a:rPr lang="da-DK" dirty="0"/>
              <a:t>Opgave 4: Sammenligning</a:t>
            </a:r>
          </a:p>
        </p:txBody>
      </p:sp>
      <p:sp>
        <p:nvSpPr>
          <p:cNvPr id="4" name="Pladsholder til indhold 2">
            <a:extLst>
              <a:ext uri="{FF2B5EF4-FFF2-40B4-BE49-F238E27FC236}">
                <a16:creationId xmlns:a16="http://schemas.microsoft.com/office/drawing/2014/main" id="{2C9840F5-241A-3D10-A897-A9855A8979A6}"/>
              </a:ext>
            </a:extLst>
          </p:cNvPr>
          <p:cNvSpPr txBox="1">
            <a:spLocks/>
          </p:cNvSpPr>
          <p:nvPr/>
        </p:nvSpPr>
        <p:spPr>
          <a:xfrm>
            <a:off x="891654" y="1060835"/>
            <a:ext cx="5051946" cy="342544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(5 min.)</a:t>
            </a:r>
          </a:p>
          <a:p>
            <a:pPr marL="0" indent="0">
              <a:buNone/>
            </a:pPr>
            <a:r>
              <a:rPr lang="da-DK" sz="2400" dirty="0"/>
              <a:t>Sammenlign </a:t>
            </a:r>
            <a:r>
              <a:rPr lang="da-DK" sz="2400" dirty="0" err="1"/>
              <a:t>Peploskoren</a:t>
            </a:r>
            <a:r>
              <a:rPr lang="da-DK" sz="2400" dirty="0"/>
              <a:t> med de to skulpturer af </a:t>
            </a:r>
            <a:r>
              <a:rPr lang="da-DK" sz="2400" dirty="0" err="1"/>
              <a:t>Kléobis</a:t>
            </a:r>
            <a:r>
              <a:rPr lang="da-DK" sz="2400" dirty="0"/>
              <a:t> og </a:t>
            </a:r>
            <a:r>
              <a:rPr lang="da-DK" sz="2400" dirty="0" err="1"/>
              <a:t>Bíton</a:t>
            </a:r>
            <a:r>
              <a:rPr lang="da-DK" sz="2400" dirty="0"/>
              <a:t>, vi så på sidste gang. Hvilke ligheder og forskelle er der imellem de to skulpturer? Hvad kan forskelle og ligheder mon skyldes?</a:t>
            </a:r>
          </a:p>
          <a:p>
            <a:pPr marL="0" indent="0">
              <a:buNone/>
            </a:pPr>
            <a:endParaRPr lang="da-DK" sz="2400" dirty="0"/>
          </a:p>
          <a:p>
            <a:pPr marL="0" indent="0">
              <a:buNone/>
            </a:pPr>
            <a:r>
              <a:rPr lang="da-DK" sz="2400" dirty="0"/>
              <a:t>SE BILLEDERNE I NÆSTE SLIDE!</a:t>
            </a:r>
          </a:p>
        </p:txBody>
      </p:sp>
      <p:pic>
        <p:nvPicPr>
          <p:cNvPr id="5" name="Billede 4" descr="peplos-kore-archaic-greece-trivium-art-history-min_upload_tmp.png">
            <a:extLst>
              <a:ext uri="{FF2B5EF4-FFF2-40B4-BE49-F238E27FC236}">
                <a16:creationId xmlns:a16="http://schemas.microsoft.com/office/drawing/2014/main" id="{5908E4D8-53EF-F602-70A2-C3E2B6FAF1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4" y="85725"/>
            <a:ext cx="3327923" cy="6681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8716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peplos-kore-archaic-greece-trivium-art-history-min_upload_tmp.png">
            <a:extLst>
              <a:ext uri="{FF2B5EF4-FFF2-40B4-BE49-F238E27FC236}">
                <a16:creationId xmlns:a16="http://schemas.microsoft.com/office/drawing/2014/main" id="{3E06D9AF-9C78-9640-E1F1-B6E3FD94DB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3389" y="85725"/>
            <a:ext cx="3327923" cy="6681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D0101738-CEDD-A9F0-6518-1164A9998D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75" y="0"/>
            <a:ext cx="5022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275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2">
            <a:extLst>
              <a:ext uri="{FF2B5EF4-FFF2-40B4-BE49-F238E27FC236}">
                <a16:creationId xmlns:a16="http://schemas.microsoft.com/office/drawing/2014/main" id="{7E8A9856-98C0-B553-477B-B56A0A517F06}"/>
              </a:ext>
            </a:extLst>
          </p:cNvPr>
          <p:cNvSpPr>
            <a:spLocks noGrp="1"/>
          </p:cNvSpPr>
          <p:nvPr>
            <p:ph type="title"/>
          </p:nvPr>
        </p:nvSpPr>
        <p:spPr/>
        <p:txBody>
          <a:bodyPr/>
          <a:lstStyle/>
          <a:p>
            <a:pPr algn="ctr"/>
            <a:r>
              <a:rPr lang="da-DK" altLang="da-DK" dirty="0">
                <a:ea typeface="ＭＳ Ｐゴシック" panose="020B0600070205080204" pitchFamily="34" charset="-128"/>
              </a:rPr>
              <a:t>Farver:</a:t>
            </a:r>
          </a:p>
        </p:txBody>
      </p:sp>
      <p:sp>
        <p:nvSpPr>
          <p:cNvPr id="7" name="Tekstfelt 6">
            <a:extLst>
              <a:ext uri="{FF2B5EF4-FFF2-40B4-BE49-F238E27FC236}">
                <a16:creationId xmlns:a16="http://schemas.microsoft.com/office/drawing/2014/main" id="{CA1D2CC4-5D62-275C-70C0-43DFE8AF234A}"/>
              </a:ext>
            </a:extLst>
          </p:cNvPr>
          <p:cNvSpPr txBox="1">
            <a:spLocks noChangeArrowheads="1"/>
          </p:cNvSpPr>
          <p:nvPr/>
        </p:nvSpPr>
        <p:spPr bwMode="auto">
          <a:xfrm>
            <a:off x="2386012" y="2705893"/>
            <a:ext cx="74199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a-DK" altLang="da-DK" sz="4400" dirty="0"/>
              <a:t>Alle (eller de fleste) skulpturer var bemalede!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kstboks 1">
            <a:extLst>
              <a:ext uri="{FF2B5EF4-FFF2-40B4-BE49-F238E27FC236}">
                <a16:creationId xmlns:a16="http://schemas.microsoft.com/office/drawing/2014/main" id="{8C48E4B6-9962-C732-9E65-0D2806FBA750}"/>
              </a:ext>
            </a:extLst>
          </p:cNvPr>
          <p:cNvSpPr txBox="1">
            <a:spLocks noChangeArrowheads="1"/>
          </p:cNvSpPr>
          <p:nvPr/>
        </p:nvSpPr>
        <p:spPr bwMode="auto">
          <a:xfrm>
            <a:off x="2393950" y="333375"/>
            <a:ext cx="741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800" b="1">
                <a:solidFill>
                  <a:srgbClr val="3399FF"/>
                </a:solidFill>
              </a:rPr>
              <a:t>De skriftlige kilder – et lille udvalg</a:t>
            </a:r>
          </a:p>
        </p:txBody>
      </p:sp>
      <p:sp>
        <p:nvSpPr>
          <p:cNvPr id="43010" name="Tekstboks 3">
            <a:extLst>
              <a:ext uri="{FF2B5EF4-FFF2-40B4-BE49-F238E27FC236}">
                <a16:creationId xmlns:a16="http://schemas.microsoft.com/office/drawing/2014/main" id="{147BD79F-825D-9B5F-9823-38FD004394A1}"/>
              </a:ext>
            </a:extLst>
          </p:cNvPr>
          <p:cNvSpPr txBox="1">
            <a:spLocks noChangeArrowheads="1"/>
          </p:cNvSpPr>
          <p:nvPr/>
        </p:nvSpPr>
        <p:spPr bwMode="auto">
          <a:xfrm>
            <a:off x="2495550" y="908051"/>
            <a:ext cx="1728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Euripides</a:t>
            </a:r>
            <a:r>
              <a:rPr lang="da-DK" altLang="da-DK" sz="1200">
                <a:solidFill>
                  <a:srgbClr val="3399FF"/>
                </a:solidFill>
              </a:rPr>
              <a:t>, 412 f.v.t, i Athen:</a:t>
            </a:r>
          </a:p>
        </p:txBody>
      </p:sp>
      <p:sp>
        <p:nvSpPr>
          <p:cNvPr id="43011" name="Tekstboks 5">
            <a:extLst>
              <a:ext uri="{FF2B5EF4-FFF2-40B4-BE49-F238E27FC236}">
                <a16:creationId xmlns:a16="http://schemas.microsoft.com/office/drawing/2014/main" id="{1AE7D141-7875-9EE7-2B9B-41B0033C98FC}"/>
              </a:ext>
            </a:extLst>
          </p:cNvPr>
          <p:cNvSpPr txBox="1">
            <a:spLocks noChangeArrowheads="1"/>
          </p:cNvSpPr>
          <p:nvPr/>
        </p:nvSpPr>
        <p:spPr bwMode="auto">
          <a:xfrm>
            <a:off x="4684714" y="909638"/>
            <a:ext cx="184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Platon</a:t>
            </a:r>
            <a:r>
              <a:rPr lang="da-DK" altLang="da-DK" sz="1200">
                <a:solidFill>
                  <a:srgbClr val="3399FF"/>
                </a:solidFill>
              </a:rPr>
              <a:t>, ca. 370 f.v.t, </a:t>
            </a:r>
          </a:p>
          <a:p>
            <a:pPr eaLnBrk="1" hangingPunct="1"/>
            <a:r>
              <a:rPr lang="da-DK" altLang="da-DK" sz="1200">
                <a:solidFill>
                  <a:srgbClr val="3399FF"/>
                </a:solidFill>
              </a:rPr>
              <a:t>i  Athen: </a:t>
            </a:r>
          </a:p>
        </p:txBody>
      </p:sp>
      <p:sp>
        <p:nvSpPr>
          <p:cNvPr id="43012" name="Tekstboks 6">
            <a:extLst>
              <a:ext uri="{FF2B5EF4-FFF2-40B4-BE49-F238E27FC236}">
                <a16:creationId xmlns:a16="http://schemas.microsoft.com/office/drawing/2014/main" id="{1785D2FD-71F9-E658-56FD-21A2DE160CE8}"/>
              </a:ext>
            </a:extLst>
          </p:cNvPr>
          <p:cNvSpPr txBox="1">
            <a:spLocks noChangeArrowheads="1"/>
          </p:cNvSpPr>
          <p:nvPr/>
        </p:nvSpPr>
        <p:spPr bwMode="auto">
          <a:xfrm>
            <a:off x="7470776" y="909638"/>
            <a:ext cx="2873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Plinius den Ældre</a:t>
            </a:r>
            <a:r>
              <a:rPr lang="da-DK" altLang="da-DK" sz="1200">
                <a:solidFill>
                  <a:srgbClr val="3399FF"/>
                </a:solidFill>
              </a:rPr>
              <a:t>, 1. årh. e.v.t., i Italien</a:t>
            </a:r>
          </a:p>
        </p:txBody>
      </p:sp>
      <p:sp>
        <p:nvSpPr>
          <p:cNvPr id="43013" name="Tekstboks 1">
            <a:extLst>
              <a:ext uri="{FF2B5EF4-FFF2-40B4-BE49-F238E27FC236}">
                <a16:creationId xmlns:a16="http://schemas.microsoft.com/office/drawing/2014/main" id="{87CF64D0-FCBC-348E-9808-09C4CEE0B683}"/>
              </a:ext>
            </a:extLst>
          </p:cNvPr>
          <p:cNvSpPr txBox="1">
            <a:spLocks noChangeArrowheads="1"/>
          </p:cNvSpPr>
          <p:nvPr/>
        </p:nvSpPr>
        <p:spPr bwMode="auto">
          <a:xfrm>
            <a:off x="2495550" y="1371601"/>
            <a:ext cx="1728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da-DK" sz="1200" b="1" i="1">
                <a:solidFill>
                  <a:srgbClr val="FF0000"/>
                </a:solidFill>
              </a:rPr>
              <a:t>“Mit liv og min skæbne er  en jammer.</a:t>
            </a:r>
          </a:p>
          <a:p>
            <a:pPr eaLnBrk="1" hangingPunct="1"/>
            <a:r>
              <a:rPr lang="en-US" altLang="da-DK" sz="1200" b="1" i="1">
                <a:solidFill>
                  <a:srgbClr val="FF0000"/>
                </a:solidFill>
              </a:rPr>
              <a:t>Det skyldes dels Hera, dels min egen skønhed.</a:t>
            </a:r>
          </a:p>
          <a:p>
            <a:pPr eaLnBrk="1" hangingPunct="1"/>
            <a:r>
              <a:rPr lang="en-US" altLang="da-DK" sz="1200" b="1" i="1">
                <a:solidFill>
                  <a:srgbClr val="FF0000"/>
                </a:solidFill>
              </a:rPr>
              <a:t>Kunne jeg dog blot  blive den kvit og få et hæsligt udseende,</a:t>
            </a:r>
            <a:r>
              <a:rPr lang="da-DK" altLang="da-DK" sz="1200" b="1" i="1">
                <a:solidFill>
                  <a:srgbClr val="FF0000"/>
                </a:solidFill>
              </a:rPr>
              <a:t> som hvis man fjernede farven fra en statue”</a:t>
            </a:r>
            <a:endParaRPr lang="da-DK" altLang="da-DK" sz="1200" b="1">
              <a:solidFill>
                <a:srgbClr val="FF0000"/>
              </a:solidFill>
            </a:endParaRPr>
          </a:p>
        </p:txBody>
      </p:sp>
      <p:sp>
        <p:nvSpPr>
          <p:cNvPr id="43014" name="Tekstboks 2">
            <a:extLst>
              <a:ext uri="{FF2B5EF4-FFF2-40B4-BE49-F238E27FC236}">
                <a16:creationId xmlns:a16="http://schemas.microsoft.com/office/drawing/2014/main" id="{27311B07-241E-B0ED-E4B7-7DA4339E825A}"/>
              </a:ext>
            </a:extLst>
          </p:cNvPr>
          <p:cNvSpPr txBox="1">
            <a:spLocks noChangeArrowheads="1"/>
          </p:cNvSpPr>
          <p:nvPr/>
        </p:nvSpPr>
        <p:spPr bwMode="auto">
          <a:xfrm>
            <a:off x="4656139" y="1341439"/>
            <a:ext cx="22320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i="1">
                <a:solidFill>
                  <a:srgbClr val="FF0000"/>
                </a:solidFill>
              </a:rPr>
              <a:t>”Det svarer til, at vi var ved at farvelægge en skulptur, og nogen så kom og hånede os for ikke at give de smukkeste dele af figuren de smukkeste farver, fordi øjnene, der er det smukkeste, var blevet malet sort i stedet for lilla. Det ville vist være nogenlunde fornuftigt at forsvare sig ved at sige til ham: ”Ja, det er sandelig flot! Du skal ikke forvente, at vi maler øjnene så smukt, at de slet ikke vil komme til at se ud som øjne, og det samme gælder for andre dele. I stedet skal du se efter, om vi giver hver enkelt del den farve, der passer til den, og på den måde gøre helheden smuk.”</a:t>
            </a:r>
            <a:endParaRPr lang="da-DK" altLang="da-DK" sz="1200" b="1">
              <a:solidFill>
                <a:srgbClr val="FF0000"/>
              </a:solidFill>
            </a:endParaRPr>
          </a:p>
        </p:txBody>
      </p:sp>
      <p:sp>
        <p:nvSpPr>
          <p:cNvPr id="43015" name="Tekstboks 3">
            <a:extLst>
              <a:ext uri="{FF2B5EF4-FFF2-40B4-BE49-F238E27FC236}">
                <a16:creationId xmlns:a16="http://schemas.microsoft.com/office/drawing/2014/main" id="{B41FC1CF-F14B-67AB-CE7E-FA2FC7553FDF}"/>
              </a:ext>
            </a:extLst>
          </p:cNvPr>
          <p:cNvSpPr txBox="1">
            <a:spLocks noChangeArrowheads="1"/>
          </p:cNvSpPr>
          <p:nvPr/>
        </p:nvSpPr>
        <p:spPr bwMode="auto">
          <a:xfrm>
            <a:off x="7470775" y="1341439"/>
            <a:ext cx="1944688"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da-DK" sz="1200" b="1" i="1">
                <a:solidFill>
                  <a:srgbClr val="C00000"/>
                </a:solidFill>
              </a:rPr>
              <a:t>“</a:t>
            </a:r>
            <a:r>
              <a:rPr lang="da-DK" altLang="da-DK" sz="1200" b="1" i="1"/>
              <a:t>”</a:t>
            </a:r>
            <a:r>
              <a:rPr lang="da-DK" altLang="ja-JP" sz="1200" b="1" i="1">
                <a:solidFill>
                  <a:srgbClr val="FF0000"/>
                </a:solidFill>
              </a:rPr>
              <a:t>Det er den Nikias, Praxiteles nævnte, når han blev spurgt, hvilke af sine skulpturer han syntes bedst om, og svarede:</a:t>
            </a:r>
          </a:p>
          <a:p>
            <a:pPr eaLnBrk="1" hangingPunct="1"/>
            <a:r>
              <a:rPr lang="da-DK" altLang="da-DK" sz="1200" b="1" i="1">
                <a:solidFill>
                  <a:srgbClr val="FF0000"/>
                </a:solidFill>
              </a:rPr>
              <a:t> ’Dem Nikias har taget hånd om’ - så højt satte han Nikias’ skulpturmaleri”.</a:t>
            </a:r>
          </a:p>
          <a:p>
            <a:pPr eaLnBrk="1" hangingPunct="1"/>
            <a:endParaRPr lang="da-DK" altLang="da-DK" sz="1200">
              <a:solidFill>
                <a:srgbClr val="C00000"/>
              </a:solidFill>
            </a:endParaRPr>
          </a:p>
        </p:txBody>
      </p:sp>
      <p:sp>
        <p:nvSpPr>
          <p:cNvPr id="43016" name="Tekstboks 4">
            <a:extLst>
              <a:ext uri="{FF2B5EF4-FFF2-40B4-BE49-F238E27FC236}">
                <a16:creationId xmlns:a16="http://schemas.microsoft.com/office/drawing/2014/main" id="{06A0408B-8F19-D6FF-296A-1B1C66A216A1}"/>
              </a:ext>
            </a:extLst>
          </p:cNvPr>
          <p:cNvSpPr txBox="1">
            <a:spLocks noChangeArrowheads="1"/>
          </p:cNvSpPr>
          <p:nvPr/>
        </p:nvSpPr>
        <p:spPr bwMode="auto">
          <a:xfrm>
            <a:off x="2495551" y="4048126"/>
            <a:ext cx="1584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a:solidFill>
                  <a:srgbClr val="00B0F0"/>
                </a:solidFill>
              </a:rPr>
              <a:t>Helena, v. 260 - 263</a:t>
            </a:r>
          </a:p>
        </p:txBody>
      </p:sp>
      <p:sp>
        <p:nvSpPr>
          <p:cNvPr id="43017" name="Tekstboks 5">
            <a:extLst>
              <a:ext uri="{FF2B5EF4-FFF2-40B4-BE49-F238E27FC236}">
                <a16:creationId xmlns:a16="http://schemas.microsoft.com/office/drawing/2014/main" id="{39D001DC-00D2-1830-21EA-D01E533DBDB2}"/>
              </a:ext>
            </a:extLst>
          </p:cNvPr>
          <p:cNvSpPr txBox="1">
            <a:spLocks noChangeArrowheads="1"/>
          </p:cNvSpPr>
          <p:nvPr/>
        </p:nvSpPr>
        <p:spPr bwMode="auto">
          <a:xfrm>
            <a:off x="4684713" y="5949951"/>
            <a:ext cx="2520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a:solidFill>
                  <a:srgbClr val="00B0F0"/>
                </a:solidFill>
              </a:rPr>
              <a:t>Staten IV, 420 c-d</a:t>
            </a:r>
          </a:p>
        </p:txBody>
      </p:sp>
      <p:sp>
        <p:nvSpPr>
          <p:cNvPr id="43018" name="Tekstboks 6">
            <a:extLst>
              <a:ext uri="{FF2B5EF4-FFF2-40B4-BE49-F238E27FC236}">
                <a16:creationId xmlns:a16="http://schemas.microsoft.com/office/drawing/2014/main" id="{839BE584-869A-7D31-F76F-3281A6B23C6B}"/>
              </a:ext>
            </a:extLst>
          </p:cNvPr>
          <p:cNvSpPr txBox="1">
            <a:spLocks noChangeArrowheads="1"/>
          </p:cNvSpPr>
          <p:nvPr/>
        </p:nvSpPr>
        <p:spPr bwMode="auto">
          <a:xfrm>
            <a:off x="7464425" y="4076701"/>
            <a:ext cx="21605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a:solidFill>
                  <a:srgbClr val="00B0F0"/>
                </a:solidFill>
              </a:rPr>
              <a:t>Naturalis historia 35, 133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Billede 1">
            <a:extLst>
              <a:ext uri="{FF2B5EF4-FFF2-40B4-BE49-F238E27FC236}">
                <a16:creationId xmlns:a16="http://schemas.microsoft.com/office/drawing/2014/main" id="{C29A58AC-EA3F-95C5-5A90-4FF5D6A04A2F}"/>
              </a:ext>
            </a:extLst>
          </p:cNvPr>
          <p:cNvPicPr>
            <a:picLocks noChangeAspect="1"/>
          </p:cNvPicPr>
          <p:nvPr/>
        </p:nvPicPr>
        <p:blipFill>
          <a:blip r:embed="rId2">
            <a:extLst>
              <a:ext uri="{28A0092B-C50C-407E-A947-70E740481C1C}">
                <a14:useLocalDpi xmlns:a14="http://schemas.microsoft.com/office/drawing/2010/main" val="0"/>
              </a:ext>
            </a:extLst>
          </a:blip>
          <a:srcRect l="7977" t="7407" r="9142" b="3419"/>
          <a:stretch>
            <a:fillRect/>
          </a:stretch>
        </p:blipFill>
        <p:spPr bwMode="auto">
          <a:xfrm>
            <a:off x="1524000" y="-4763"/>
            <a:ext cx="3225800"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4" name="Billede 2">
            <a:extLst>
              <a:ext uri="{FF2B5EF4-FFF2-40B4-BE49-F238E27FC236}">
                <a16:creationId xmlns:a16="http://schemas.microsoft.com/office/drawing/2014/main" id="{551D09D8-05D9-3485-521A-19599498E6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9350" y="1"/>
            <a:ext cx="3149600"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Billede 3">
            <a:extLst>
              <a:ext uri="{FF2B5EF4-FFF2-40B4-BE49-F238E27FC236}">
                <a16:creationId xmlns:a16="http://schemas.microsoft.com/office/drawing/2014/main" id="{CBDDE9D4-FBF1-2A98-E825-A0224F81CFF2}"/>
              </a:ext>
            </a:extLst>
          </p:cNvPr>
          <p:cNvPicPr>
            <a:picLocks noChangeAspect="1"/>
          </p:cNvPicPr>
          <p:nvPr/>
        </p:nvPicPr>
        <p:blipFill>
          <a:blip r:embed="rId4">
            <a:extLst>
              <a:ext uri="{28A0092B-C50C-407E-A947-70E740481C1C}">
                <a14:useLocalDpi xmlns:a14="http://schemas.microsoft.com/office/drawing/2010/main" val="0"/>
              </a:ext>
            </a:extLst>
          </a:blip>
          <a:srcRect l="6438" t="5882" r="10086" b="9373"/>
          <a:stretch>
            <a:fillRect/>
          </a:stretch>
        </p:blipFill>
        <p:spPr bwMode="auto">
          <a:xfrm>
            <a:off x="3503614" y="4545013"/>
            <a:ext cx="2166937"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Billede 4">
            <a:extLst>
              <a:ext uri="{FF2B5EF4-FFF2-40B4-BE49-F238E27FC236}">
                <a16:creationId xmlns:a16="http://schemas.microsoft.com/office/drawing/2014/main" id="{FF913681-9C3A-BF3C-AA54-6BBDA0697D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38875" y="4516439"/>
            <a:ext cx="2520950" cy="23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kstboks 5">
            <a:extLst>
              <a:ext uri="{FF2B5EF4-FFF2-40B4-BE49-F238E27FC236}">
                <a16:creationId xmlns:a16="http://schemas.microsoft.com/office/drawing/2014/main" id="{9348D7D0-A2EB-CEA3-2E12-76A2EFEBA9A7}"/>
              </a:ext>
            </a:extLst>
          </p:cNvPr>
          <p:cNvSpPr txBox="1">
            <a:spLocks noChangeArrowheads="1"/>
          </p:cNvSpPr>
          <p:nvPr/>
        </p:nvSpPr>
        <p:spPr bwMode="auto">
          <a:xfrm>
            <a:off x="4872038" y="404813"/>
            <a:ext cx="2519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600" b="1">
                <a:solidFill>
                  <a:srgbClr val="6699FF"/>
                </a:solidFill>
              </a:rPr>
              <a:t>Se, de maler!</a:t>
            </a:r>
          </a:p>
          <a:p>
            <a:pPr eaLnBrk="1" hangingPunct="1"/>
            <a:r>
              <a:rPr lang="da-DK" altLang="da-DK" sz="1600" b="1">
                <a:solidFill>
                  <a:srgbClr val="6699FF"/>
                </a:solidFill>
              </a:rPr>
              <a:t>De visuelle kilder</a:t>
            </a:r>
          </a:p>
        </p:txBody>
      </p:sp>
      <p:sp>
        <p:nvSpPr>
          <p:cNvPr id="44038" name="Tekstboks 6">
            <a:extLst>
              <a:ext uri="{FF2B5EF4-FFF2-40B4-BE49-F238E27FC236}">
                <a16:creationId xmlns:a16="http://schemas.microsoft.com/office/drawing/2014/main" id="{0F4D9E91-25AF-48C0-65D7-719053C82A10}"/>
              </a:ext>
            </a:extLst>
          </p:cNvPr>
          <p:cNvSpPr txBox="1">
            <a:spLocks noChangeArrowheads="1"/>
          </p:cNvSpPr>
          <p:nvPr/>
        </p:nvSpPr>
        <p:spPr bwMode="auto">
          <a:xfrm>
            <a:off x="4749801" y="2465389"/>
            <a:ext cx="127476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Rødfiguret krater, ca. 350 f.v.t. Syditalien.</a:t>
            </a:r>
          </a:p>
          <a:p>
            <a:pPr eaLnBrk="1" hangingPunct="1"/>
            <a:r>
              <a:rPr lang="da-DK" altLang="da-DK" sz="1200" b="1">
                <a:solidFill>
                  <a:srgbClr val="3399FF"/>
                </a:solidFill>
              </a:rPr>
              <a:t>New York, Metropolitan Museum of Art  inv. 50.11.4</a:t>
            </a:r>
          </a:p>
          <a:p>
            <a:pPr eaLnBrk="1" hangingPunct="1"/>
            <a:r>
              <a:rPr lang="da-DK" altLang="da-DK" sz="1200" b="1">
                <a:solidFill>
                  <a:srgbClr val="3399FF"/>
                </a:solidFill>
              </a:rPr>
              <a:t>Højde 51,5 cm</a:t>
            </a:r>
          </a:p>
        </p:txBody>
      </p:sp>
      <p:sp>
        <p:nvSpPr>
          <p:cNvPr id="44039" name="Tekstboks 7">
            <a:extLst>
              <a:ext uri="{FF2B5EF4-FFF2-40B4-BE49-F238E27FC236}">
                <a16:creationId xmlns:a16="http://schemas.microsoft.com/office/drawing/2014/main" id="{5EE727F0-D6D3-F3B0-B8C4-89491F707F6F}"/>
              </a:ext>
            </a:extLst>
          </p:cNvPr>
          <p:cNvSpPr txBox="1">
            <a:spLocks noChangeArrowheads="1"/>
          </p:cNvSpPr>
          <p:nvPr/>
        </p:nvSpPr>
        <p:spPr bwMode="auto">
          <a:xfrm>
            <a:off x="6024564" y="2465388"/>
            <a:ext cx="14747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Rødfiguret hydria</a:t>
            </a:r>
          </a:p>
          <a:p>
            <a:pPr eaLnBrk="1" hangingPunct="1"/>
            <a:r>
              <a:rPr lang="da-DK" altLang="da-DK" sz="1200" b="1">
                <a:solidFill>
                  <a:srgbClr val="3399FF"/>
                </a:solidFill>
              </a:rPr>
              <a:t>Musei Vaticani, Museo Gregoriano Etrusco</a:t>
            </a:r>
          </a:p>
          <a:p>
            <a:pPr eaLnBrk="1" hangingPunct="1"/>
            <a:r>
              <a:rPr lang="da-DK" altLang="da-DK" sz="1200" b="1">
                <a:solidFill>
                  <a:srgbClr val="3399FF"/>
                </a:solidFill>
              </a:rPr>
              <a:t> inv. 14964. H.. 36 cm. </a:t>
            </a:r>
          </a:p>
        </p:txBody>
      </p:sp>
      <p:sp>
        <p:nvSpPr>
          <p:cNvPr id="44040" name="Tekstboks 8">
            <a:extLst>
              <a:ext uri="{FF2B5EF4-FFF2-40B4-BE49-F238E27FC236}">
                <a16:creationId xmlns:a16="http://schemas.microsoft.com/office/drawing/2014/main" id="{6E3179E0-73B0-9EEF-42F5-286A12119E18}"/>
              </a:ext>
            </a:extLst>
          </p:cNvPr>
          <p:cNvSpPr txBox="1">
            <a:spLocks noChangeArrowheads="1"/>
          </p:cNvSpPr>
          <p:nvPr/>
        </p:nvSpPr>
        <p:spPr bwMode="auto">
          <a:xfrm>
            <a:off x="1774826" y="4500563"/>
            <a:ext cx="15843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Ringsten, karneol.</a:t>
            </a:r>
          </a:p>
          <a:p>
            <a:pPr eaLnBrk="1" hangingPunct="1"/>
            <a:r>
              <a:rPr lang="da-DK" altLang="da-DK" sz="1200" b="1">
                <a:solidFill>
                  <a:srgbClr val="3399FF"/>
                </a:solidFill>
              </a:rPr>
              <a:t>Rom?, 1. årh.f.v.t.</a:t>
            </a:r>
          </a:p>
          <a:p>
            <a:pPr eaLnBrk="1" hangingPunct="1"/>
            <a:r>
              <a:rPr lang="da-DK" altLang="da-DK" sz="1200" b="1">
                <a:solidFill>
                  <a:srgbClr val="3399FF"/>
                </a:solidFill>
              </a:rPr>
              <a:t>New York, Metropolitan Museum of Art inv. 81.6.48.  Længde 13 mm.</a:t>
            </a:r>
          </a:p>
        </p:txBody>
      </p:sp>
      <p:sp>
        <p:nvSpPr>
          <p:cNvPr id="44041" name="Tekstboks 9">
            <a:extLst>
              <a:ext uri="{FF2B5EF4-FFF2-40B4-BE49-F238E27FC236}">
                <a16:creationId xmlns:a16="http://schemas.microsoft.com/office/drawing/2014/main" id="{562A9B05-CB34-B1D3-3A01-5231C3972DC9}"/>
              </a:ext>
            </a:extLst>
          </p:cNvPr>
          <p:cNvSpPr txBox="1">
            <a:spLocks noChangeArrowheads="1"/>
          </p:cNvSpPr>
          <p:nvPr/>
        </p:nvSpPr>
        <p:spPr bwMode="auto">
          <a:xfrm>
            <a:off x="8904288" y="4516438"/>
            <a:ext cx="176371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Freskomaleri.</a:t>
            </a:r>
          </a:p>
          <a:p>
            <a:pPr eaLnBrk="1" hangingPunct="1"/>
            <a:r>
              <a:rPr lang="da-DK" altLang="da-DK" sz="1200" b="1">
                <a:solidFill>
                  <a:srgbClr val="3399FF"/>
                </a:solidFill>
              </a:rPr>
              <a:t>Pompeii. 1. årh. e.v.t.</a:t>
            </a:r>
          </a:p>
          <a:p>
            <a:pPr eaLnBrk="1" hangingPunct="1"/>
            <a:r>
              <a:rPr lang="da-DK" altLang="da-DK" sz="1200" b="1">
                <a:solidFill>
                  <a:srgbClr val="3399FF"/>
                </a:solidFill>
              </a:rPr>
              <a:t>Napoli, Museo Archeologico Nazionale inv. 9018. </a:t>
            </a:r>
          </a:p>
          <a:p>
            <a:pPr eaLnBrk="1" hangingPunct="1"/>
            <a:r>
              <a:rPr lang="da-DK" altLang="da-DK" sz="1200" b="1">
                <a:solidFill>
                  <a:srgbClr val="3399FF"/>
                </a:solidFill>
              </a:rPr>
              <a:t>36 x 36 cm.</a:t>
            </a:r>
          </a:p>
          <a:p>
            <a:pPr eaLnBrk="1" hangingPunct="1"/>
            <a:endParaRPr lang="da-DK" altLang="da-DK" sz="1200">
              <a:solidFill>
                <a:srgbClr val="3399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31F86B0F-7E15-B22F-2C5A-137A353EB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6" y="1341439"/>
            <a:ext cx="3617913" cy="3851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6387" name="Picture 3">
            <a:extLst>
              <a:ext uri="{FF2B5EF4-FFF2-40B4-BE49-F238E27FC236}">
                <a16:creationId xmlns:a16="http://schemas.microsoft.com/office/drawing/2014/main" id="{7C86A5B4-5F29-28D2-1F82-80E07FA044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464" y="1352551"/>
            <a:ext cx="2573337" cy="2792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6388" name="Picture 4">
            <a:extLst>
              <a:ext uri="{FF2B5EF4-FFF2-40B4-BE49-F238E27FC236}">
                <a16:creationId xmlns:a16="http://schemas.microsoft.com/office/drawing/2014/main" id="{F493903F-F923-4D72-4BC0-AF53EBBCD4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3" y="4162425"/>
            <a:ext cx="2328862" cy="1030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5060" name="Tekstboks 1">
            <a:extLst>
              <a:ext uri="{FF2B5EF4-FFF2-40B4-BE49-F238E27FC236}">
                <a16:creationId xmlns:a16="http://schemas.microsoft.com/office/drawing/2014/main" id="{37310697-74DF-EDE1-858F-466E621AF7A7}"/>
              </a:ext>
            </a:extLst>
          </p:cNvPr>
          <p:cNvSpPr txBox="1">
            <a:spLocks noChangeArrowheads="1"/>
          </p:cNvSpPr>
          <p:nvPr/>
        </p:nvSpPr>
        <p:spPr bwMode="auto">
          <a:xfrm>
            <a:off x="1774825" y="5376863"/>
            <a:ext cx="2952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CC3300"/>
                </a:solidFill>
              </a:rPr>
              <a:t>Brudstykke af låget af en anthropoid sarkofag. Fra Sidon (Libanon). Ca. 450 f.v.t. Marmor fra øen Paros. H. 43 cm. </a:t>
            </a:r>
          </a:p>
          <a:p>
            <a:pPr eaLnBrk="1" hangingPunct="1"/>
            <a:r>
              <a:rPr lang="da-DK" altLang="da-DK" sz="1200" b="1">
                <a:solidFill>
                  <a:srgbClr val="CC3300"/>
                </a:solidFill>
              </a:rPr>
              <a:t>Ny Carlsberg Glyptotek IN 471.</a:t>
            </a:r>
          </a:p>
          <a:p>
            <a:pPr eaLnBrk="1" hangingPunct="1"/>
            <a:r>
              <a:rPr lang="da-DK" altLang="da-DK" sz="1200" b="1">
                <a:solidFill>
                  <a:srgbClr val="CC3300"/>
                </a:solidFill>
              </a:rPr>
              <a:t>Direkte bevaret ægyptisk blå</a:t>
            </a:r>
          </a:p>
        </p:txBody>
      </p:sp>
      <p:sp>
        <p:nvSpPr>
          <p:cNvPr id="45061" name="Tekstboks 2">
            <a:extLst>
              <a:ext uri="{FF2B5EF4-FFF2-40B4-BE49-F238E27FC236}">
                <a16:creationId xmlns:a16="http://schemas.microsoft.com/office/drawing/2014/main" id="{18922A81-C686-B77E-5B43-7AF34CE8D279}"/>
              </a:ext>
            </a:extLst>
          </p:cNvPr>
          <p:cNvSpPr txBox="1">
            <a:spLocks noChangeArrowheads="1"/>
          </p:cNvSpPr>
          <p:nvPr/>
        </p:nvSpPr>
        <p:spPr bwMode="auto">
          <a:xfrm>
            <a:off x="6240463" y="5376863"/>
            <a:ext cx="29511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CC3300"/>
                </a:solidFill>
              </a:rPr>
              <a:t>Brudstykke af et kvindehoved. Athen, ca. 420 f.v.t. Pentelisk marmor, h. 23 cm. </a:t>
            </a:r>
          </a:p>
          <a:p>
            <a:pPr eaLnBrk="1" hangingPunct="1"/>
            <a:r>
              <a:rPr lang="da-DK" altLang="da-DK" sz="1200" b="1">
                <a:solidFill>
                  <a:srgbClr val="CC3300"/>
                </a:solidFill>
              </a:rPr>
              <a:t>Ny Carlsberg Glyptotek IN 2830</a:t>
            </a:r>
          </a:p>
          <a:p>
            <a:pPr eaLnBrk="1" hangingPunct="1"/>
            <a:r>
              <a:rPr lang="da-DK" altLang="da-DK" sz="1200" b="1">
                <a:solidFill>
                  <a:srgbClr val="CC3300"/>
                </a:solidFill>
              </a:rPr>
              <a:t>Indsat:</a:t>
            </a:r>
          </a:p>
          <a:p>
            <a:pPr eaLnBrk="1" hangingPunct="1"/>
            <a:r>
              <a:rPr lang="da-DK" altLang="da-DK" sz="1200" b="1">
                <a:solidFill>
                  <a:srgbClr val="CC3300"/>
                </a:solidFill>
              </a:rPr>
              <a:t>Tværsnit af en prøve af hudfarven</a:t>
            </a:r>
          </a:p>
        </p:txBody>
      </p:sp>
      <p:cxnSp>
        <p:nvCxnSpPr>
          <p:cNvPr id="5" name="Lige pilforbindelse 4">
            <a:extLst>
              <a:ext uri="{FF2B5EF4-FFF2-40B4-BE49-F238E27FC236}">
                <a16:creationId xmlns:a16="http://schemas.microsoft.com/office/drawing/2014/main" id="{F26AE1F2-BF11-F10A-AC41-72AEE3A4CE93}"/>
              </a:ext>
            </a:extLst>
          </p:cNvPr>
          <p:cNvCxnSpPr/>
          <p:nvPr/>
        </p:nvCxnSpPr>
        <p:spPr>
          <a:xfrm>
            <a:off x="7404100" y="3429000"/>
            <a:ext cx="312738" cy="86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063" name="Tekstboks 5">
            <a:extLst>
              <a:ext uri="{FF2B5EF4-FFF2-40B4-BE49-F238E27FC236}">
                <a16:creationId xmlns:a16="http://schemas.microsoft.com/office/drawing/2014/main" id="{06F056C1-827B-824E-3AF4-6DDED344B11B}"/>
              </a:ext>
            </a:extLst>
          </p:cNvPr>
          <p:cNvSpPr txBox="1">
            <a:spLocks noChangeArrowheads="1"/>
          </p:cNvSpPr>
          <p:nvPr/>
        </p:nvSpPr>
        <p:spPr bwMode="auto">
          <a:xfrm>
            <a:off x="1774826" y="333375"/>
            <a:ext cx="38893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400" b="1">
                <a:solidFill>
                  <a:srgbClr val="FF0000"/>
                </a:solidFill>
              </a:rPr>
              <a:t>Monumenternes vidnesbyrd:</a:t>
            </a:r>
          </a:p>
          <a:p>
            <a:pPr eaLnBrk="1" hangingPunct="1"/>
            <a:r>
              <a:rPr lang="da-DK" altLang="da-DK" sz="1400" b="1">
                <a:solidFill>
                  <a:srgbClr val="FF0000"/>
                </a:solidFill>
              </a:rPr>
              <a:t>På sporet af farven</a:t>
            </a:r>
          </a:p>
        </p:txBody>
      </p:sp>
      <p:sp>
        <p:nvSpPr>
          <p:cNvPr id="45064" name="Tekstboks 6">
            <a:extLst>
              <a:ext uri="{FF2B5EF4-FFF2-40B4-BE49-F238E27FC236}">
                <a16:creationId xmlns:a16="http://schemas.microsoft.com/office/drawing/2014/main" id="{1BFA0984-71E8-CF14-BD0A-D327669DE6EC}"/>
              </a:ext>
            </a:extLst>
          </p:cNvPr>
          <p:cNvSpPr txBox="1">
            <a:spLocks noChangeArrowheads="1"/>
          </p:cNvSpPr>
          <p:nvPr/>
        </p:nvSpPr>
        <p:spPr bwMode="auto">
          <a:xfrm>
            <a:off x="1774825" y="1012826"/>
            <a:ext cx="31686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FF0000"/>
                </a:solidFill>
              </a:rPr>
              <a:t>Direkte bevaring: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kstboks 5">
            <a:extLst>
              <a:ext uri="{FF2B5EF4-FFF2-40B4-BE49-F238E27FC236}">
                <a16:creationId xmlns:a16="http://schemas.microsoft.com/office/drawing/2014/main" id="{80D8DC3F-5ABD-7888-3FE8-C73C708BB917}"/>
              </a:ext>
            </a:extLst>
          </p:cNvPr>
          <p:cNvSpPr txBox="1">
            <a:spLocks noChangeArrowheads="1"/>
          </p:cNvSpPr>
          <p:nvPr/>
        </p:nvSpPr>
        <p:spPr bwMode="auto">
          <a:xfrm>
            <a:off x="1774826" y="333376"/>
            <a:ext cx="4105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2800" b="1">
                <a:solidFill>
                  <a:srgbClr val="FF0000"/>
                </a:solidFill>
              </a:rPr>
              <a:t>Eksempler:</a:t>
            </a:r>
          </a:p>
        </p:txBody>
      </p:sp>
      <p:pic>
        <p:nvPicPr>
          <p:cNvPr id="10" name="Billede 9">
            <a:extLst>
              <a:ext uri="{FF2B5EF4-FFF2-40B4-BE49-F238E27FC236}">
                <a16:creationId xmlns:a16="http://schemas.microsoft.com/office/drawing/2014/main" id="{5B9D0901-6EDD-65C0-6A70-7983114051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84600" y="996950"/>
            <a:ext cx="1873250"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Billede 10">
            <a:extLst>
              <a:ext uri="{FF2B5EF4-FFF2-40B4-BE49-F238E27FC236}">
                <a16:creationId xmlns:a16="http://schemas.microsoft.com/office/drawing/2014/main" id="{AC5F0F95-7880-4723-0312-41AC200400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4989" y="998538"/>
            <a:ext cx="1951037"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Billede 5">
            <a:extLst>
              <a:ext uri="{FF2B5EF4-FFF2-40B4-BE49-F238E27FC236}">
                <a16:creationId xmlns:a16="http://schemas.microsoft.com/office/drawing/2014/main" id="{535FE416-B829-017B-012A-10157275CC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56400" y="4216400"/>
            <a:ext cx="1919288"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lede 3">
            <a:extLst>
              <a:ext uri="{FF2B5EF4-FFF2-40B4-BE49-F238E27FC236}">
                <a16:creationId xmlns:a16="http://schemas.microsoft.com/office/drawing/2014/main" id="{57A12EA6-7D45-2006-019D-68797B23B2D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86800" y="4216400"/>
            <a:ext cx="1982788"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Picture 2" descr="What Do Classical Antiquities Look Like in Color?">
            <a:extLst>
              <a:ext uri="{FF2B5EF4-FFF2-40B4-BE49-F238E27FC236}">
                <a16:creationId xmlns:a16="http://schemas.microsoft.com/office/drawing/2014/main" id="{132C0F2F-AC3F-9EBB-3273-471E9460A8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451804"/>
            <a:ext cx="5468938" cy="35804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1_Office-tema">
  <a:themeElements>
    <a:clrScheme name="Office-t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66</TotalTime>
  <Words>1037</Words>
  <Application>Microsoft Macintosh PowerPoint</Application>
  <PresentationFormat>Widescreen</PresentationFormat>
  <Paragraphs>104</Paragraphs>
  <Slides>15</Slides>
  <Notes>1</Notes>
  <HiddenSlides>0</HiddenSlides>
  <MMClips>0</MMClips>
  <ScaleCrop>false</ScaleCrop>
  <HeadingPairs>
    <vt:vector size="6" baseType="variant">
      <vt:variant>
        <vt:lpstr>Benyttede skrifttyper</vt:lpstr>
      </vt:variant>
      <vt:variant>
        <vt:i4>4</vt:i4>
      </vt:variant>
      <vt:variant>
        <vt:lpstr>Tema</vt:lpstr>
      </vt:variant>
      <vt:variant>
        <vt:i4>2</vt:i4>
      </vt:variant>
      <vt:variant>
        <vt:lpstr>Slidetitler</vt:lpstr>
      </vt:variant>
      <vt:variant>
        <vt:i4>15</vt:i4>
      </vt:variant>
    </vt:vector>
  </HeadingPairs>
  <TitlesOfParts>
    <vt:vector size="21" baseType="lpstr">
      <vt:lpstr>ＭＳ Ｐゴシック</vt:lpstr>
      <vt:lpstr>Aptos</vt:lpstr>
      <vt:lpstr>Aptos Display</vt:lpstr>
      <vt:lpstr>Arial</vt:lpstr>
      <vt:lpstr>Office-tema</vt:lpstr>
      <vt:lpstr>1_Office-tema</vt:lpstr>
      <vt:lpstr>Græske skulpturer Lektion 2</vt:lpstr>
      <vt:lpstr>Stilperioder i græsk skulpturkunst</vt:lpstr>
      <vt:lpstr>Dagens skulptur: Peplos-koren</vt:lpstr>
      <vt:lpstr>Opgave 1: Beskrivelse</vt:lpstr>
      <vt:lpstr>Opgave 2: Analyse, del 1</vt:lpstr>
      <vt:lpstr>Opgave 2: Analyse, del 2</vt:lpstr>
      <vt:lpstr>Opgave 2: Analyse, del 3</vt:lpstr>
      <vt:lpstr>Opgave 3: Fortolkning</vt:lpstr>
      <vt:lpstr>Opgave 4: Sammenligning</vt:lpstr>
      <vt:lpstr>PowerPoint-præsentation</vt:lpstr>
      <vt:lpstr>Farver:</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Esben Harboe Odgaard EHO</dc:creator>
  <cp:lastModifiedBy>Esben Harboe Odgaard EHO</cp:lastModifiedBy>
  <cp:revision>7</cp:revision>
  <dcterms:created xsi:type="dcterms:W3CDTF">2024-12-12T10:33:41Z</dcterms:created>
  <dcterms:modified xsi:type="dcterms:W3CDTF">2024-12-12T11:39:55Z</dcterms:modified>
</cp:coreProperties>
</file>