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8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49"/>
    <p:restoredTop sz="94830"/>
  </p:normalViewPr>
  <p:slideViewPr>
    <p:cSldViewPr snapToGrid="0" snapToObjects="1">
      <p:cViewPr varScale="1">
        <p:scale>
          <a:sx n="116" d="100"/>
          <a:sy n="116" d="100"/>
        </p:scale>
        <p:origin x="19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2328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848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4799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857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206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9402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6846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870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383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8273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427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62FA6-20FF-C246-9460-E600F1227547}" type="datetimeFigureOut">
              <a:rPr lang="da-DK" smtClean="0"/>
              <a:t>31.01.2024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0561D-1E07-024F-80E5-1BCBA628A5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545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all of the Roman Republic - World History">
            <a:extLst>
              <a:ext uri="{FF2B5EF4-FFF2-40B4-BE49-F238E27FC236}">
                <a16:creationId xmlns:a16="http://schemas.microsoft.com/office/drawing/2014/main" id="{34FEA432-FE28-D04B-A9D3-CCD8A79880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9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5200" dirty="0">
                <a:solidFill>
                  <a:srgbClr val="FFFFFF"/>
                </a:solidFill>
              </a:rPr>
              <a:t>I har læst om hvorledes den romerske republik endte i kaos.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Jeres opgave er nu at tegne en model, der med kasser og pile viser de vigtigste årsager til at republikken gik under</a:t>
            </a:r>
          </a:p>
        </p:txBody>
      </p:sp>
    </p:spTree>
    <p:extLst>
      <p:ext uri="{BB962C8B-B14F-4D97-AF65-F5344CB8AC3E}">
        <p14:creationId xmlns:p14="http://schemas.microsoft.com/office/powerpoint/2010/main" val="24596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dirty="0">
                <a:solidFill>
                  <a:srgbClr val="FFFFFF"/>
                </a:solidFill>
              </a:rPr>
              <a:t>I </a:t>
            </a:r>
            <a:r>
              <a:rPr lang="en-US" sz="3100" dirty="0" err="1">
                <a:solidFill>
                  <a:srgbClr val="FFFFFF"/>
                </a:solidFill>
              </a:rPr>
              <a:t>skal</a:t>
            </a:r>
            <a:r>
              <a:rPr lang="en-US" sz="3100" dirty="0">
                <a:solidFill>
                  <a:srgbClr val="FFFFFF"/>
                </a:solidFill>
              </a:rPr>
              <a:t> rent </a:t>
            </a:r>
            <a:r>
              <a:rPr lang="en-US" sz="3100" dirty="0" err="1">
                <a:solidFill>
                  <a:srgbClr val="FFFFFF"/>
                </a:solidFill>
              </a:rPr>
              <a:t>praktisk</a:t>
            </a:r>
            <a:r>
              <a:rPr lang="en-US" sz="3100" dirty="0">
                <a:solidFill>
                  <a:srgbClr val="FFFFFF"/>
                </a:solidFill>
              </a:rPr>
              <a:t> </a:t>
            </a:r>
            <a:r>
              <a:rPr lang="en-US" sz="3100" dirty="0" err="1">
                <a:solidFill>
                  <a:srgbClr val="FFFFFF"/>
                </a:solidFill>
              </a:rPr>
              <a:t>gøre</a:t>
            </a:r>
            <a:r>
              <a:rPr lang="en-US" sz="3100" dirty="0">
                <a:solidFill>
                  <a:srgbClr val="FFFFFF"/>
                </a:solidFill>
              </a:rPr>
              <a:t> det </a:t>
            </a:r>
            <a:r>
              <a:rPr lang="en-US" sz="3100" dirty="0" err="1">
                <a:solidFill>
                  <a:srgbClr val="FFFFFF"/>
                </a:solidFill>
              </a:rPr>
              <a:t>således</a:t>
            </a:r>
            <a:r>
              <a:rPr lang="en-US" sz="3100" dirty="0">
                <a:solidFill>
                  <a:srgbClr val="FFFFFF"/>
                </a:solidFill>
              </a:rPr>
              <a:t>, at det </a:t>
            </a:r>
            <a:r>
              <a:rPr lang="en-US" sz="3100" dirty="0" err="1">
                <a:solidFill>
                  <a:srgbClr val="FFFFFF"/>
                </a:solidFill>
              </a:rPr>
              <a:t>udføres</a:t>
            </a:r>
            <a:r>
              <a:rPr lang="en-US" sz="3100" dirty="0">
                <a:solidFill>
                  <a:srgbClr val="FFFFFF"/>
                </a:solidFill>
              </a:rPr>
              <a:t> </a:t>
            </a:r>
            <a:r>
              <a:rPr lang="en-US" sz="3100" dirty="0" err="1">
                <a:solidFill>
                  <a:srgbClr val="FFFFFF"/>
                </a:solidFill>
              </a:rPr>
              <a:t>som</a:t>
            </a:r>
            <a:r>
              <a:rPr lang="en-US" sz="3100" dirty="0">
                <a:solidFill>
                  <a:srgbClr val="FFFFFF"/>
                </a:solidFill>
              </a:rPr>
              <a:t> et flowchart. 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55" r="74" b="-2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6206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40C0AE-20FB-F844-ABF2-10A60316E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8" y="112364"/>
            <a:ext cx="10515600" cy="2137301"/>
          </a:xfrm>
        </p:spPr>
        <p:txBody>
          <a:bodyPr>
            <a:normAutofit/>
          </a:bodyPr>
          <a:lstStyle/>
          <a:p>
            <a:r>
              <a:rPr lang="da-DK" sz="3600" dirty="0"/>
              <a:t>Her ser I en række ord/sætninger som kan indgå. Derudover skal I også inddrage diverse aktører og gerne kort/billeder/symboler mm., så det hele bliver lidt lækkert. Kom ”Republikkens fald” </a:t>
            </a:r>
            <a:r>
              <a:rPr lang="da-DK" sz="3600"/>
              <a:t>i midten.</a:t>
            </a:r>
            <a:endParaRPr lang="da-DK" sz="3600" dirty="0"/>
          </a:p>
        </p:txBody>
      </p:sp>
      <p:pic>
        <p:nvPicPr>
          <p:cNvPr id="6" name="Pladsholder til indhold 5" descr="Et billede, der indeholder bord&#10;&#10;Automatisk genereret beskrivelse">
            <a:extLst>
              <a:ext uri="{FF2B5EF4-FFF2-40B4-BE49-F238E27FC236}">
                <a16:creationId xmlns:a16="http://schemas.microsoft.com/office/drawing/2014/main" id="{2571D46A-C981-B548-AA22-A147E30725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611" y="5141984"/>
            <a:ext cx="2471218" cy="1214842"/>
          </a:xfr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B85B024-F796-E246-9343-E5F826549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158" y="5074906"/>
            <a:ext cx="1789216" cy="79520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A9560990-6845-A846-A284-9E92C1107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580" y="2829648"/>
            <a:ext cx="2346469" cy="1016105"/>
          </a:xfrm>
          <a:prstGeom prst="rect">
            <a:avLst/>
          </a:prstGeom>
        </p:spPr>
      </p:pic>
      <p:pic>
        <p:nvPicPr>
          <p:cNvPr id="14" name="Billede 1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47974209-EC2E-4A41-BEA8-37C35AECDC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1284" y="4287603"/>
            <a:ext cx="2346469" cy="968050"/>
          </a:xfrm>
          <a:prstGeom prst="rect">
            <a:avLst/>
          </a:prstGeom>
        </p:spPr>
      </p:pic>
      <p:pic>
        <p:nvPicPr>
          <p:cNvPr id="16" name="Billede 1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B4FD84E-E02F-714E-A23B-F4C80E532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6301" y="5178361"/>
            <a:ext cx="2346469" cy="1142087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B351DD7D-DF06-1547-BF6E-5C37102A86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5373" y="5749405"/>
            <a:ext cx="2417410" cy="1039158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838C9498-3B49-4A41-AE0D-A2D21421D8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6111" y="3373107"/>
            <a:ext cx="2386227" cy="111760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224016AA-C820-4845-AB47-76F0A7C626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5813" y="3189804"/>
            <a:ext cx="2128166" cy="839815"/>
          </a:xfrm>
          <a:prstGeom prst="rect">
            <a:avLst/>
          </a:prstGeom>
        </p:spPr>
      </p:pic>
      <p:pic>
        <p:nvPicPr>
          <p:cNvPr id="24" name="Billede 23">
            <a:extLst>
              <a:ext uri="{FF2B5EF4-FFF2-40B4-BE49-F238E27FC236}">
                <a16:creationId xmlns:a16="http://schemas.microsoft.com/office/drawing/2014/main" id="{9CA5A780-8BA0-064E-ACC0-D65F1D2800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0852" y="3967064"/>
            <a:ext cx="2118249" cy="930889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A3D3BC09-3666-ED41-89E6-B7567F502A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1723" y="4115116"/>
            <a:ext cx="2464146" cy="1029327"/>
          </a:xfrm>
          <a:prstGeom prst="rect">
            <a:avLst/>
          </a:prstGeom>
        </p:spPr>
      </p:pic>
      <p:pic>
        <p:nvPicPr>
          <p:cNvPr id="28" name="Billede 27">
            <a:extLst>
              <a:ext uri="{FF2B5EF4-FFF2-40B4-BE49-F238E27FC236}">
                <a16:creationId xmlns:a16="http://schemas.microsoft.com/office/drawing/2014/main" id="{A152B9FB-C290-1B44-8D08-88707F3AA2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13979" y="2502426"/>
            <a:ext cx="2011996" cy="945291"/>
          </a:xfrm>
          <a:prstGeom prst="rect">
            <a:avLst/>
          </a:prstGeom>
        </p:spPr>
      </p:pic>
      <p:pic>
        <p:nvPicPr>
          <p:cNvPr id="30" name="Billede 29">
            <a:extLst>
              <a:ext uri="{FF2B5EF4-FFF2-40B4-BE49-F238E27FC236}">
                <a16:creationId xmlns:a16="http://schemas.microsoft.com/office/drawing/2014/main" id="{87FE9A5F-6A4C-CC47-B1FF-9840C735FA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19946" y="4490706"/>
            <a:ext cx="2471218" cy="1168400"/>
          </a:xfrm>
          <a:prstGeom prst="rect">
            <a:avLst/>
          </a:prstGeom>
        </p:spPr>
      </p:pic>
      <p:pic>
        <p:nvPicPr>
          <p:cNvPr id="32" name="Billede 31">
            <a:extLst>
              <a:ext uri="{FF2B5EF4-FFF2-40B4-BE49-F238E27FC236}">
                <a16:creationId xmlns:a16="http://schemas.microsoft.com/office/drawing/2014/main" id="{6AA74F49-1261-2543-AE9F-CFED10532D7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8583" y="4041423"/>
            <a:ext cx="2256402" cy="898567"/>
          </a:xfrm>
          <a:prstGeom prst="rect">
            <a:avLst/>
          </a:prstGeom>
        </p:spPr>
      </p:pic>
      <p:pic>
        <p:nvPicPr>
          <p:cNvPr id="34" name="Billede 33">
            <a:extLst>
              <a:ext uri="{FF2B5EF4-FFF2-40B4-BE49-F238E27FC236}">
                <a16:creationId xmlns:a16="http://schemas.microsoft.com/office/drawing/2014/main" id="{6EB0F2C9-6280-AB45-96B1-2B7BC7ABB4C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3150" y="2611650"/>
            <a:ext cx="2282961" cy="11176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E740CBE-92BC-0770-149D-F2D2C928F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990" y="2092554"/>
            <a:ext cx="2346469" cy="1016105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F02AD571-5F9D-5082-34C8-16433366A9D7}"/>
              </a:ext>
            </a:extLst>
          </p:cNvPr>
          <p:cNvSpPr/>
          <p:nvPr/>
        </p:nvSpPr>
        <p:spPr>
          <a:xfrm>
            <a:off x="7213389" y="2224686"/>
            <a:ext cx="2171826" cy="707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Republikkens fald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85DB2173-0162-3BE9-05B0-CB003855B3E8}"/>
              </a:ext>
            </a:extLst>
          </p:cNvPr>
          <p:cNvSpPr txBox="1"/>
          <p:nvPr/>
        </p:nvSpPr>
        <p:spPr>
          <a:xfrm>
            <a:off x="7600552" y="5522590"/>
            <a:ext cx="2013427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b="1" dirty="0"/>
              <a:t>Oliven og vin</a:t>
            </a:r>
          </a:p>
        </p:txBody>
      </p:sp>
    </p:spTree>
    <p:extLst>
      <p:ext uri="{BB962C8B-B14F-4D97-AF65-F5344CB8AC3E}">
        <p14:creationId xmlns:p14="http://schemas.microsoft.com/office/powerpoint/2010/main" val="3488079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4E28AF-188D-FF48-9BDD-FE9AC582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 dirty="0"/>
              <a:t>Krav: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B2C7D9-C40B-0A4F-A6ED-912150FEA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da-DK" sz="2200" dirty="0"/>
              <a:t>Tre </a:t>
            </a:r>
            <a:r>
              <a:rPr lang="da-DK" sz="2200" dirty="0" err="1"/>
              <a:t>stk</a:t>
            </a:r>
            <a:r>
              <a:rPr lang="da-DK" sz="2200" dirty="0"/>
              <a:t> i hver gruppe og I skal overordnet set lave en </a:t>
            </a:r>
            <a:r>
              <a:rPr lang="da-DK" sz="2200" dirty="0" err="1"/>
              <a:t>flowchart</a:t>
            </a:r>
            <a:r>
              <a:rPr lang="da-DK" sz="2200" dirty="0"/>
              <a:t> over republikkens fald – altså årsagsforklaringer til dette.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AA83E6B-BCD2-034C-AB79-62DA8E19FFDA}"/>
              </a:ext>
            </a:extLst>
          </p:cNvPr>
          <p:cNvSpPr txBox="1"/>
          <p:nvPr/>
        </p:nvSpPr>
        <p:spPr>
          <a:xfrm>
            <a:off x="8387015" y="4189349"/>
            <a:ext cx="399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6227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A41007-CBF5-2C6D-BF88-75ABE9C3F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Årsagsforklaringer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republikken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krise</a:t>
            </a: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19E06F9-6CA4-3241-0673-A9C0E25F7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63" y="1574640"/>
            <a:ext cx="10486062" cy="553139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B4B2A49-DC9D-383C-0F36-6EEBFEF95CCA}"/>
              </a:ext>
            </a:extLst>
          </p:cNvPr>
          <p:cNvSpPr txBox="1"/>
          <p:nvPr/>
        </p:nvSpPr>
        <p:spPr>
          <a:xfrm>
            <a:off x="2842352" y="749147"/>
            <a:ext cx="261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Eksempel på en oversigt…</a:t>
            </a:r>
          </a:p>
        </p:txBody>
      </p:sp>
    </p:spTree>
    <p:extLst>
      <p:ext uri="{BB962C8B-B14F-4D97-AF65-F5344CB8AC3E}">
        <p14:creationId xmlns:p14="http://schemas.microsoft.com/office/powerpoint/2010/main" val="204029746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132</Words>
  <Application>Microsoft Macintosh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Kontortema</vt:lpstr>
      <vt:lpstr>I har læst om hvorledes den romerske republik endte i kaos.</vt:lpstr>
      <vt:lpstr>I skal rent praktisk gøre det således, at det udføres som et flowchart. </vt:lpstr>
      <vt:lpstr>Her ser I en række ord/sætninger som kan indgå. Derudover skal I også inddrage diverse aktører og gerne kort/billeder/symboler mm., så det hele bliver lidt lækkert. Kom ”Republikkens fald” i midten.</vt:lpstr>
      <vt:lpstr>Krav:</vt:lpstr>
      <vt:lpstr>Årsagsforklaringer på republikken i krise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har i dagens lektie læst om hvorledes den romerske republik var endt som en gigantisk trykkoger (ja, jeg kunne ikke finde et bedre billede!!) </dc:title>
  <dc:creator>Esben Lindgren Krogsgaard</dc:creator>
  <cp:lastModifiedBy>Esben Lindgren Krogsgaard</cp:lastModifiedBy>
  <cp:revision>24</cp:revision>
  <dcterms:created xsi:type="dcterms:W3CDTF">2019-03-18T21:21:58Z</dcterms:created>
  <dcterms:modified xsi:type="dcterms:W3CDTF">2024-01-31T09:41:49Z</dcterms:modified>
</cp:coreProperties>
</file>