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82" r:id="rId3"/>
    <p:sldId id="284" r:id="rId4"/>
    <p:sldId id="28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59"/>
  </p:normalViewPr>
  <p:slideViewPr>
    <p:cSldViewPr snapToGrid="0">
      <p:cViewPr varScale="1">
        <p:scale>
          <a:sx n="84" d="100"/>
          <a:sy n="84" d="100"/>
        </p:scale>
        <p:origin x="1416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64B84-8129-D65A-5044-75426960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0DE196A-3DAC-A771-0988-ED0576056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DA990A-791E-D312-82F1-A5B6340B7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AAB55D-E0F2-5D27-4117-079536FD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AE23A1-DF1B-5B38-9B88-5445C000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193F6-59AA-A034-3EA7-1078D1A13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F433A0-3E1D-3997-FCDF-65D9D98E9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50444F6-DEAC-E428-00F0-F8AA6D06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D66D7A-7D77-7309-AC54-A7AF3ACCF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610B3A-C4AE-A720-B2BF-6A2A0B51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7344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B04C2-441B-69F1-F041-F7A409D8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4D67CE-5CFC-9D48-4AFE-29EF10BE8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81EEF3-7FFC-C465-F7A8-46A8EC6D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1345FE-F760-15D2-9E36-A6BC8E117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19DD7D-5B44-6C76-A9B5-3817C580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778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7F1851-96D6-EB2A-61F0-1F949F5CA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4CA821-1F30-30FB-084D-DB6A57ED4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981118A-D635-5114-E044-340645B43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E8BBD8-40BE-E8AD-800B-215E0C093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299A30E-5787-D54E-F3B8-C291B836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0F9B5F-BE44-C4EB-1CFB-C2DC95D40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774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E8BEE1-9430-04AC-73E1-67CBDD6A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A6EC90-146D-0D8D-0AE3-99FFDF711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2082A8F-1871-896C-7B72-EC170C39A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899BCE7-0315-B880-46CC-355ED90C0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BA96201-6EC8-D317-030E-6FD985777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20FFF78-DF8B-E3D0-F78A-3EFB2E8F0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2EAE55E-FD35-0C2A-F067-23C0B509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F35090A-37FC-AA61-54AF-AD1A4F495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07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E085A-CDD6-3B85-9F37-C6E0B2F7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2DC0BF9-2744-60CE-0BA0-E971D916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63683EE-1D9B-D1FD-9FCF-132AD2B7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80F34C2-A3AC-312C-DA30-912E37AD4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456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68DF7DF-A425-B65D-8A6C-5825A3C61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1E39050-88DE-8E76-577D-2F9E51857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547D5B7-8C40-3D25-6381-A99FFB32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66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5833F-4E65-21F1-6325-AD7433156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384E0F-07A5-238E-DD0F-A6BDBA597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2AFBFD-58AF-3374-D921-A92CE33BF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B769414-B7E2-32C1-5418-D9839756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16FA8C5-08C6-F131-B3FB-4A8AF9CB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83077F4-184B-9FF9-18DE-019EBE11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0531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72FC4-7B2F-0EBF-7158-4F7DD51DF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B1EB9C2-4CAE-E74E-1345-A582DF831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6F088FA-151A-10A6-F1F0-A9D32002B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7A28B1-F9EC-A17B-84B4-F6E446A76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96A8B1-901F-C60C-B374-207867719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20C956D-C5BB-2E4E-19D1-A87F7D8B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059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F4B09D-C1F7-7870-A987-A255ED3F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789A36D-2748-D86A-BBA0-A65892A0B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A137AB-FD38-D140-3736-9F0C9309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4B05DE-4D1C-1C9E-E874-873ABDB5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2A7F0C-62DA-B24B-E4A1-DD06FAD1A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690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E45C315-7001-44C3-5298-47E88B3E9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D227B38-A82A-EF58-5785-310B20090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D37749-3568-65B0-FC32-73F2185D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85D2D9-FB09-4A47-526E-2249A6F3C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BBD8C5-87CE-2232-2B85-58C2B623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311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3B4BC44-FE62-ABF0-297B-120E99D6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D49C7F-EA3D-DA0D-E9A5-E696DF4AA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C92F3D-E2EB-9549-A829-E9CB63283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0A6EEC-3AA5-0948-9760-0AE45808C2B1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EED58D-A483-326F-1F69-5181C2D24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86B89D-4F70-21B1-3BE7-497C4DE8B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47CADC-282C-E24B-B57C-865FF0F02E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197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bit and Grace ~ The Imaginative Conservative">
            <a:extLst>
              <a:ext uri="{FF2B5EF4-FFF2-40B4-BE49-F238E27FC236}">
                <a16:creationId xmlns:a16="http://schemas.microsoft.com/office/drawing/2014/main" id="{4BD69B5F-584F-200D-10AD-02830C2CD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1" b="5404"/>
          <a:stretch/>
        </p:blipFill>
        <p:spPr bwMode="auto">
          <a:xfrm>
            <a:off x="20" y="-11605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F07C9E-5FE8-61D8-490A-778715CA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Homers </a:t>
            </a:r>
            <a:r>
              <a:rPr lang="da-DK" sz="2400" dirty="0" err="1">
                <a:solidFill>
                  <a:srgbClr val="FFFFFF"/>
                </a:solidFill>
              </a:rPr>
              <a:t>iliade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3200" dirty="0">
                <a:solidFill>
                  <a:srgbClr val="FFFFFF"/>
                </a:solidFill>
              </a:rPr>
              <a:t>Lektion 3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2400" dirty="0">
                <a:solidFill>
                  <a:srgbClr val="FFFFFF"/>
                </a:solidFill>
              </a:rPr>
              <a:t>1. sang </a:t>
            </a:r>
            <a:r>
              <a:rPr lang="da-DK" sz="2400" dirty="0" err="1">
                <a:solidFill>
                  <a:srgbClr val="FFFFFF"/>
                </a:solidFill>
              </a:rPr>
              <a:t>vv</a:t>
            </a:r>
            <a:r>
              <a:rPr lang="da-DK" sz="2400" dirty="0">
                <a:solidFill>
                  <a:srgbClr val="FFFFFF"/>
                </a:solidFill>
              </a:rPr>
              <a:t>. 101-187</a:t>
            </a: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A54B9B6-DB82-D09C-2549-F784BA571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4807" y="5137595"/>
            <a:ext cx="8442384" cy="725018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Læsning og parafrasering af </a:t>
            </a:r>
            <a:r>
              <a:rPr lang="da-DK" sz="1800" dirty="0" err="1">
                <a:solidFill>
                  <a:srgbClr val="FFFFFF"/>
                </a:solidFill>
              </a:rPr>
              <a:t>vv</a:t>
            </a:r>
            <a:r>
              <a:rPr lang="da-DK" sz="1800" dirty="0">
                <a:solidFill>
                  <a:srgbClr val="FFFFFF"/>
                </a:solidFill>
              </a:rPr>
              <a:t>. 101-187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Hvad skændes de om? (Heltebegreber)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Et par epos-genretræk (igen)</a:t>
            </a:r>
          </a:p>
        </p:txBody>
      </p:sp>
    </p:spTree>
    <p:extLst>
      <p:ext uri="{BB962C8B-B14F-4D97-AF65-F5344CB8AC3E}">
        <p14:creationId xmlns:p14="http://schemas.microsoft.com/office/powerpoint/2010/main" val="678277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4632-EC9C-F56E-44DE-10D9685F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482601"/>
            <a:ext cx="10134600" cy="698500"/>
          </a:xfrm>
        </p:spPr>
        <p:txBody>
          <a:bodyPr anchor="t">
            <a:normAutofit fontScale="90000"/>
          </a:bodyPr>
          <a:lstStyle/>
          <a:p>
            <a:r>
              <a:rPr lang="da-DK" dirty="0"/>
              <a:t>Læsning og parafrase af </a:t>
            </a:r>
            <a:r>
              <a:rPr lang="da-DK" dirty="0" err="1"/>
              <a:t>vv</a:t>
            </a:r>
            <a:r>
              <a:rPr lang="da-DK" dirty="0"/>
              <a:t>. 101-187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4B5B96-40B8-A196-427A-4A1C8B070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181101"/>
            <a:ext cx="10134600" cy="11654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da-DK" dirty="0"/>
              <a:t>Kort resume af dagens tekst: </a:t>
            </a:r>
            <a:r>
              <a:rPr lang="da-DK" i="1" dirty="0"/>
              <a:t>Efter </a:t>
            </a:r>
            <a:r>
              <a:rPr lang="da-DK" i="1" dirty="0" err="1"/>
              <a:t>Kalchas</a:t>
            </a:r>
            <a:r>
              <a:rPr lang="da-DK" i="1" dirty="0"/>
              <a:t>’ fortælling nægter Agamemnon at aflevere Chryses’ datter, medmindre han får en passende erstatning fra én af de andre konger. Achilleus finder dette krav urimeligt og skændes med Agamemnon.</a:t>
            </a: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1BFFD70-798F-4518-4F54-DBCB6930D740}"/>
              </a:ext>
            </a:extLst>
          </p:cNvPr>
          <p:cNvSpPr txBox="1"/>
          <p:nvPr/>
        </p:nvSpPr>
        <p:spPr>
          <a:xfrm>
            <a:off x="1041400" y="2438400"/>
            <a:ext cx="3124200" cy="175432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PARAFRASE</a:t>
            </a:r>
          </a:p>
          <a:p>
            <a:endParaRPr lang="da-DK" dirty="0"/>
          </a:p>
          <a:p>
            <a:r>
              <a:rPr lang="da-DK" dirty="0"/>
              <a:t>En parafrase en omskrivning af en tekst, som gengiver dens indhold, men med den skrivendes egne ord.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6044D732-2202-5B13-1C88-DD9B0CAC177E}"/>
              </a:ext>
            </a:extLst>
          </p:cNvPr>
          <p:cNvSpPr txBox="1"/>
          <p:nvPr/>
        </p:nvSpPr>
        <p:spPr>
          <a:xfrm>
            <a:off x="4533900" y="2438400"/>
            <a:ext cx="66294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F.eks. ser en parafrase af Iliaden 1. sang </a:t>
            </a:r>
            <a:r>
              <a:rPr lang="da-DK" dirty="0" err="1"/>
              <a:t>vv</a:t>
            </a:r>
            <a:r>
              <a:rPr lang="da-DK" dirty="0"/>
              <a:t>. 106-120 sådan ud: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B154050-1F26-0C7F-F2C3-C8E76BB0F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767286"/>
            <a:ext cx="1562100" cy="14270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56522548-F670-A856-18CC-E7390662987E}"/>
              </a:ext>
            </a:extLst>
          </p:cNvPr>
          <p:cNvSpPr txBox="1"/>
          <p:nvPr/>
        </p:nvSpPr>
        <p:spPr>
          <a:xfrm>
            <a:off x="1028700" y="4317136"/>
            <a:ext cx="3124200" cy="203132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</a:t>
            </a:r>
          </a:p>
          <a:p>
            <a:endParaRPr lang="da-DK" dirty="0"/>
          </a:p>
          <a:p>
            <a:r>
              <a:rPr lang="da-DK" dirty="0"/>
              <a:t>Læs </a:t>
            </a:r>
            <a:r>
              <a:rPr lang="da-DK" dirty="0" err="1"/>
              <a:t>vv</a:t>
            </a:r>
            <a:r>
              <a:rPr lang="da-DK" dirty="0"/>
              <a:t>. 101-187 og lav parafraser af Achilleus og Agamemnons replikker. Brug det vedlagte ark med taleboblerne.</a:t>
            </a:r>
          </a:p>
        </p:txBody>
      </p:sp>
      <p:sp>
        <p:nvSpPr>
          <p:cNvPr id="7" name="Tekstfelt 2">
            <a:extLst>
              <a:ext uri="{FF2B5EF4-FFF2-40B4-BE49-F238E27FC236}">
                <a16:creationId xmlns:a16="http://schemas.microsoft.com/office/drawing/2014/main" id="{E1E70845-4496-7B86-2B4A-FAB522553497}"/>
              </a:ext>
            </a:extLst>
          </p:cNvPr>
          <p:cNvSpPr txBox="1"/>
          <p:nvPr/>
        </p:nvSpPr>
        <p:spPr>
          <a:xfrm>
            <a:off x="6502400" y="3067596"/>
            <a:ext cx="4660900" cy="3053804"/>
          </a:xfrm>
          <a:prstGeom prst="wedgeRoundRectCallout">
            <a:avLst>
              <a:gd name="adj1" fmla="val -69654"/>
              <a:gd name="adj2" fmla="val 2952"/>
              <a:gd name="adj3" fmla="val 16667"/>
            </a:avLst>
          </a:prstGeom>
          <a:ln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 “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Kalchas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! Du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har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aldrig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spået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mig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noget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godt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. Jeg er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meget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ked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af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at give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Chryseïs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tilbage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til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Chryses, for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jeg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er mere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vild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med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hende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, end min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egen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kone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derhjemme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. Jeg er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imidlertid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villig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til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at give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hende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fra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mig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hvis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jeg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får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en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passende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erstatning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så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jeg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ikke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taber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ansigt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overfor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andre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achaiske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fyrster</a:t>
            </a:r>
            <a:r>
              <a:rPr lang="en-US" sz="2000" dirty="0">
                <a:solidFill>
                  <a:srgbClr val="000000"/>
                </a:solidFill>
                <a:effectLst/>
                <a:latin typeface="Palatino" pitchFamily="2" charset="77"/>
                <a:ea typeface="MS Mincho" panose="02020609040205080304" pitchFamily="49" charset="-128"/>
                <a:cs typeface="Palatino" pitchFamily="2" charset="77"/>
              </a:rPr>
              <a:t>.</a:t>
            </a:r>
            <a:endParaRPr lang="da-DK" sz="2000" dirty="0">
              <a:effectLst/>
              <a:latin typeface="Palatino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3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9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B09A6C-A0CB-408A-6B6A-9C0F69C2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skændes de om? (heltebegreber)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060D3D-6E7A-EC8B-7C6C-6A3F8E1E1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5913" y="1690688"/>
            <a:ext cx="4849036" cy="814387"/>
          </a:xfrm>
        </p:spPr>
        <p:txBody>
          <a:bodyPr/>
          <a:lstStyle/>
          <a:p>
            <a:r>
              <a:rPr lang="da-DK" dirty="0" err="1"/>
              <a:t>TIMé</a:t>
            </a:r>
            <a:r>
              <a:rPr lang="da-DK" dirty="0"/>
              <a:t> </a:t>
            </a:r>
            <a:r>
              <a:rPr lang="da-DK" cap="none" dirty="0"/>
              <a:t>(ære/status)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66335A-B1E2-171C-42A2-69C0CA595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5913" y="2508171"/>
            <a:ext cx="4849036" cy="351499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en måde at måle en persons status i samfundet – jo mere </a:t>
            </a:r>
            <a:r>
              <a:rPr lang="da-DK" i="1" dirty="0" err="1"/>
              <a:t>timé</a:t>
            </a:r>
            <a:r>
              <a:rPr lang="da-DK" dirty="0"/>
              <a:t>, desto højere social status.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ses på, hvilken plads en person indtager under et måltid, hvad vedkommende får at spise og hvor overdådig en begravelse, vedkommende får.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i="1" dirty="0" err="1"/>
              <a:t>timé</a:t>
            </a:r>
            <a:r>
              <a:rPr lang="da-DK" dirty="0"/>
              <a:t> er et tveægget sværd: Jo mere man har, desto lettere er man at ydmyge i andres øjne</a:t>
            </a:r>
            <a:endParaRPr lang="da-DK" i="1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3FC7D97-6EFA-317D-950D-8AA1CA44E2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8715" y="1690688"/>
            <a:ext cx="4904585" cy="814387"/>
          </a:xfrm>
        </p:spPr>
        <p:txBody>
          <a:bodyPr/>
          <a:lstStyle/>
          <a:p>
            <a:r>
              <a:rPr lang="da-DK" cap="none" dirty="0"/>
              <a:t>GÉRAS (krigsbytte/trofæ)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86BF9FB-28BF-8B14-155E-A31E62C8E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8715" y="2508171"/>
            <a:ext cx="4904585" cy="351499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det bytte, man tager i krig.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være genstande eller sågar mennesker i form af slaver.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i="1" dirty="0" err="1"/>
              <a:t>géras</a:t>
            </a:r>
            <a:r>
              <a:rPr lang="da-DK" dirty="0"/>
              <a:t> kan også være medvirkende til at underbygge en persons </a:t>
            </a:r>
            <a:r>
              <a:rPr lang="da-DK" i="1" dirty="0" err="1"/>
              <a:t>timé</a:t>
            </a:r>
            <a:r>
              <a:rPr lang="da-DK" i="1" dirty="0"/>
              <a:t>, </a:t>
            </a:r>
            <a:r>
              <a:rPr lang="da-DK" dirty="0"/>
              <a:t>så når krigsbyttet går tabt, forsvinder den status, der følger med det også.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195177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81368-4CC1-E5C0-B28D-8FBAAD064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7013E-9CBE-8CC2-6EAD-97FAFCCE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par epos-genretræk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89C270-B77E-4749-52D9-874E647DE5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EPITHETON ORNANS (da. smykkende tillæg)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Særligt sammensat adjektiv, der knytter sig til personer eller genstande, f.eks.</a:t>
            </a:r>
          </a:p>
          <a:p>
            <a:pPr marL="617220" lvl="1" indent="-342900"/>
            <a:r>
              <a:rPr lang="da-DK" u="sng" dirty="0" err="1"/>
              <a:t>benneskinneklædte</a:t>
            </a:r>
            <a:r>
              <a:rPr lang="da-DK" dirty="0"/>
              <a:t> </a:t>
            </a:r>
            <a:r>
              <a:rPr lang="da-DK" dirty="0" err="1"/>
              <a:t>achaier</a:t>
            </a:r>
            <a:r>
              <a:rPr lang="da-DK" dirty="0"/>
              <a:t> (v. 17)</a:t>
            </a:r>
          </a:p>
          <a:p>
            <a:pPr marL="617220" lvl="1" indent="-342900"/>
            <a:r>
              <a:rPr lang="da-DK" u="sng" dirty="0"/>
              <a:t>sølvhvide</a:t>
            </a:r>
            <a:r>
              <a:rPr lang="da-DK" dirty="0"/>
              <a:t> bue (v. 49)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også være en sætning, der knytter sig til én bestemt person, f.eks.</a:t>
            </a:r>
          </a:p>
          <a:p>
            <a:pPr marL="617220" lvl="1" indent="-342900"/>
            <a:r>
              <a:rPr lang="da-DK" dirty="0"/>
              <a:t>gudinden med lynende øjne (Athene)</a:t>
            </a:r>
          </a:p>
          <a:p>
            <a:pPr marL="617220" lvl="1" indent="-342900"/>
            <a:r>
              <a:rPr lang="da-DK" dirty="0"/>
              <a:t>folkenes drot (Agamemnon)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DB5C889-F3FC-F5A6-A760-F3D4EEFE6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70"/>
            <a:ext cx="4953000" cy="3143462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PATRONYM (fader-navn)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Ord, der angiver, hvem nogen er søn eller datter af, f.eks.</a:t>
            </a:r>
          </a:p>
          <a:p>
            <a:pPr marL="617220" lvl="1" indent="-342900"/>
            <a:r>
              <a:rPr lang="da-DK" u="sng" dirty="0" err="1"/>
              <a:t>Kroniden</a:t>
            </a:r>
            <a:r>
              <a:rPr lang="da-DK" dirty="0"/>
              <a:t> – Kronos’ søn – Zeus, gudernes konge.</a:t>
            </a:r>
          </a:p>
          <a:p>
            <a:pPr marL="617220" lvl="1" indent="-342900"/>
            <a:r>
              <a:rPr lang="da-DK" u="sng" dirty="0" err="1"/>
              <a:t>Peleïden</a:t>
            </a:r>
            <a:r>
              <a:rPr lang="da-DK" u="sng" dirty="0"/>
              <a:t> </a:t>
            </a:r>
            <a:r>
              <a:rPr lang="da-DK" dirty="0"/>
              <a:t>– </a:t>
            </a:r>
            <a:r>
              <a:rPr lang="da-DK" dirty="0" err="1"/>
              <a:t>Peleus</a:t>
            </a:r>
            <a:r>
              <a:rPr lang="da-DK" dirty="0"/>
              <a:t>’ søn – Achilleus, en græsk helt.</a:t>
            </a:r>
          </a:p>
          <a:p>
            <a:pPr marL="617220" lvl="1" indent="-342900"/>
            <a:r>
              <a:rPr lang="da-DK" u="sng" dirty="0" err="1"/>
              <a:t>Atreïden</a:t>
            </a:r>
            <a:r>
              <a:rPr lang="da-DK" u="sng" dirty="0"/>
              <a:t>/</a:t>
            </a:r>
            <a:r>
              <a:rPr lang="da-DK" u="sng" dirty="0" err="1"/>
              <a:t>Atriden</a:t>
            </a:r>
            <a:r>
              <a:rPr lang="da-DK" dirty="0"/>
              <a:t> – søn af </a:t>
            </a:r>
            <a:r>
              <a:rPr lang="da-DK" dirty="0" err="1"/>
              <a:t>Atréus</a:t>
            </a:r>
            <a:r>
              <a:rPr lang="da-DK" dirty="0"/>
              <a:t> – Agamemnon eller </a:t>
            </a:r>
            <a:r>
              <a:rPr lang="da-DK" dirty="0" err="1"/>
              <a:t>Menelaos</a:t>
            </a:r>
            <a:r>
              <a:rPr lang="da-DK" dirty="0"/>
              <a:t>.</a:t>
            </a:r>
            <a:endParaRPr lang="da-DK" u="sng" dirty="0"/>
          </a:p>
          <a:p>
            <a:pPr lvl="1" indent="0">
              <a:buNone/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87849A0-65FC-C649-31A8-4BACB02CDFC5}"/>
              </a:ext>
            </a:extLst>
          </p:cNvPr>
          <p:cNvSpPr txBox="1"/>
          <p:nvPr/>
        </p:nvSpPr>
        <p:spPr>
          <a:xfrm>
            <a:off x="6172200" y="5298832"/>
            <a:ext cx="5445369" cy="6463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OPGAVE: Find flere eksempler på </a:t>
            </a:r>
            <a:r>
              <a:rPr lang="da-DK" dirty="0" err="1"/>
              <a:t>epitheton</a:t>
            </a:r>
            <a:r>
              <a:rPr lang="da-DK" dirty="0"/>
              <a:t> </a:t>
            </a:r>
            <a:r>
              <a:rPr lang="da-DK" dirty="0" err="1"/>
              <a:t>ornans</a:t>
            </a:r>
            <a:r>
              <a:rPr lang="da-DK" dirty="0"/>
              <a:t> og patronymer i </a:t>
            </a:r>
            <a:r>
              <a:rPr lang="da-DK" dirty="0" err="1"/>
              <a:t>vv</a:t>
            </a:r>
            <a:r>
              <a:rPr lang="da-DK" dirty="0"/>
              <a:t>. 1-187</a:t>
            </a:r>
          </a:p>
        </p:txBody>
      </p:sp>
    </p:spTree>
    <p:extLst>
      <p:ext uri="{BB962C8B-B14F-4D97-AF65-F5344CB8AC3E}">
        <p14:creationId xmlns:p14="http://schemas.microsoft.com/office/powerpoint/2010/main" val="91614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482</Words>
  <Application>Microsoft Macintosh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Palatino</vt:lpstr>
      <vt:lpstr>Office-tema</vt:lpstr>
      <vt:lpstr>Homers iliade Lektion 3 1. sang vv. 101-187</vt:lpstr>
      <vt:lpstr>Læsning og parafrase af vv. 101-187</vt:lpstr>
      <vt:lpstr>Hvad skændes de om? (heltebegreber)</vt:lpstr>
      <vt:lpstr>Et par epos-genretræk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2024-12-11T13:08:38Z</dcterms:created>
  <dcterms:modified xsi:type="dcterms:W3CDTF">2024-12-11T13:09:48Z</dcterms:modified>
</cp:coreProperties>
</file>