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8" r:id="rId3"/>
    <p:sldId id="259" r:id="rId4"/>
    <p:sldId id="265" r:id="rId5"/>
    <p:sldId id="261" r:id="rId6"/>
    <p:sldId id="269" r:id="rId7"/>
    <p:sldId id="262" r:id="rId8"/>
    <p:sldId id="263" r:id="rId9"/>
    <p:sldId id="268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2"/>
    <p:restoredTop sz="94660"/>
  </p:normalViewPr>
  <p:slideViewPr>
    <p:cSldViewPr snapToGrid="0">
      <p:cViewPr varScale="1">
        <p:scale>
          <a:sx n="122" d="100"/>
          <a:sy n="122" d="100"/>
        </p:scale>
        <p:origin x="21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63A466-7AEA-94EF-45F8-8DF9E61CD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39423D-D08F-42BA-0F57-00E5FD3F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9227AC-962F-72C3-137A-ED4CA6C59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7C0656-548A-8757-9A6B-FA3F44682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6861B0-D3FC-3876-94C2-69E65995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681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B913DD-C4A9-3F2C-2B6A-18939D079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AB6E85-75F4-D018-5E96-FBE9C8925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DF7875-5FFE-08D1-ECA7-938D75C4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995455-2058-45D6-88DC-3AA7EF85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593A89-3174-6087-7FAD-406D90C80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8872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FEC7A7-218B-FFD3-8C59-999681CC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9A00270-8A82-881B-A604-5137D62FD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42CE1B-B9AD-E770-858E-5F75FE6C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AE36E0-338E-2082-1F35-6BFB5C47B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850CCD-3442-ED63-5249-1EA790C16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7821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68794-4EC3-A636-AB9F-FD50D7993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D68276-EFCB-9972-2CBA-B1F914EB3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5F180DE-F052-EC44-4108-934A54A1E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DB3FC5-4312-534E-C3E0-86D5BF66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757F50E-918C-C539-9301-9A914C54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1A898C-561C-9414-E402-3881328D9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825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9E4015-DAA6-0BBA-4603-6C61D3C3E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BFB40E5-FCFF-20B2-0C71-45208E119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D412207-A3F0-5EBB-9B10-1385AEBD3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849745D-4BDA-6CEA-2B76-C846E72C0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C0DCD78-9539-0FBB-A2ED-5F85CFA7D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4BB8F10-5F0B-76AE-A515-95B75A04C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75B4538-2D92-4C19-0805-BDE96A5C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61E1D90-ECEA-F7AA-1BBD-18487804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412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9D066-52F9-8926-853C-6D70A2679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DEBC11C-4065-5BCF-1576-6CF5516E7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F0370EF-4FBB-EB22-5ECF-2664B15A0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F1AC029-9134-2AA3-0853-C25C53FF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1804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CBB4773-C812-0341-F60C-E1707265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2A01CCB-B314-D5FF-BD4B-67819C50A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A0EA1B-EC1A-87D2-023F-75DDD947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048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433DB-E7AC-DBB7-298D-9125AD38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C2C5EB-F113-EE92-EADE-23DBE7483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ABCD5FB-1522-EA5F-4145-98E1ECCEF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52A780A-40CD-FDFC-4D23-4CAD80503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3B0658F-A875-60BD-F914-9F8DE777D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02B3AC1-207A-FC2E-E909-F2172233D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852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6EFBA-1842-41C0-E4A2-06A68F8E4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4FD5BF6-67D3-A5BE-4AE2-F2297AF71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64B4A6-C25D-746D-0788-4D28BBE32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2894F62-31B8-336C-B886-F10721AF6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4000F2A-3539-CEEF-F446-62048AC4B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5E96CF-E010-18F7-4B3D-98ED6447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904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B4504E-D748-CCAF-C36E-478EEB29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2FAE00E-101E-7677-C763-3F2BB2567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2507FA-1978-94AE-D335-D4A81B479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0A084E-45D4-E964-B6B4-AC6786B4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275B20-5540-0F8B-E2EC-F61091635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2613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5C1594F-9442-9426-0234-2CC16252D4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DB8E6D1-EBA5-588F-C544-71925A5A2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A2AC91-2CC3-39AD-6F2A-854D7627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087682-F63E-BBD1-C13C-677EAD03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29F7E2-A847-C84B-B594-29C5E49B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726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D3BFADE-C72D-CFBA-4956-8E62F1E0F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6DAC8E-E2FC-DDE6-60F9-D458AFFD4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77BFAB-9BA3-F13E-7EB3-2F9CA684A7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7C9395-40B0-5045-920C-AD903F7C8783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746ADC-8C59-C28F-51DD-14DD23886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930D73-651A-DDFE-A6E0-974A01A71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1A685-485B-3944-98CC-F46CF623BC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013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oxpop: Hvordan husker sønderjyderne Berlinmurens fald? | fyens.dk">
            <a:extLst>
              <a:ext uri="{FF2B5EF4-FFF2-40B4-BE49-F238E27FC236}">
                <a16:creationId xmlns:a16="http://schemas.microsoft.com/office/drawing/2014/main" id="{042169B5-EBB1-9B9D-EDD2-2E2BC47EFD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3" b="2052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3BACA9-F377-B5C4-555A-088B52DAA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En ny orden i Europa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61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CA99CB-55C3-BEF5-0AE3-6A16C3A4A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" y="502400"/>
            <a:ext cx="4267200" cy="1818064"/>
          </a:xfrm>
        </p:spPr>
        <p:txBody>
          <a:bodyPr>
            <a:normAutofit/>
          </a:bodyPr>
          <a:lstStyle/>
          <a:p>
            <a:pPr algn="ctr"/>
            <a:r>
              <a:rPr lang="da-DK" sz="4800" dirty="0"/>
              <a:t>Gorbatjovs nekrolog</a:t>
            </a:r>
          </a:p>
        </p:txBody>
      </p:sp>
      <p:pic>
        <p:nvPicPr>
          <p:cNvPr id="3074" name="Picture 2" descr="Nekrolog over Poul V. Hansen | SkagensAvis.dk - lokale nyheder fra Skagen">
            <a:extLst>
              <a:ext uri="{FF2B5EF4-FFF2-40B4-BE49-F238E27FC236}">
                <a16:creationId xmlns:a16="http://schemas.microsoft.com/office/drawing/2014/main" id="{01170561-CC7A-E101-D09E-079E4643D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9"/>
          <a:stretch/>
        </p:blipFill>
        <p:spPr bwMode="auto">
          <a:xfrm>
            <a:off x="4555236" y="6"/>
            <a:ext cx="7636763" cy="276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 descr="Et billede, der indeholder Ansigt, tøj, person, slips&#10;&#10;Automatisk genereret beskrivelse">
            <a:extLst>
              <a:ext uri="{FF2B5EF4-FFF2-40B4-BE49-F238E27FC236}">
                <a16:creationId xmlns:a16="http://schemas.microsoft.com/office/drawing/2014/main" id="{D6DEFF8D-EC48-FEB8-3BCB-5B7634EC4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78" b="1"/>
          <a:stretch/>
        </p:blipFill>
        <p:spPr>
          <a:xfrm>
            <a:off x="-1" y="2826737"/>
            <a:ext cx="4565779" cy="4031263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9130CC-B09C-4276-35BB-53AC0DE4B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633" y="3455207"/>
            <a:ext cx="6340902" cy="290204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da-DK" sz="1600" dirty="0"/>
              <a:t>Start med at læse kilde 4 – se Lectio. Nu skal I skrive en nekrolog, der er en beskrivelse at den afdød persons indflydelse og handlinger. Den skal skrives i par og I skal selv bestemme om den skal skrives ud fra et positivt eller negativt perspektiv – (150-200 ord). Det skal inddrages tre citater fra kilden og følgende ord skal også bruges:</a:t>
            </a:r>
          </a:p>
          <a:p>
            <a:pPr>
              <a:buFontTx/>
              <a:buChar char="-"/>
            </a:pPr>
            <a:r>
              <a:rPr lang="da-DK" sz="1600" dirty="0" err="1"/>
              <a:t>Perestojka</a:t>
            </a:r>
            <a:r>
              <a:rPr lang="da-DK" sz="1600" dirty="0"/>
              <a:t> og glasnost</a:t>
            </a:r>
          </a:p>
          <a:p>
            <a:pPr>
              <a:buFontTx/>
              <a:buChar char="-"/>
            </a:pPr>
            <a:r>
              <a:rPr lang="da-DK" sz="1600" dirty="0"/>
              <a:t>Sovjetunionens fald</a:t>
            </a:r>
          </a:p>
          <a:p>
            <a:pPr>
              <a:buFontTx/>
              <a:buChar char="-"/>
            </a:pPr>
            <a:r>
              <a:rPr lang="da-DK" sz="1600" dirty="0"/>
              <a:t>Den kolde krigs afslutning</a:t>
            </a:r>
          </a:p>
          <a:p>
            <a:pPr>
              <a:buFontTx/>
              <a:buChar char="-"/>
            </a:pPr>
            <a:r>
              <a:rPr lang="da-DK" sz="1600" dirty="0"/>
              <a:t>Forsøg på at reformere Sovjetunionen</a:t>
            </a:r>
          </a:p>
          <a:p>
            <a:pPr>
              <a:buFontTx/>
              <a:buChar char="-"/>
            </a:pPr>
            <a:r>
              <a:rPr lang="da-DK" sz="1600" dirty="0"/>
              <a:t>Samarbejde med den amerikanske præsident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64A5B81E-64E6-F48C-45E1-24162CBCBA4A}"/>
              </a:ext>
            </a:extLst>
          </p:cNvPr>
          <p:cNvSpPr txBox="1"/>
          <p:nvPr/>
        </p:nvSpPr>
        <p:spPr>
          <a:xfrm rot="19799407">
            <a:off x="132711" y="2272739"/>
            <a:ext cx="49344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6600" b="1" dirty="0">
                <a:solidFill>
                  <a:srgbClr val="FF0000"/>
                </a:solidFill>
              </a:rPr>
              <a:t>Et eksempel</a:t>
            </a:r>
          </a:p>
        </p:txBody>
      </p:sp>
    </p:spTree>
    <p:extLst>
      <p:ext uri="{BB962C8B-B14F-4D97-AF65-F5344CB8AC3E}">
        <p14:creationId xmlns:p14="http://schemas.microsoft.com/office/powerpoint/2010/main" val="178800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48AAD-91FF-6D04-3A2D-EF1330016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Struktur/aktøropgave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1C3D4B-6F4C-AC89-C1D4-0BB79809C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078" y="1254125"/>
            <a:ext cx="5946058" cy="1603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Denne gang skal I være 2 stk. Fordel nu de seks påstande mellem jer.</a:t>
            </a:r>
          </a:p>
          <a:p>
            <a:pPr marL="0" indent="0">
              <a:buNone/>
            </a:pPr>
            <a:r>
              <a:rPr lang="da-DK" dirty="0"/>
              <a:t>Nu skal I finde argumenter for jeres påstande. Diskutér derefter jeres svar med det andet par</a:t>
            </a:r>
          </a:p>
        </p:txBody>
      </p:sp>
      <p:pic>
        <p:nvPicPr>
          <p:cNvPr id="5" name="Billede 4" descr="Et billede, der indeholder tekst, Font/skrifttype, brev, skærmbillede&#10;&#10;Automatisk genereret beskrivelse">
            <a:extLst>
              <a:ext uri="{FF2B5EF4-FFF2-40B4-BE49-F238E27FC236}">
                <a16:creationId xmlns:a16="http://schemas.microsoft.com/office/drawing/2014/main" id="{6EF3D482-4B70-AFE5-AF33-D917573E3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2" y="0"/>
            <a:ext cx="4749391" cy="6858000"/>
          </a:xfrm>
          <a:prstGeom prst="rect">
            <a:avLst/>
          </a:prstGeom>
        </p:spPr>
      </p:pic>
      <p:pic>
        <p:nvPicPr>
          <p:cNvPr id="7" name="Billede 6" descr="Et billede, der indeholder tekst, skærmbillede, Font/skrifttype, design&#10;&#10;Automatisk genereret beskrivelse">
            <a:extLst>
              <a:ext uri="{FF2B5EF4-FFF2-40B4-BE49-F238E27FC236}">
                <a16:creationId xmlns:a16="http://schemas.microsoft.com/office/drawing/2014/main" id="{968A9A8C-4A38-3DEA-FEEA-59EAB14D6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78" y="2802293"/>
            <a:ext cx="6215710" cy="410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99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827448-6A3B-FBED-6A82-2DAF18914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3800"/>
              <a:t>Samtale om dagens læsefokusspørgsmål.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538509-81AA-BD56-57C2-20D0081C2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da-DK" sz="2200"/>
          </a:p>
        </p:txBody>
      </p:sp>
      <p:pic>
        <p:nvPicPr>
          <p:cNvPr id="5122" name="Picture 2" descr="Læs - fordi bøger åbner verdener | Gyldendal">
            <a:extLst>
              <a:ext uri="{FF2B5EF4-FFF2-40B4-BE49-F238E27FC236}">
                <a16:creationId xmlns:a16="http://schemas.microsoft.com/office/drawing/2014/main" id="{25155B8B-5568-CD1B-141A-249BBC63D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5" r="1047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24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2A2EB7-F9E5-86E4-94A0-242A8E2A7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08964" cy="2031711"/>
          </a:xfrm>
        </p:spPr>
        <p:txBody>
          <a:bodyPr>
            <a:noAutofit/>
          </a:bodyPr>
          <a:lstStyle/>
          <a:p>
            <a:r>
              <a:rPr lang="da-DK" sz="2400" dirty="0"/>
              <a:t>Nu skal I arbejde med en rapport skrevet af Anders </a:t>
            </a:r>
            <a:r>
              <a:rPr lang="da-DK" sz="2400" dirty="0" err="1"/>
              <a:t>Fogn</a:t>
            </a:r>
            <a:r>
              <a:rPr lang="da-DK" sz="2400" dirty="0"/>
              <a:t> Rasmussen d. 18.12 2002, hvor Danmark havde </a:t>
            </a:r>
            <a:r>
              <a:rPr lang="da-DK" sz="2400" dirty="0" err="1"/>
              <a:t>formandsskabet</a:t>
            </a:r>
            <a:r>
              <a:rPr lang="da-DK" sz="2400" dirty="0"/>
              <a:t> for EU under forhandlingerne om udvidelsen af EU i Østeuropa.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Jeres opgave er at sætte ordene (de kursive) ind de rigtige steder;)</a:t>
            </a:r>
          </a:p>
        </p:txBody>
      </p:sp>
      <p:pic>
        <p:nvPicPr>
          <p:cNvPr id="5" name="Pladsholder til indhold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3A7C0F6C-C637-732C-217D-5B96AF7FF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067" y="3186416"/>
            <a:ext cx="4667806" cy="3702573"/>
          </a:xfrm>
        </p:spPr>
      </p:pic>
      <p:pic>
        <p:nvPicPr>
          <p:cNvPr id="7" name="Billede 6" descr="Et billede, der indeholder tekst, Font/skrifttype, skærmbillede, brev&#10;&#10;Automatisk genereret beskrivelse">
            <a:extLst>
              <a:ext uri="{FF2B5EF4-FFF2-40B4-BE49-F238E27FC236}">
                <a16:creationId xmlns:a16="http://schemas.microsoft.com/office/drawing/2014/main" id="{257CD345-741F-CF06-9021-C44CE75A8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873" y="334137"/>
            <a:ext cx="4541829" cy="6523864"/>
          </a:xfrm>
          <a:prstGeom prst="rect">
            <a:avLst/>
          </a:prstGeom>
        </p:spPr>
      </p:pic>
      <p:pic>
        <p:nvPicPr>
          <p:cNvPr id="2050" name="Picture 2" descr="Anders Fogh Rasmussen, f. 1953">
            <a:extLst>
              <a:ext uri="{FF2B5EF4-FFF2-40B4-BE49-F238E27FC236}">
                <a16:creationId xmlns:a16="http://schemas.microsoft.com/office/drawing/2014/main" id="{19E3440F-7C17-77C6-80B2-99A8D4BF8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3" y="3063875"/>
            <a:ext cx="232171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840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DA3AAE-6C7D-180B-4E1C-A458662D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944007" cy="1325563"/>
          </a:xfrm>
        </p:spPr>
        <p:txBody>
          <a:bodyPr/>
          <a:lstStyle/>
          <a:p>
            <a:r>
              <a:rPr lang="da-DK"/>
              <a:t>EU- 2024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0420C1B-02C7-59D1-522B-3C5F68E44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6290" y="0"/>
            <a:ext cx="7168056" cy="6960561"/>
          </a:xfrm>
        </p:spPr>
      </p:pic>
    </p:spTree>
    <p:extLst>
      <p:ext uri="{BB962C8B-B14F-4D97-AF65-F5344CB8AC3E}">
        <p14:creationId xmlns:p14="http://schemas.microsoft.com/office/powerpoint/2010/main" val="3729330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703320-D6F7-4741-755D-71FA9464B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Begrebsbingo</a:t>
            </a:r>
          </a:p>
        </p:txBody>
      </p:sp>
      <p:pic>
        <p:nvPicPr>
          <p:cNvPr id="3074" name="Picture 2" descr="Bingo Odense">
            <a:extLst>
              <a:ext uri="{FF2B5EF4-FFF2-40B4-BE49-F238E27FC236}">
                <a16:creationId xmlns:a16="http://schemas.microsoft.com/office/drawing/2014/main" id="{09CE245E-3C0E-FAC9-235B-051ADF04A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93901"/>
            <a:ext cx="5614416" cy="374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dsholder til indhold 8" descr="Et billede, der indeholder tekst, skærmbillede, nummer/tal, Font/skrifttype&#10;&#10;Automatisk genereret beskrivelse">
            <a:extLst>
              <a:ext uri="{FF2B5EF4-FFF2-40B4-BE49-F238E27FC236}">
                <a16:creationId xmlns:a16="http://schemas.microsoft.com/office/drawing/2014/main" id="{7134579D-B3EA-5371-8F1F-3087EB324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54496" y="625496"/>
            <a:ext cx="5614416" cy="3284431"/>
          </a:xfrm>
          <a:prstGeom prst="rect">
            <a:avLst/>
          </a:prstGeom>
        </p:spPr>
      </p:pic>
      <p:sp>
        <p:nvSpPr>
          <p:cNvPr id="308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4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B2BCC-7DAB-B974-A6FA-E36C6D85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79CEFB-9B58-0F91-896C-967FD53BA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136902FA-6E94-92C1-384C-2191F7A9B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073"/>
            <a:ext cx="5996802" cy="617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9572C07-6267-F62E-A303-AA37F81D2734}"/>
              </a:ext>
            </a:extLst>
          </p:cNvPr>
          <p:cNvSpPr txBox="1"/>
          <p:nvPr/>
        </p:nvSpPr>
        <p:spPr>
          <a:xfrm>
            <a:off x="8160327" y="56767"/>
            <a:ext cx="1560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Europa - 2024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25ED08DB-1587-2862-0EF8-876270E86D22}"/>
              </a:ext>
            </a:extLst>
          </p:cNvPr>
          <p:cNvSpPr txBox="1"/>
          <p:nvPr/>
        </p:nvSpPr>
        <p:spPr>
          <a:xfrm>
            <a:off x="1989978" y="56767"/>
            <a:ext cx="263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Militæralliancer ca. 1960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30C2898C-48B8-D14D-CF1B-E0F67A1CB7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7"/>
          <a:stretch/>
        </p:blipFill>
        <p:spPr bwMode="auto">
          <a:xfrm>
            <a:off x="6041332" y="1012371"/>
            <a:ext cx="6150668" cy="536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844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C6122-1369-490A-91D0-65B4527A5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05500" cy="1460499"/>
          </a:xfrm>
        </p:spPr>
        <p:txBody>
          <a:bodyPr/>
          <a:lstStyle/>
          <a:p>
            <a:pPr algn="ctr"/>
            <a:r>
              <a:rPr lang="da-DK" dirty="0"/>
              <a:t>Nyhedsindslag – tiden efter Den kolde 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529F46-43EA-F80F-AE3A-BFB518930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3" y="2194546"/>
            <a:ext cx="3565069" cy="48102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600" dirty="0"/>
              <a:t>Jeres gruppe skal nu være et tv-hold og I skal vælge et at de tre mulige scenarier (kilderne er på de næste slides):</a:t>
            </a:r>
          </a:p>
          <a:p>
            <a:pPr>
              <a:buFontTx/>
              <a:buChar char="-"/>
            </a:pPr>
            <a:r>
              <a:rPr lang="da-DK" sz="2600" dirty="0"/>
              <a:t>Berlinmuren er faldet. Brug kilde 2 </a:t>
            </a:r>
          </a:p>
          <a:p>
            <a:pPr>
              <a:buFontTx/>
              <a:buChar char="-"/>
            </a:pPr>
            <a:r>
              <a:rPr lang="da-DK" sz="2600" dirty="0"/>
              <a:t>Forholdet mellem Rusland og NATO efter Den kolde krig.  Brug kilde 3</a:t>
            </a:r>
          </a:p>
          <a:p>
            <a:pPr>
              <a:buFontTx/>
              <a:buChar char="-"/>
            </a:pPr>
            <a:r>
              <a:rPr lang="da-DK" sz="2600" dirty="0"/>
              <a:t>Foreningen af Europa efter Den kolde krig. Brug kilde 4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A3FB85F-DE73-B79E-59C0-AC283E162CE4}"/>
              </a:ext>
            </a:extLst>
          </p:cNvPr>
          <p:cNvSpPr txBox="1"/>
          <p:nvPr/>
        </p:nvSpPr>
        <p:spPr>
          <a:xfrm>
            <a:off x="7832068" y="365125"/>
            <a:ext cx="418576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Nu skal jeres tv-hold lave et nyhedsindslag på 3-5 min om jeres scenarie. Inddrag både viden fra kapitlet og kilden. I har ret frie rammer, men I skal selvfølgelig have nogle benspænd. Inddrag:</a:t>
            </a:r>
          </a:p>
          <a:p>
            <a:pPr marL="285750" indent="-285750">
              <a:buFontTx/>
              <a:buChar char="-"/>
            </a:pPr>
            <a:r>
              <a:rPr lang="da-DK" sz="2400" dirty="0"/>
              <a:t>En del af udsendelsen skal indeholde ekspertudsagn (fx en historiker)</a:t>
            </a:r>
          </a:p>
          <a:p>
            <a:pPr marL="285750" indent="-285750">
              <a:buFontTx/>
              <a:buChar char="-"/>
            </a:pPr>
            <a:r>
              <a:rPr lang="da-DK" sz="2400" dirty="0"/>
              <a:t>I skal bruge 3 citater fra kilden.</a:t>
            </a:r>
          </a:p>
          <a:p>
            <a:pPr marL="285750" indent="-285750">
              <a:buFontTx/>
              <a:buChar char="-"/>
            </a:pPr>
            <a:r>
              <a:rPr lang="da-DK" sz="2400" dirty="0"/>
              <a:t>En del af udsendelsen skal perspektivere til kapitlet generelt.</a:t>
            </a:r>
          </a:p>
          <a:p>
            <a:pPr marL="285750" indent="-285750">
              <a:buFontTx/>
              <a:buChar char="-"/>
            </a:pPr>
            <a:r>
              <a:rPr lang="da-DK" sz="2400" dirty="0"/>
              <a:t>Udsendelsen skal være lærerig og underholdende</a:t>
            </a:r>
          </a:p>
        </p:txBody>
      </p:sp>
      <p:pic>
        <p:nvPicPr>
          <p:cNvPr id="6146" name="Picture 2" descr="Lav en TV-avis | Små Produktioner">
            <a:extLst>
              <a:ext uri="{FF2B5EF4-FFF2-40B4-BE49-F238E27FC236}">
                <a16:creationId xmlns:a16="http://schemas.microsoft.com/office/drawing/2014/main" id="{9BA2E185-6573-AB3A-A8D4-47949E04E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120" y="2763182"/>
            <a:ext cx="3565070" cy="267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86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85B97-AC85-680F-7E66-B7DC03734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sort-hvid&#10;&#10;Automatisk genereret beskrivelse">
            <a:extLst>
              <a:ext uri="{FF2B5EF4-FFF2-40B4-BE49-F238E27FC236}">
                <a16:creationId xmlns:a16="http://schemas.microsoft.com/office/drawing/2014/main" id="{296AE9CB-4A62-F4A4-1360-73B993ED6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610" y="1568564"/>
            <a:ext cx="5930444" cy="3866810"/>
          </a:xfrm>
        </p:spPr>
      </p:pic>
      <p:pic>
        <p:nvPicPr>
          <p:cNvPr id="7" name="Billede 6" descr="Et billede, der indeholder tekst, Font/skrifttype, skærmbillede, sort-hvid&#10;&#10;Automatisk genereret beskrivelse">
            <a:extLst>
              <a:ext uri="{FF2B5EF4-FFF2-40B4-BE49-F238E27FC236}">
                <a16:creationId xmlns:a16="http://schemas.microsoft.com/office/drawing/2014/main" id="{F84C868D-102F-9DE5-F0F7-697AEABFD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352" y="1690688"/>
            <a:ext cx="5607714" cy="374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9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9319C-3709-B1D2-1856-9CAF63C7A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3EE4327E-5396-AB1E-FA51-FAC7F2D1B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860" y="1027905"/>
            <a:ext cx="5806926" cy="4785065"/>
          </a:xfrm>
        </p:spPr>
      </p:pic>
      <p:pic>
        <p:nvPicPr>
          <p:cNvPr id="7" name="Billede 6" descr="Et billede, der indeholder tekst, Font/skrifttype, skærmbillede, dokument&#10;&#10;Automatisk genereret beskrivelse">
            <a:extLst>
              <a:ext uri="{FF2B5EF4-FFF2-40B4-BE49-F238E27FC236}">
                <a16:creationId xmlns:a16="http://schemas.microsoft.com/office/drawing/2014/main" id="{04BD2766-9E7A-B90F-03E6-772145BBD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216" y="2588758"/>
            <a:ext cx="5967182" cy="284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27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776AC-A5FD-365D-2D9F-098BF0999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Font/skrifttype, skærmbillede, sort-hvid&#10;&#10;Automatisk genereret beskrivelse">
            <a:extLst>
              <a:ext uri="{FF2B5EF4-FFF2-40B4-BE49-F238E27FC236}">
                <a16:creationId xmlns:a16="http://schemas.microsoft.com/office/drawing/2014/main" id="{C94D0858-B0D8-2C21-AB9D-1AF0DE7D4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532" y="1027906"/>
            <a:ext cx="5138579" cy="4981008"/>
          </a:xfrm>
        </p:spPr>
      </p:pic>
      <p:pic>
        <p:nvPicPr>
          <p:cNvPr id="7" name="Billede 6" descr="Et billede, der indeholder tekst, Font/skrifttype, sort-hvid, skærmbillede&#10;&#10;Automatisk genereret beskrivelse">
            <a:extLst>
              <a:ext uri="{FF2B5EF4-FFF2-40B4-BE49-F238E27FC236}">
                <a16:creationId xmlns:a16="http://schemas.microsoft.com/office/drawing/2014/main" id="{EE7BE8A8-84CF-A97E-1CB5-4E92FC545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779" y="384596"/>
            <a:ext cx="5295390" cy="608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42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334</Words>
  <Application>Microsoft Macintosh PowerPoint</Application>
  <PresentationFormat>Widescreen</PresentationFormat>
  <Paragraphs>28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Office-tema</vt:lpstr>
      <vt:lpstr>En ny orden i Europa</vt:lpstr>
      <vt:lpstr>Gorbatjovs nekrolog</vt:lpstr>
      <vt:lpstr>Struktur/aktøropgave</vt:lpstr>
      <vt:lpstr>Samtale om dagens læsefokusspørgsmål.</vt:lpstr>
      <vt:lpstr>Nu skal I arbejde med en rapport skrevet af Anders Fogn Rasmussen d. 18.12 2002, hvor Danmark havde formandsskabet for EU under forhandlingerne om udvidelsen af EU i Østeuropa.  Jeres opgave er at sætte ordene (de kursive) ind de rigtige steder;)</vt:lpstr>
      <vt:lpstr>EU- 2024</vt:lpstr>
      <vt:lpstr>Begrebsbingo</vt:lpstr>
      <vt:lpstr>PowerPoint-præsentation</vt:lpstr>
      <vt:lpstr>Nyhedsindslag – tiden efter Den kolde krig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Lindgren Krogsgaard EK</dc:creator>
  <cp:lastModifiedBy>Esben Lindgren Krogsgaard EK</cp:lastModifiedBy>
  <cp:revision>9</cp:revision>
  <dcterms:created xsi:type="dcterms:W3CDTF">2024-12-15T16:45:30Z</dcterms:created>
  <dcterms:modified xsi:type="dcterms:W3CDTF">2024-12-16T11:27:21Z</dcterms:modified>
</cp:coreProperties>
</file>