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8" r:id="rId1"/>
  </p:sldMasterIdLst>
  <p:notesMasterIdLst>
    <p:notesMasterId r:id="rId24"/>
  </p:notesMasterIdLst>
  <p:sldIdLst>
    <p:sldId id="256" r:id="rId2"/>
    <p:sldId id="258" r:id="rId3"/>
    <p:sldId id="257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0" r:id="rId13"/>
    <p:sldId id="276" r:id="rId14"/>
    <p:sldId id="275" r:id="rId15"/>
    <p:sldId id="278" r:id="rId16"/>
    <p:sldId id="279" r:id="rId17"/>
    <p:sldId id="280" r:id="rId18"/>
    <p:sldId id="277" r:id="rId19"/>
    <p:sldId id="281" r:id="rId20"/>
    <p:sldId id="282" r:id="rId21"/>
    <p:sldId id="284" r:id="rId22"/>
    <p:sldId id="283" r:id="rId23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6206"/>
    <p:restoredTop sz="96197"/>
  </p:normalViewPr>
  <p:slideViewPr>
    <p:cSldViewPr snapToGrid="0">
      <p:cViewPr varScale="1">
        <p:scale>
          <a:sx n="100" d="100"/>
          <a:sy n="100" d="100"/>
        </p:scale>
        <p:origin x="192" y="5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CFDACA-ADA6-B54A-B8DE-357936A02A02}" type="datetimeFigureOut">
              <a:rPr lang="da-DK" smtClean="0"/>
              <a:t>09.12.2024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161BEB-B9D3-9145-B6FC-A01D3740002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188003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FD8A2C-559C-3D40-A96D-ACF8B68FEF60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543179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D3B3C7E-BC2D-4436-8B03-AC421FA66787}"/>
              </a:ext>
            </a:extLst>
          </p:cNvPr>
          <p:cNvSpPr/>
          <p:nvPr/>
        </p:nvSpPr>
        <p:spPr>
          <a:xfrm>
            <a:off x="160920" y="157606"/>
            <a:ext cx="11870161" cy="65427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66887E-4265-46F7-9DE0-605FFFC9076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35130" y="1066800"/>
            <a:ext cx="8112369" cy="2073119"/>
          </a:xfrm>
        </p:spPr>
        <p:txBody>
          <a:bodyPr anchor="b">
            <a:normAutofit/>
          </a:bodyPr>
          <a:lstStyle>
            <a:lvl1pPr algn="ctr">
              <a:lnSpc>
                <a:spcPct val="110000"/>
              </a:lnSpc>
              <a:defRPr sz="2800" cap="all" spc="39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DB1A74-54F5-45CA-8922-87FFD57515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75804" y="4876802"/>
            <a:ext cx="7821637" cy="102869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6BE6EF-9D0F-4ABF-B92C-E967FE3F1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12/9/24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4AB150-954C-4F02-89AC-DA7163D75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79965" y="6245352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E16270-CBD7-4ACC-BFC5-9CADE7226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‹nr.›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9B5D0C1-066E-4C02-A6B8-59FAE4A19724}"/>
              </a:ext>
            </a:extLst>
          </p:cNvPr>
          <p:cNvGrpSpPr/>
          <p:nvPr/>
        </p:nvGrpSpPr>
        <p:grpSpPr>
          <a:xfrm>
            <a:off x="5662258" y="4240546"/>
            <a:ext cx="867485" cy="115439"/>
            <a:chOff x="8910933" y="1861308"/>
            <a:chExt cx="867485" cy="115439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4386904-AFDC-449E-8D1B-906B305EBDA7}"/>
                </a:ext>
              </a:extLst>
            </p:cNvPr>
            <p:cNvSpPr/>
            <p:nvPr/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70778F2-11E8-428C-8324-479CA9D6FE92}"/>
                </a:ext>
              </a:extLst>
            </p:cNvPr>
            <p:cNvCxnSpPr/>
            <p:nvPr/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4A0BE89E-CB2D-48BA-A8D2-533FAAAA725F}"/>
                </a:ext>
              </a:extLst>
            </p:cNvPr>
            <p:cNvCxnSpPr/>
            <p:nvPr/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2159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2DC87-4B97-4A7C-BC4C-6E7724561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B59FD9-57FD-4ABA-9FCD-7954052534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7BD40E-B0AA-47B8-900F-488A8AEC1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12/9/24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5E623C-1E35-4485-A5B4-A71969BE7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5C6BB9-EF4F-465E-985B-34521F68C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601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7F5577-D71B-4279-B07A-62F703E5D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12/9/24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48367D-C35C-4023-BEBE-F834D033B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BFCF8A-B8C6-496A-98A5-BBB52DB70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‹nr.›</a:t>
            </a:fld>
            <a:endParaRPr lang="en-US"/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CDE45C10-227D-42DF-A888-EEFD3784FA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23900" y="750338"/>
            <a:ext cx="4580642" cy="5494694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58886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37115 w 6096000"/>
              <a:gd name="connsiteY3" fmla="*/ 5889172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3037115" y="5889172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A214944-8898-48BC-AE6F-065DA7BBB8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580478" y="4714704"/>
            <a:ext cx="867485" cy="115439"/>
            <a:chOff x="8910933" y="1861308"/>
            <a:chExt cx="867485" cy="115439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4B3AAB-30C4-441D-B481-D253F8325953}"/>
                </a:ext>
              </a:extLst>
            </p:cNvPr>
            <p:cNvSpPr/>
            <p:nvPr/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DCB6176-5585-40BC-BC9C-CA625F989F1B}"/>
                </a:ext>
              </a:extLst>
            </p:cNvPr>
            <p:cNvCxnSpPr/>
            <p:nvPr/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77C4F1D9-97D8-43DD-A319-C56367F97FCE}"/>
                </a:ext>
              </a:extLst>
            </p:cNvPr>
            <p:cNvCxnSpPr/>
            <p:nvPr/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25E64ED-B373-4866-B5A2-E805D3168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1291" y="1274475"/>
            <a:ext cx="3761832" cy="2823913"/>
          </a:xfrm>
        </p:spPr>
        <p:txBody>
          <a:bodyPr anchor="b">
            <a:normAutofit/>
          </a:bodyPr>
          <a:lstStyle>
            <a:lvl1pPr algn="ctr">
              <a:defRPr sz="3200" cap="all" spc="6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6D6168-DDAE-41B2-A0D5-42185A2D02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56756" y="2730304"/>
            <a:ext cx="4383030" cy="139739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27715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825EB-71EE-41B3-89D2-47A0C7C35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662F7D-C4AD-4BD4-AAC8-F0223EE4A3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37305" y="2155369"/>
            <a:ext cx="4953000" cy="399832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0FB088-28C6-4667-8DF2-0DE32AE3EC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55369"/>
            <a:ext cx="4953000" cy="39983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36095F-AE34-4E94-B722-E3A1205AEE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12/9/24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06A8E6-BD94-48EA-8F35-DA0DF910A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478AEF-56B8-49F5-81E8-663B1FFA0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844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F873F-001F-4254-97F3-05329E6A7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555171"/>
            <a:ext cx="10134600" cy="113551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37B575-060F-4296-A28A-93DA109F96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7306" y="1801620"/>
            <a:ext cx="4849036" cy="814387"/>
          </a:xfrm>
        </p:spPr>
        <p:txBody>
          <a:bodyPr anchor="b">
            <a:normAutofit/>
          </a:bodyPr>
          <a:lstStyle>
            <a:lvl1pPr marL="0" indent="0">
              <a:buNone/>
              <a:defRPr sz="18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581A51-F4D1-4A02-9918-C416F820B6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7306" y="2619103"/>
            <a:ext cx="4849036" cy="35149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2916D0-3DFE-455D-9888-3FDEFD3DE0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50108" y="1801620"/>
            <a:ext cx="4904585" cy="814387"/>
          </a:xfrm>
        </p:spPr>
        <p:txBody>
          <a:bodyPr anchor="b">
            <a:normAutofit/>
          </a:bodyPr>
          <a:lstStyle>
            <a:lvl1pPr marL="0" indent="0">
              <a:buNone/>
              <a:defRPr sz="18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93D763-0643-4A48-8007-93391C59F6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50108" y="2619103"/>
            <a:ext cx="4904585" cy="35149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9A2D07B-3A5D-41C2-83B8-BD1AD6522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12/9/24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2C1367-FE5A-4CDD-B85B-724FFFE5B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2F244-23EB-4E1A-B74F-77F23F879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001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76C0A-BEF4-4DE4-A9D2-C60298FC7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67C0AC-3C98-4D68-AE72-CFFA1638CC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12/9/24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A7722A-E2E4-45D2-8A20-4853ED683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6B9201-B20B-4412-B745-F2F6A9148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4460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BC4889A-9ABE-4409-BAD8-F84C36C1F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12/9/24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DDA5A70-FE21-4CB6-A67B-1DC798E9E3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84AD11-7FD2-432C-A6AB-395BE9275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360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397CF-9CDD-4E78-8F35-A2FFE7867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57200"/>
            <a:ext cx="37052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194BFE-7A85-4123-B0F7-4DB1C141CE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66800"/>
            <a:ext cx="6172200" cy="48386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1EFD6D-1929-4A73-A860-22A36FF5C1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6800" y="2057400"/>
            <a:ext cx="37052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B399A5-94A1-4452-AFF0-918BDA8B1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12/9/24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9589D8-DD83-406C-A77A-176D23993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E46024-82ED-40EF-8846-F6CC44BC5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6903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D12FA-83A4-42AF-98D7-312C4C5A7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57200"/>
            <a:ext cx="37052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CF1DC8-2932-4C6E-BFBB-8BA1C95984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5942012" cy="48387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6E0000-EF01-46A5-8A71-25FB7EA3F9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6800" y="2057400"/>
            <a:ext cx="37052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1AD40B-9246-4532-9F73-5BA9061C3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12/9/24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E6B9A0-5B1C-4F7B-828A-EF74E5147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2E99FB-C932-4165-A612-8B302D8F7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91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B1126-542A-43AD-8078-EE3565165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A5F98B-5F32-4561-BFBC-9F6E5DA0A3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28700" y="2161903"/>
            <a:ext cx="10134600" cy="374359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73D0DD-B04E-4E48-8EE1-51E46131A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12/9/24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81352D-F9C0-4442-9601-A09A7655E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FC0801-9C45-40AE-AB33-5742CDA4D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386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946561-59BF-4566-AD2C-9B05C4771D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96250" y="723899"/>
            <a:ext cx="2271849" cy="54102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DF7870-6CBD-47E2-854C-68141BAA10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23900" y="723899"/>
            <a:ext cx="8302534" cy="54102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12FAF3-C106-49CB-A845-1FC7F73139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12/9/24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4D5CCC-00E8-48FA-91A6-921E7B644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7E1751-E7AA-406D-A977-1ACEF1FBD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023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CE7638-D991-46E7-BF2C-67D1AC829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723900"/>
            <a:ext cx="10134600" cy="128848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7C6B9C-4923-4DAB-9748-D5CD289EB9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8700" y="2161903"/>
            <a:ext cx="10134600" cy="39693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578CF6-4B33-40E4-B881-5F4C568378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4765" y="6245032"/>
            <a:ext cx="5244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2"/>
                </a:solidFill>
              </a:defRPr>
            </a:lvl1pPr>
          </a:lstStyle>
          <a:p>
            <a:fld id="{19590046-DA73-4BBF-84B5-C08E6F75191A}" type="slidenum">
              <a:rPr lang="en-US" smtClean="0"/>
              <a:t>‹nr.›</a:t>
            </a:fld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AE857E-F564-4539-9984-10435B6140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4841" y="6245032"/>
            <a:ext cx="26593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/>
                </a:solidFill>
              </a:defRPr>
            </a:lvl1pPr>
          </a:lstStyle>
          <a:p>
            <a:fld id="{C485584D-7D79-4248-9986-4CA35242F944}" type="datetimeFigureOut">
              <a:rPr lang="en-US" smtClean="0"/>
              <a:t>12/9/24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1EABEF-B998-4B11-A878-8F492F8E39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79964" y="6245033"/>
            <a:ext cx="41122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EB54D17-3792-403D-9127-495845021D2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160920 w 12192000"/>
              <a:gd name="connsiteY0" fmla="*/ 157606 h 6858000"/>
              <a:gd name="connsiteX1" fmla="*/ 160920 w 12192000"/>
              <a:gd name="connsiteY1" fmla="*/ 6700394 h 6858000"/>
              <a:gd name="connsiteX2" fmla="*/ 12031081 w 12192000"/>
              <a:gd name="connsiteY2" fmla="*/ 6700394 h 6858000"/>
              <a:gd name="connsiteX3" fmla="*/ 12031081 w 12192000"/>
              <a:gd name="connsiteY3" fmla="*/ 157606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60920" y="157606"/>
                </a:moveTo>
                <a:lnTo>
                  <a:pt x="160920" y="6700394"/>
                </a:lnTo>
                <a:lnTo>
                  <a:pt x="12031081" y="6700394"/>
                </a:lnTo>
                <a:lnTo>
                  <a:pt x="12031081" y="157606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53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7" r:id="rId6"/>
    <p:sldLayoutId id="2147483732" r:id="rId7"/>
    <p:sldLayoutId id="2147483733" r:id="rId8"/>
    <p:sldLayoutId id="2147483734" r:id="rId9"/>
    <p:sldLayoutId id="2147483736" r:id="rId10"/>
    <p:sldLayoutId id="2147483735" r:id="rId11"/>
  </p:sldLayoutIdLst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sz="3200" kern="1200" cap="none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FontTx/>
        <a:buNone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274320" indent="-228600" algn="l" defTabSz="914400" rtl="0" eaLnBrk="1" latinLnBrk="0" hangingPunct="1">
        <a:lnSpc>
          <a:spcPct val="110000"/>
        </a:lnSpc>
        <a:spcBef>
          <a:spcPts val="500"/>
        </a:spcBef>
        <a:buSzPct val="85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274320" indent="0" algn="l" defTabSz="914400" rtl="0" eaLnBrk="1" latinLnBrk="0" hangingPunct="1">
        <a:lnSpc>
          <a:spcPct val="110000"/>
        </a:lnSpc>
        <a:spcBef>
          <a:spcPts val="500"/>
        </a:spcBef>
        <a:buFontTx/>
        <a:buNone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54864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548640" indent="0" algn="l" defTabSz="914400" rtl="0" eaLnBrk="1" latinLnBrk="0" hangingPunct="1">
        <a:lnSpc>
          <a:spcPct val="110000"/>
        </a:lnSpc>
        <a:spcBef>
          <a:spcPts val="500"/>
        </a:spcBef>
        <a:buFontTx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TAkQrwfvL1U?feature=oembed" TargetMode="Externa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Relationship Id="rId9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" name="Rectangle 1042">
            <a:extLst>
              <a:ext uri="{FF2B5EF4-FFF2-40B4-BE49-F238E27FC236}">
                <a16:creationId xmlns:a16="http://schemas.microsoft.com/office/drawing/2014/main" id="{DF0CAD46-2E46-44EB-A063-C05881768C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 descr="Et billede, der indeholder maleri, hest, Tøjle, hovedtøj&#10;&#10;Automatisk genereret beskrivelse">
            <a:extLst>
              <a:ext uri="{FF2B5EF4-FFF2-40B4-BE49-F238E27FC236}">
                <a16:creationId xmlns:a16="http://schemas.microsoft.com/office/drawing/2014/main" id="{9A90F0FE-9B6A-11E1-8694-5F059C93B5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1" r="19433" b="1"/>
          <a:stretch/>
        </p:blipFill>
        <p:spPr bwMode="auto">
          <a:xfrm>
            <a:off x="20" y="10"/>
            <a:ext cx="12191980" cy="6857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2" name="Rectangle 1044">
            <a:extLst>
              <a:ext uri="{FF2B5EF4-FFF2-40B4-BE49-F238E27FC236}">
                <a16:creationId xmlns:a16="http://schemas.microsoft.com/office/drawing/2014/main" id="{0FDFF237-4369-41A3-9CE4-CD1A68139E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549553"/>
            <a:ext cx="12191999" cy="5320052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47000">
                <a:srgbClr val="000000">
                  <a:alpha val="41000"/>
                </a:srgbClr>
              </a:gs>
              <a:gs pos="81000">
                <a:srgbClr val="000000">
                  <a:alpha val="56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66B9166-9DA7-0524-7B71-1F7BDCC3A6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76091" y="2633933"/>
            <a:ext cx="8039818" cy="1643572"/>
          </a:xfrm>
        </p:spPr>
        <p:txBody>
          <a:bodyPr>
            <a:normAutofit/>
          </a:bodyPr>
          <a:lstStyle/>
          <a:p>
            <a:r>
              <a:rPr lang="da-DK" dirty="0">
                <a:solidFill>
                  <a:srgbClr val="FFFFFF"/>
                </a:solidFill>
              </a:rPr>
              <a:t>Homers Iliade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A728739C-4B30-D56A-7BCD-626B2BA3C2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57556" y="5272809"/>
            <a:ext cx="8442384" cy="725018"/>
          </a:xfrm>
        </p:spPr>
        <p:txBody>
          <a:bodyPr>
            <a:normAutofit/>
          </a:bodyPr>
          <a:lstStyle/>
          <a:p>
            <a:r>
              <a:rPr lang="da-DK" dirty="0">
                <a:solidFill>
                  <a:srgbClr val="FFFFFF"/>
                </a:solidFill>
                <a:latin typeface="+mj-lt"/>
              </a:rPr>
              <a:t>ET OLDGRÆSK EPOS</a:t>
            </a:r>
          </a:p>
        </p:txBody>
      </p:sp>
      <p:grpSp>
        <p:nvGrpSpPr>
          <p:cNvPr id="1047" name="Group 1046">
            <a:extLst>
              <a:ext uri="{FF2B5EF4-FFF2-40B4-BE49-F238E27FC236}">
                <a16:creationId xmlns:a16="http://schemas.microsoft.com/office/drawing/2014/main" id="{C3E45FAB-3768-4529-B0E8-A0E9BE5E38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62258" y="4739509"/>
            <a:ext cx="867485" cy="115439"/>
            <a:chOff x="8910933" y="1861308"/>
            <a:chExt cx="867485" cy="115439"/>
          </a:xfrm>
        </p:grpSpPr>
        <p:sp>
          <p:nvSpPr>
            <p:cNvPr id="1048" name="Rectangle 1047">
              <a:extLst>
                <a:ext uri="{FF2B5EF4-FFF2-40B4-BE49-F238E27FC236}">
                  <a16:creationId xmlns:a16="http://schemas.microsoft.com/office/drawing/2014/main" id="{6FF68CFF-0675-43D9-8EF2-EAC1F19D24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1049" name="Straight Connector 1048">
              <a:extLst>
                <a:ext uri="{FF2B5EF4-FFF2-40B4-BE49-F238E27FC236}">
                  <a16:creationId xmlns:a16="http://schemas.microsoft.com/office/drawing/2014/main" id="{E1414FA8-D7DF-4B14-AD83-846AB2899B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0" name="Straight Connector 1049">
              <a:extLst>
                <a:ext uri="{FF2B5EF4-FFF2-40B4-BE49-F238E27FC236}">
                  <a16:creationId xmlns:a16="http://schemas.microsoft.com/office/drawing/2014/main" id="{638B88A0-A01D-4106-8E09-1AEB09B04E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374513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EB54D17-3792-403D-9127-495845021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60920 w 12192000"/>
              <a:gd name="connsiteY0" fmla="*/ 157606 h 6858000"/>
              <a:gd name="connsiteX1" fmla="*/ 160920 w 12192000"/>
              <a:gd name="connsiteY1" fmla="*/ 6700394 h 6858000"/>
              <a:gd name="connsiteX2" fmla="*/ 12031081 w 12192000"/>
              <a:gd name="connsiteY2" fmla="*/ 6700394 h 6858000"/>
              <a:gd name="connsiteX3" fmla="*/ 12031081 w 12192000"/>
              <a:gd name="connsiteY3" fmla="*/ 157606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60920" y="157606"/>
                </a:moveTo>
                <a:lnTo>
                  <a:pt x="160920" y="6700394"/>
                </a:lnTo>
                <a:lnTo>
                  <a:pt x="12031081" y="6700394"/>
                </a:lnTo>
                <a:lnTo>
                  <a:pt x="12031081" y="157606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158E38A4-F699-490C-8D1F-E8AD332D9B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39C6AAB-48AC-41A3-95C2-6BF83715DF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620000" cy="68580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6EE861B-7D2F-4B7C-A6E3-5937E81B80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081" y="159026"/>
            <a:ext cx="7313839" cy="65427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5A806D2-F32F-07F6-613B-6907B18D0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7426" y="723901"/>
            <a:ext cx="5465148" cy="128888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dirty="0" err="1"/>
              <a:t>Homér</a:t>
            </a:r>
            <a:endParaRPr lang="en-US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3789F78B-5701-1511-06F1-8E54297708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77426" y="2732545"/>
            <a:ext cx="5465149" cy="323282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dirty="0" err="1"/>
              <a:t>Bliver</a:t>
            </a:r>
            <a:r>
              <a:rPr lang="en-US" dirty="0"/>
              <a:t> </a:t>
            </a:r>
            <a:r>
              <a:rPr lang="en-US" dirty="0" err="1"/>
              <a:t>normalt</a:t>
            </a:r>
            <a:r>
              <a:rPr lang="en-US" dirty="0"/>
              <a:t> </a:t>
            </a:r>
            <a:r>
              <a:rPr lang="en-US" dirty="0" err="1"/>
              <a:t>regnet</a:t>
            </a:r>
            <a:r>
              <a:rPr lang="en-US" dirty="0"/>
              <a:t> for </a:t>
            </a:r>
            <a:r>
              <a:rPr lang="en-US" dirty="0" err="1"/>
              <a:t>forfatteren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både</a:t>
            </a:r>
            <a:r>
              <a:rPr lang="en-US" dirty="0"/>
              <a:t> </a:t>
            </a:r>
            <a:r>
              <a:rPr lang="en-US" i="1" dirty="0" err="1"/>
              <a:t>Iliaden</a:t>
            </a:r>
            <a:r>
              <a:rPr lang="en-US" i="1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i="1" dirty="0" err="1"/>
              <a:t>Odysséen</a:t>
            </a:r>
            <a:r>
              <a:rPr lang="en-US" dirty="0"/>
              <a:t>.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dirty="0"/>
              <a:t>Var </a:t>
            </a:r>
            <a:r>
              <a:rPr lang="en-US" dirty="0" err="1"/>
              <a:t>ifølge</a:t>
            </a:r>
            <a:r>
              <a:rPr lang="en-US" dirty="0"/>
              <a:t> </a:t>
            </a:r>
            <a:r>
              <a:rPr lang="en-US" dirty="0" err="1"/>
              <a:t>overleveringen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blind </a:t>
            </a:r>
            <a:r>
              <a:rPr lang="en-US" dirty="0" err="1"/>
              <a:t>digter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den </a:t>
            </a:r>
            <a:r>
              <a:rPr lang="en-US" dirty="0" err="1"/>
              <a:t>græske</a:t>
            </a:r>
            <a:r>
              <a:rPr lang="en-US" dirty="0"/>
              <a:t> </a:t>
            </a:r>
            <a:r>
              <a:rPr lang="en-US" dirty="0" err="1"/>
              <a:t>ø</a:t>
            </a:r>
            <a:r>
              <a:rPr lang="en-US" dirty="0"/>
              <a:t> </a:t>
            </a:r>
            <a:r>
              <a:rPr lang="en-US" dirty="0" err="1"/>
              <a:t>Kios</a:t>
            </a:r>
            <a:r>
              <a:rPr lang="en-US" dirty="0"/>
              <a:t>.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dirty="0" err="1"/>
              <a:t>Selv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antikken</a:t>
            </a:r>
            <a:r>
              <a:rPr lang="en-US" dirty="0"/>
              <a:t> </a:t>
            </a:r>
            <a:r>
              <a:rPr lang="en-US" dirty="0" err="1"/>
              <a:t>betvivlede</a:t>
            </a:r>
            <a:r>
              <a:rPr lang="en-US" dirty="0"/>
              <a:t> man dog </a:t>
            </a:r>
            <a:r>
              <a:rPr lang="en-US" dirty="0" err="1"/>
              <a:t>hans</a:t>
            </a:r>
            <a:r>
              <a:rPr lang="en-US" dirty="0"/>
              <a:t> </a:t>
            </a:r>
            <a:r>
              <a:rPr lang="en-US" dirty="0" err="1"/>
              <a:t>identitet</a:t>
            </a:r>
            <a:r>
              <a:rPr lang="en-US" dirty="0"/>
              <a:t> (mere </a:t>
            </a:r>
            <a:r>
              <a:rPr lang="en-US" dirty="0" err="1"/>
              <a:t>herom</a:t>
            </a:r>
            <a:r>
              <a:rPr lang="en-US" dirty="0"/>
              <a:t> </a:t>
            </a:r>
            <a:r>
              <a:rPr lang="en-US" dirty="0" err="1"/>
              <a:t>senere</a:t>
            </a:r>
            <a:r>
              <a:rPr lang="en-US" dirty="0"/>
              <a:t>).  </a:t>
            </a:r>
          </a:p>
        </p:txBody>
      </p:sp>
      <p:pic>
        <p:nvPicPr>
          <p:cNvPr id="6" name="Pladsholder til indhold 5" descr="Et billede, der indeholder statue, Artefakt, Udskæring, Stenudskæring&#10;&#10;Automatisk genereret beskrivelse">
            <a:extLst>
              <a:ext uri="{FF2B5EF4-FFF2-40B4-BE49-F238E27FC236}">
                <a16:creationId xmlns:a16="http://schemas.microsoft.com/office/drawing/2014/main" id="{DF55B250-27FA-1A45-CA26-4DEBAAB0CB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alphaModFix/>
          </a:blip>
          <a:srcRect l="6616" r="9526"/>
          <a:stretch/>
        </p:blipFill>
        <p:spPr>
          <a:xfrm>
            <a:off x="7620000" y="10"/>
            <a:ext cx="4572000" cy="6857990"/>
          </a:xfrm>
          <a:prstGeom prst="rect">
            <a:avLst/>
          </a:prstGeom>
          <a:effectLst/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073091F1-AA5A-47C6-9502-D5870A72D5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76258" y="2320171"/>
            <a:ext cx="867485" cy="115439"/>
            <a:chOff x="8910933" y="1861308"/>
            <a:chExt cx="867485" cy="115439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085C4F7-6E91-4DF6-BB01-A46132BC35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5476588-B9AD-4662-A085-8E4D91493B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CDB34B3-D348-476E-BE7F-1139370F43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uppe 6">
            <a:extLst>
              <a:ext uri="{FF2B5EF4-FFF2-40B4-BE49-F238E27FC236}">
                <a16:creationId xmlns:a16="http://schemas.microsoft.com/office/drawing/2014/main" id="{12B9EF0A-9423-7DF1-4C27-78D6E8523F08}"/>
              </a:ext>
            </a:extLst>
          </p:cNvPr>
          <p:cNvGrpSpPr/>
          <p:nvPr/>
        </p:nvGrpSpPr>
        <p:grpSpPr>
          <a:xfrm>
            <a:off x="1035037" y="235509"/>
            <a:ext cx="5713154" cy="6312795"/>
            <a:chOff x="4595990" y="1272191"/>
            <a:chExt cx="3878772" cy="4443892"/>
          </a:xfrm>
        </p:grpSpPr>
        <p:pic>
          <p:nvPicPr>
            <p:cNvPr id="8" name="Billede 7">
              <a:extLst>
                <a:ext uri="{FF2B5EF4-FFF2-40B4-BE49-F238E27FC236}">
                  <a16:creationId xmlns:a16="http://schemas.microsoft.com/office/drawing/2014/main" id="{B2B0C726-6244-C386-4845-BF011E4B3F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95990" y="1272191"/>
              <a:ext cx="3878772" cy="4443891"/>
            </a:xfrm>
            <a:prstGeom prst="rect">
              <a:avLst/>
            </a:prstGeom>
          </p:spPr>
        </p:pic>
        <p:cxnSp>
          <p:nvCxnSpPr>
            <p:cNvPr id="9" name="Lige forbindelse 8">
              <a:extLst>
                <a:ext uri="{FF2B5EF4-FFF2-40B4-BE49-F238E27FC236}">
                  <a16:creationId xmlns:a16="http://schemas.microsoft.com/office/drawing/2014/main" id="{0DCCDA2E-3376-8931-8C33-C1A0B8D83184}"/>
                </a:ext>
              </a:extLst>
            </p:cNvPr>
            <p:cNvCxnSpPr>
              <a:cxnSpLocks/>
            </p:cNvCxnSpPr>
            <p:nvPr/>
          </p:nvCxnSpPr>
          <p:spPr>
            <a:xfrm>
              <a:off x="4595990" y="1272191"/>
              <a:ext cx="3878772" cy="4443891"/>
            </a:xfrm>
            <a:prstGeom prst="line">
              <a:avLst/>
            </a:prstGeom>
            <a:ln w="76200" cmpd="sng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Lige forbindelse 9">
              <a:extLst>
                <a:ext uri="{FF2B5EF4-FFF2-40B4-BE49-F238E27FC236}">
                  <a16:creationId xmlns:a16="http://schemas.microsoft.com/office/drawing/2014/main" id="{64F88112-2E51-EA85-A4F3-DB9F9906322F}"/>
                </a:ext>
              </a:extLst>
            </p:cNvPr>
            <p:cNvCxnSpPr/>
            <p:nvPr/>
          </p:nvCxnSpPr>
          <p:spPr>
            <a:xfrm flipV="1">
              <a:off x="4595990" y="1272191"/>
              <a:ext cx="3878772" cy="4443892"/>
            </a:xfrm>
            <a:prstGeom prst="line">
              <a:avLst/>
            </a:prstGeom>
            <a:ln w="76200" cmpd="sng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43700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EB54D17-3792-403D-9127-495845021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60920 w 12192000"/>
              <a:gd name="connsiteY0" fmla="*/ 157606 h 6858000"/>
              <a:gd name="connsiteX1" fmla="*/ 160920 w 12192000"/>
              <a:gd name="connsiteY1" fmla="*/ 6700394 h 6858000"/>
              <a:gd name="connsiteX2" fmla="*/ 12031081 w 12192000"/>
              <a:gd name="connsiteY2" fmla="*/ 6700394 h 6858000"/>
              <a:gd name="connsiteX3" fmla="*/ 12031081 w 12192000"/>
              <a:gd name="connsiteY3" fmla="*/ 157606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60920" y="157606"/>
                </a:moveTo>
                <a:lnTo>
                  <a:pt x="160920" y="6700394"/>
                </a:lnTo>
                <a:lnTo>
                  <a:pt x="12031081" y="6700394"/>
                </a:lnTo>
                <a:lnTo>
                  <a:pt x="12031081" y="157606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158E38A4-F699-490C-8D1F-E8AD332D9B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39C6AAB-48AC-41A3-95C2-6BF83715DF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The World of the Iliad, c. 1200 BCE (Illustration) - World History  Encyclopedia">
            <a:extLst>
              <a:ext uri="{FF2B5EF4-FFF2-40B4-BE49-F238E27FC236}">
                <a16:creationId xmlns:a16="http://schemas.microsoft.com/office/drawing/2014/main" id="{280EBE5F-40EC-0ADB-FF72-FDF36B6F2F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79693" y="938537"/>
            <a:ext cx="9220200" cy="5186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F6EE861B-7D2F-4B7C-A6E3-5937E81B80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60903" y="159026"/>
            <a:ext cx="5778697" cy="65427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52F26FC-ABFB-6151-3736-EC7825E99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9264" y="733100"/>
            <a:ext cx="4618836" cy="127566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dirty="0"/>
              <a:t>Om </a:t>
            </a:r>
            <a:r>
              <a:rPr lang="en-US" dirty="0" err="1"/>
              <a:t>værket</a:t>
            </a:r>
            <a:endParaRPr lang="en-US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CCBA71A-91F9-53FD-B29B-F43CB5309F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82615" y="2216151"/>
            <a:ext cx="3943575" cy="33909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dirty="0"/>
              <a:t>Handler om den </a:t>
            </a:r>
            <a:r>
              <a:rPr lang="en-US" dirty="0" err="1"/>
              <a:t>nogle</a:t>
            </a:r>
            <a:r>
              <a:rPr lang="en-US" dirty="0"/>
              <a:t> </a:t>
            </a:r>
            <a:r>
              <a:rPr lang="en-US" dirty="0" err="1"/>
              <a:t>begivenheder</a:t>
            </a:r>
            <a:r>
              <a:rPr lang="en-US" dirty="0"/>
              <a:t> under Den </a:t>
            </a:r>
            <a:r>
              <a:rPr lang="en-US" dirty="0" err="1"/>
              <a:t>Trojanske</a:t>
            </a:r>
            <a:r>
              <a:rPr lang="en-US" dirty="0"/>
              <a:t> </a:t>
            </a:r>
            <a:r>
              <a:rPr lang="en-US" dirty="0" err="1"/>
              <a:t>Krig</a:t>
            </a:r>
            <a:r>
              <a:rPr lang="en-US" dirty="0"/>
              <a:t>,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har</a:t>
            </a:r>
            <a:r>
              <a:rPr lang="en-US" dirty="0"/>
              <a:t> den </a:t>
            </a:r>
            <a:r>
              <a:rPr lang="en-US" dirty="0" err="1"/>
              <a:t>græske</a:t>
            </a:r>
            <a:r>
              <a:rPr lang="en-US" dirty="0"/>
              <a:t> </a:t>
            </a:r>
            <a:r>
              <a:rPr lang="en-US" dirty="0" err="1"/>
              <a:t>helt</a:t>
            </a:r>
            <a:r>
              <a:rPr lang="en-US" dirty="0"/>
              <a:t> </a:t>
            </a:r>
            <a:r>
              <a:rPr lang="en-US" dirty="0" err="1"/>
              <a:t>Achilleus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én</a:t>
            </a:r>
            <a:r>
              <a:rPr lang="en-US" dirty="0"/>
              <a:t> </a:t>
            </a:r>
            <a:r>
              <a:rPr lang="en-US" dirty="0" err="1"/>
              <a:t>af</a:t>
            </a:r>
            <a:r>
              <a:rPr lang="en-US" dirty="0"/>
              <a:t> </a:t>
            </a:r>
            <a:r>
              <a:rPr lang="en-US" dirty="0" err="1"/>
              <a:t>hovedpersonerne</a:t>
            </a:r>
            <a:r>
              <a:rPr lang="en-US" dirty="0"/>
              <a:t>.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dirty="0" err="1"/>
              <a:t>Digtet</a:t>
            </a:r>
            <a:r>
              <a:rPr lang="en-US" dirty="0"/>
              <a:t> o. 800-700 </a:t>
            </a:r>
            <a:r>
              <a:rPr lang="en-US" dirty="0" err="1"/>
              <a:t>f.Kr</a:t>
            </a:r>
            <a:r>
              <a:rPr lang="en-US" dirty="0"/>
              <a:t>.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dirty="0" err="1"/>
              <a:t>Består</a:t>
            </a:r>
            <a:r>
              <a:rPr lang="en-US" dirty="0"/>
              <a:t> </a:t>
            </a:r>
            <a:r>
              <a:rPr lang="en-US" dirty="0" err="1"/>
              <a:t>af</a:t>
            </a:r>
            <a:r>
              <a:rPr lang="en-US" dirty="0"/>
              <a:t> ca. 15.000 </a:t>
            </a:r>
            <a:r>
              <a:rPr lang="en-US" dirty="0" err="1"/>
              <a:t>verslinjer</a:t>
            </a:r>
            <a:r>
              <a:rPr lang="en-US" dirty="0"/>
              <a:t> </a:t>
            </a:r>
            <a:r>
              <a:rPr lang="en-US" dirty="0" err="1"/>
              <a:t>fordelt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24 </a:t>
            </a:r>
            <a:r>
              <a:rPr lang="en-US" dirty="0" err="1"/>
              <a:t>sange</a:t>
            </a:r>
            <a:r>
              <a:rPr lang="en-US" dirty="0"/>
              <a:t>.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dirty="0"/>
              <a:t>Er et </a:t>
            </a:r>
            <a:r>
              <a:rPr lang="en-US" dirty="0" err="1"/>
              <a:t>såkaldt</a:t>
            </a:r>
            <a:r>
              <a:rPr lang="en-US" dirty="0"/>
              <a:t> </a:t>
            </a:r>
            <a:r>
              <a:rPr lang="en-US" i="1" dirty="0"/>
              <a:t>epos</a:t>
            </a:r>
            <a:r>
              <a:rPr lang="en-US" dirty="0"/>
              <a:t> (</a:t>
            </a:r>
            <a:r>
              <a:rPr lang="en-US" dirty="0" err="1"/>
              <a:t>heltedigt</a:t>
            </a:r>
            <a:r>
              <a:rPr lang="en-US" dirty="0"/>
              <a:t>).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dirty="0" err="1"/>
              <a:t>Udgør</a:t>
            </a:r>
            <a:r>
              <a:rPr lang="en-US" dirty="0"/>
              <a:t> </a:t>
            </a:r>
            <a:r>
              <a:rPr lang="en-US" dirty="0" err="1"/>
              <a:t>sammen</a:t>
            </a:r>
            <a:r>
              <a:rPr lang="en-US" dirty="0"/>
              <a:t> med </a:t>
            </a:r>
            <a:r>
              <a:rPr lang="en-US" i="1" dirty="0" err="1"/>
              <a:t>Odysséen</a:t>
            </a:r>
            <a:r>
              <a:rPr lang="en-US" dirty="0"/>
              <a:t> de to </a:t>
            </a:r>
            <a:r>
              <a:rPr lang="en-US" i="1" dirty="0" err="1"/>
              <a:t>homeriske</a:t>
            </a:r>
            <a:r>
              <a:rPr lang="en-US" i="1" dirty="0"/>
              <a:t> </a:t>
            </a:r>
            <a:r>
              <a:rPr lang="en-US" i="1" dirty="0" err="1"/>
              <a:t>eper</a:t>
            </a:r>
            <a:r>
              <a:rPr lang="en-US" i="1" dirty="0"/>
              <a:t>/</a:t>
            </a:r>
            <a:r>
              <a:rPr lang="en-US" i="1" dirty="0" err="1"/>
              <a:t>digte</a:t>
            </a:r>
            <a:r>
              <a:rPr lang="en-US" i="1" dirty="0"/>
              <a:t>.</a:t>
            </a:r>
            <a:endParaRPr lang="en-US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3745597-CF0F-4C14-83C4-612B382A90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710258" y="5849932"/>
            <a:ext cx="867485" cy="115439"/>
            <a:chOff x="8910933" y="1861308"/>
            <a:chExt cx="867485" cy="115439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471CB755-D435-4BD8-A3DB-B304ED0E74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0B7F2CAE-48A1-4EAD-BDD1-4DA217AC0F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98FB73A0-9D61-4989-BA5F-7EF6308D86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29364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51A01047-632B-4F57-9CDB-AA680D5BBB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ladsholder til indhold 4" descr="Et billede, der indeholder kunst, kylix, indendørs, museum&#10;&#10;Automatisk genereret beskrivelse">
            <a:extLst>
              <a:ext uri="{FF2B5EF4-FFF2-40B4-BE49-F238E27FC236}">
                <a16:creationId xmlns:a16="http://schemas.microsoft.com/office/drawing/2014/main" id="{FE6EC462-9E0A-06F5-8DBA-6E4176EDED2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310" b="27440"/>
          <a:stretch/>
        </p:blipFill>
        <p:spPr>
          <a:xfrm>
            <a:off x="20" y="10"/>
            <a:ext cx="12191980" cy="6857991"/>
          </a:xfrm>
          <a:prstGeom prst="rect">
            <a:avLst/>
          </a:prstGeom>
        </p:spPr>
      </p:pic>
      <p:sp>
        <p:nvSpPr>
          <p:cNvPr id="26" name="Rectangle 5">
            <a:extLst>
              <a:ext uri="{FF2B5EF4-FFF2-40B4-BE49-F238E27FC236}">
                <a16:creationId xmlns:a16="http://schemas.microsoft.com/office/drawing/2014/main" id="{48EF695B-E7DE-4164-862A-9CD06DFB0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3900" y="723900"/>
            <a:ext cx="4580642" cy="5494694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58886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37115 w 6096000"/>
              <a:gd name="connsiteY3" fmla="*/ 5889172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3037115" y="5889172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30C0F1F-7DC7-FC93-C109-31E6E81D6B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8883" y="1000366"/>
            <a:ext cx="3995397" cy="1239627"/>
          </a:xfrm>
        </p:spPr>
        <p:txBody>
          <a:bodyPr anchor="b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da-DK" sz="2500" dirty="0"/>
              <a:t>Lad os begynde </a:t>
            </a:r>
            <a:br>
              <a:rPr lang="da-DK" sz="2500" dirty="0"/>
            </a:br>
            <a:r>
              <a:rPr lang="da-DK" sz="2500" dirty="0"/>
              <a:t>– </a:t>
            </a:r>
            <a:br>
              <a:rPr lang="da-DK" sz="2500" dirty="0"/>
            </a:br>
            <a:r>
              <a:rPr lang="da-DK" sz="2500" dirty="0"/>
              <a:t>1. sang </a:t>
            </a:r>
            <a:r>
              <a:rPr lang="da-DK" sz="2500" dirty="0" err="1"/>
              <a:t>vv</a:t>
            </a:r>
            <a:r>
              <a:rPr lang="da-DK" sz="2500" dirty="0"/>
              <a:t>. 1-7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7577200-FBEC-BD69-2F4F-77D5F980DE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8883" y="2884395"/>
            <a:ext cx="3950677" cy="246914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Il. 1.1-7 </a:t>
            </a:r>
            <a:r>
              <a:rPr lang="en-US" dirty="0" err="1"/>
              <a:t>fungerer</a:t>
            </a:r>
            <a:r>
              <a:rPr lang="en-US" dirty="0"/>
              <a:t> </a:t>
            </a:r>
            <a:r>
              <a:rPr lang="en-US" dirty="0" err="1"/>
              <a:t>både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indledning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et resumé </a:t>
            </a:r>
            <a:r>
              <a:rPr lang="en-US" dirty="0" err="1"/>
              <a:t>af</a:t>
            </a:r>
            <a:r>
              <a:rPr lang="en-US" dirty="0"/>
              <a:t> </a:t>
            </a:r>
            <a:r>
              <a:rPr lang="en-US" dirty="0" err="1"/>
              <a:t>digtet</a:t>
            </a:r>
            <a:r>
              <a:rPr lang="en-US" dirty="0"/>
              <a:t> – et </a:t>
            </a:r>
            <a:r>
              <a:rPr lang="en-US" dirty="0" err="1"/>
              <a:t>såkaldt</a:t>
            </a:r>
            <a:r>
              <a:rPr lang="en-US" dirty="0"/>
              <a:t> </a:t>
            </a:r>
            <a:r>
              <a:rPr lang="en-US" i="1" dirty="0" err="1"/>
              <a:t>prooimion</a:t>
            </a:r>
            <a:r>
              <a:rPr lang="en-US" dirty="0"/>
              <a:t>.</a:t>
            </a:r>
          </a:p>
          <a:p>
            <a:pPr marL="457200" indent="-457200" algn="ctr">
              <a:buAutoNum type="arabicParenR"/>
            </a:pPr>
            <a:r>
              <a:rPr lang="en-US" dirty="0" err="1"/>
              <a:t>Hvad</a:t>
            </a:r>
            <a:r>
              <a:rPr lang="en-US" dirty="0"/>
              <a:t> handler </a:t>
            </a:r>
            <a:r>
              <a:rPr lang="en-US" dirty="0" err="1"/>
              <a:t>digtet</a:t>
            </a:r>
            <a:r>
              <a:rPr lang="en-US" dirty="0"/>
              <a:t> om?</a:t>
            </a:r>
          </a:p>
          <a:p>
            <a:pPr marL="457200" indent="-457200" algn="ctr">
              <a:buAutoNum type="arabicParenR"/>
            </a:pPr>
            <a:r>
              <a:rPr lang="en-US" dirty="0"/>
              <a:t>Er der </a:t>
            </a:r>
            <a:r>
              <a:rPr lang="en-US" dirty="0" err="1"/>
              <a:t>ord</a:t>
            </a:r>
            <a:r>
              <a:rPr lang="en-US" dirty="0"/>
              <a:t>, der </a:t>
            </a:r>
            <a:r>
              <a:rPr lang="en-US" dirty="0" err="1"/>
              <a:t>undrer</a:t>
            </a:r>
            <a:r>
              <a:rPr lang="en-US" dirty="0"/>
              <a:t> </a:t>
            </a:r>
            <a:r>
              <a:rPr lang="en-US" dirty="0" err="1"/>
              <a:t>jer</a:t>
            </a:r>
            <a:r>
              <a:rPr lang="en-US" dirty="0"/>
              <a:t>?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5ADB088-C125-457F-9C61-DFE21DCEF4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580479" y="2543656"/>
            <a:ext cx="867485" cy="115439"/>
            <a:chOff x="8910933" y="1861308"/>
            <a:chExt cx="867485" cy="115439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6DE177E3-7A50-4A27-B466-79375BA19D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6F53D207-3550-41FA-BBC0-A5220E7346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EF5A581-4EC8-4E1B-BF64-8A1FE8530F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Onlinemedier 2" descr="Iliad, rhapsody 01, by Homer recited in Ancient Greek, by Ioannis Stratakis">
            <a:hlinkClick r:id="" action="ppaction://media"/>
            <a:extLst>
              <a:ext uri="{FF2B5EF4-FFF2-40B4-BE49-F238E27FC236}">
                <a16:creationId xmlns:a16="http://schemas.microsoft.com/office/drawing/2014/main" id="{A9BFC572-4CDC-2075-4180-3835300BFA4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5619525" y="1692529"/>
            <a:ext cx="6146800" cy="3472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145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DF0CAD46-2E46-44EB-A063-C05881768C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A roman mosaic depicting Chryses pleading with Agamemnon to release his  daughter Chryseis by offering gold chains and Apollo's wreath, found in the  ancient city of Neapolis (in modern-day Tunisia), 4th century">
            <a:extLst>
              <a:ext uri="{FF2B5EF4-FFF2-40B4-BE49-F238E27FC236}">
                <a16:creationId xmlns:a16="http://schemas.microsoft.com/office/drawing/2014/main" id="{B39506AD-DFE0-6479-453B-D89D71C115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73" b="4307"/>
          <a:stretch/>
        </p:blipFill>
        <p:spPr bwMode="auto">
          <a:xfrm>
            <a:off x="20" y="10"/>
            <a:ext cx="12191980" cy="6857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7" name="Rectangle 2056">
            <a:extLst>
              <a:ext uri="{FF2B5EF4-FFF2-40B4-BE49-F238E27FC236}">
                <a16:creationId xmlns:a16="http://schemas.microsoft.com/office/drawing/2014/main" id="{0FDFF237-4369-41A3-9CE4-CD1A68139E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549553"/>
            <a:ext cx="12191999" cy="5320052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47000">
                <a:srgbClr val="000000">
                  <a:alpha val="41000"/>
                </a:srgbClr>
              </a:gs>
              <a:gs pos="81000">
                <a:srgbClr val="000000">
                  <a:alpha val="56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35C4372-7C0E-3E0D-E5AD-4F68E91C47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76091" y="2633933"/>
            <a:ext cx="8039818" cy="1643572"/>
          </a:xfrm>
        </p:spPr>
        <p:txBody>
          <a:bodyPr>
            <a:normAutofit fontScale="90000"/>
          </a:bodyPr>
          <a:lstStyle/>
          <a:p>
            <a:r>
              <a:rPr lang="da-DK" sz="2200" dirty="0">
                <a:solidFill>
                  <a:srgbClr val="FFFFFF"/>
                </a:solidFill>
              </a:rPr>
              <a:t>Homers Iliade </a:t>
            </a:r>
            <a:br>
              <a:rPr lang="da-DK" dirty="0">
                <a:solidFill>
                  <a:srgbClr val="FFFFFF"/>
                </a:solidFill>
              </a:rPr>
            </a:br>
            <a:r>
              <a:rPr lang="da-DK" sz="3600" dirty="0">
                <a:solidFill>
                  <a:srgbClr val="FFFFFF"/>
                </a:solidFill>
              </a:rPr>
              <a:t>Lektion 2</a:t>
            </a:r>
            <a:br>
              <a:rPr lang="da-DK" dirty="0">
                <a:solidFill>
                  <a:srgbClr val="FFFFFF"/>
                </a:solidFill>
              </a:rPr>
            </a:br>
            <a:r>
              <a:rPr lang="da-DK" sz="2000" dirty="0">
                <a:solidFill>
                  <a:schemeClr val="bg1"/>
                </a:solidFill>
              </a:rPr>
              <a:t>1. sang </a:t>
            </a:r>
            <a:r>
              <a:rPr lang="da-DK" sz="2000" dirty="0" err="1">
                <a:solidFill>
                  <a:schemeClr val="bg1"/>
                </a:solidFill>
              </a:rPr>
              <a:t>vv</a:t>
            </a:r>
            <a:r>
              <a:rPr lang="da-DK" sz="2000" dirty="0">
                <a:solidFill>
                  <a:schemeClr val="bg1"/>
                </a:solidFill>
              </a:rPr>
              <a:t>. 1-100</a:t>
            </a:r>
            <a:br>
              <a:rPr lang="da-DK" sz="2800" dirty="0">
                <a:solidFill>
                  <a:schemeClr val="bg1"/>
                </a:solidFill>
              </a:rPr>
            </a:br>
            <a:endParaRPr lang="da-DK" dirty="0">
              <a:solidFill>
                <a:srgbClr val="FFFFFF"/>
              </a:solidFill>
            </a:endParaRPr>
          </a:p>
        </p:txBody>
      </p:sp>
      <p:grpSp>
        <p:nvGrpSpPr>
          <p:cNvPr id="2059" name="Group 2058">
            <a:extLst>
              <a:ext uri="{FF2B5EF4-FFF2-40B4-BE49-F238E27FC236}">
                <a16:creationId xmlns:a16="http://schemas.microsoft.com/office/drawing/2014/main" id="{C3E45FAB-3768-4529-B0E8-A0E9BE5E38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62258" y="4739509"/>
            <a:ext cx="867485" cy="115439"/>
            <a:chOff x="8910933" y="1861308"/>
            <a:chExt cx="867485" cy="115439"/>
          </a:xfrm>
        </p:grpSpPr>
        <p:sp>
          <p:nvSpPr>
            <p:cNvPr id="2060" name="Rectangle 2059">
              <a:extLst>
                <a:ext uri="{FF2B5EF4-FFF2-40B4-BE49-F238E27FC236}">
                  <a16:creationId xmlns:a16="http://schemas.microsoft.com/office/drawing/2014/main" id="{6FF68CFF-0675-43D9-8EF2-EAC1F19D24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2061" name="Straight Connector 2060">
              <a:extLst>
                <a:ext uri="{FF2B5EF4-FFF2-40B4-BE49-F238E27FC236}">
                  <a16:creationId xmlns:a16="http://schemas.microsoft.com/office/drawing/2014/main" id="{E1414FA8-D7DF-4B14-AD83-846AB2899B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2" name="Straight Connector 2061">
              <a:extLst>
                <a:ext uri="{FF2B5EF4-FFF2-40B4-BE49-F238E27FC236}">
                  <a16:creationId xmlns:a16="http://schemas.microsoft.com/office/drawing/2014/main" id="{638B88A0-A01D-4106-8E09-1AEB09B04E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Undertitel 2">
            <a:extLst>
              <a:ext uri="{FF2B5EF4-FFF2-40B4-BE49-F238E27FC236}">
                <a16:creationId xmlns:a16="http://schemas.microsoft.com/office/drawing/2014/main" id="{86CA5455-4406-9CAF-572F-2598BCCE2C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57556" y="5272809"/>
            <a:ext cx="8442384" cy="725018"/>
          </a:xfrm>
        </p:spPr>
        <p:txBody>
          <a:bodyPr>
            <a:normAutofit fontScale="25000" lnSpcReduction="20000"/>
          </a:bodyPr>
          <a:lstStyle/>
          <a:p>
            <a:pPr marL="457200" indent="-457200">
              <a:lnSpc>
                <a:spcPct val="90000"/>
              </a:lnSpc>
              <a:buFont typeface="+mj-lt"/>
              <a:buAutoNum type="arabicParenR"/>
            </a:pPr>
            <a:r>
              <a:rPr lang="da-DK" sz="5900" dirty="0">
                <a:solidFill>
                  <a:schemeClr val="bg1"/>
                </a:solidFill>
              </a:rPr>
              <a:t>Hvordan har det været?</a:t>
            </a:r>
          </a:p>
          <a:p>
            <a:pPr marL="457200" indent="-457200">
              <a:lnSpc>
                <a:spcPct val="90000"/>
              </a:lnSpc>
              <a:buFont typeface="+mj-lt"/>
              <a:buAutoNum type="arabicParenR"/>
            </a:pPr>
            <a:r>
              <a:rPr lang="da-DK" sz="5900" dirty="0">
                <a:solidFill>
                  <a:schemeClr val="bg1"/>
                </a:solidFill>
              </a:rPr>
              <a:t>Fra rod i forhistorien til styr på forhistorien</a:t>
            </a:r>
          </a:p>
          <a:p>
            <a:pPr marL="457200" indent="-457200">
              <a:lnSpc>
                <a:spcPct val="90000"/>
              </a:lnSpc>
              <a:buFont typeface="+mj-lt"/>
              <a:buAutoNum type="arabicParenR"/>
            </a:pPr>
            <a:r>
              <a:rPr lang="da-DK" sz="5900" dirty="0">
                <a:solidFill>
                  <a:schemeClr val="bg1"/>
                </a:solidFill>
              </a:rPr>
              <a:t>Dagens lektie – resumé og gennemgang.</a:t>
            </a:r>
          </a:p>
          <a:p>
            <a:pPr marL="457200" indent="-457200">
              <a:lnSpc>
                <a:spcPct val="90000"/>
              </a:lnSpc>
              <a:buFont typeface="+mj-lt"/>
              <a:buAutoNum type="arabicParenR"/>
            </a:pPr>
            <a:r>
              <a:rPr lang="da-DK" sz="5900" dirty="0">
                <a:solidFill>
                  <a:schemeClr val="bg1"/>
                </a:solidFill>
              </a:rPr>
              <a:t>Et par epos-genretræk</a:t>
            </a:r>
          </a:p>
          <a:p>
            <a:pPr marL="457200" indent="-457200">
              <a:lnSpc>
                <a:spcPct val="90000"/>
              </a:lnSpc>
              <a:buFont typeface="+mj-lt"/>
              <a:buAutoNum type="arabicParenR"/>
            </a:pPr>
            <a:endParaRPr lang="da-DK" sz="500" dirty="0">
              <a:solidFill>
                <a:schemeClr val="bg1"/>
              </a:solidFill>
            </a:endParaRPr>
          </a:p>
          <a:p>
            <a:pPr marL="457200" indent="-457200">
              <a:lnSpc>
                <a:spcPct val="90000"/>
              </a:lnSpc>
              <a:buFont typeface="+mj-lt"/>
              <a:buAutoNum type="arabicParenR"/>
            </a:pPr>
            <a:endParaRPr lang="da-DK" sz="5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5490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Rod i forhistorien</a:t>
            </a:r>
            <a:br>
              <a:rPr lang="da-DK" dirty="0"/>
            </a:br>
            <a:r>
              <a:rPr lang="da-DK" dirty="0"/>
              <a:t>-</a:t>
            </a:r>
            <a:br>
              <a:rPr lang="da-DK" dirty="0"/>
            </a:br>
            <a:r>
              <a:rPr lang="da-DK" dirty="0"/>
              <a:t>Iliaden</a:t>
            </a:r>
            <a:br>
              <a:rPr lang="da-DK" dirty="0"/>
            </a:b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Sæt scenerne fra Iliadens forhistorie i den rigtige rækkefølge</a:t>
            </a:r>
          </a:p>
        </p:txBody>
      </p:sp>
    </p:spTree>
    <p:extLst>
      <p:ext uri="{BB962C8B-B14F-4D97-AF65-F5344CB8AC3E}">
        <p14:creationId xmlns:p14="http://schemas.microsoft.com/office/powerpoint/2010/main" val="22890397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 descr="Iphigeni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427790"/>
            <a:ext cx="9144000" cy="5866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7945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 descr="judg-of-pari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254168"/>
            <a:ext cx="9144000" cy="4237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2731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tis Dipping Achilles in the River Styx, A487 - Thorvaldsens Museums  Catalogue">
            <a:extLst>
              <a:ext uri="{FF2B5EF4-FFF2-40B4-BE49-F238E27FC236}">
                <a16:creationId xmlns:a16="http://schemas.microsoft.com/office/drawing/2014/main" id="{72727C63-76C2-55E9-ED24-DC2C3E8AEF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4638" y="0"/>
            <a:ext cx="910431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55905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 descr="620ab47ebd24abb9328a80e074a982f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2218" y="0"/>
            <a:ext cx="49286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2470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 descr="The_wedding_of_Peleus_and_Thetis,_by_Joachim_Wtewael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1" y="0"/>
            <a:ext cx="79930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2241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Lige forbindelse 31">
            <a:extLst>
              <a:ext uri="{FF2B5EF4-FFF2-40B4-BE49-F238E27FC236}">
                <a16:creationId xmlns:a16="http://schemas.microsoft.com/office/drawing/2014/main" id="{0F856AE7-7ACA-AF83-B853-8C377D24D8FF}"/>
              </a:ext>
            </a:extLst>
          </p:cNvPr>
          <p:cNvCxnSpPr>
            <a:cxnSpLocks/>
          </p:cNvCxnSpPr>
          <p:nvPr/>
        </p:nvCxnSpPr>
        <p:spPr>
          <a:xfrm>
            <a:off x="9868051" y="1118491"/>
            <a:ext cx="0" cy="4504583"/>
          </a:xfrm>
          <a:prstGeom prst="line">
            <a:avLst/>
          </a:prstGeom>
          <a:ln w="28575">
            <a:solidFill>
              <a:schemeClr val="accent1"/>
            </a:solidFill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Titel 1">
            <a:extLst>
              <a:ext uri="{FF2B5EF4-FFF2-40B4-BE49-F238E27FC236}">
                <a16:creationId xmlns:a16="http://schemas.microsoft.com/office/drawing/2014/main" id="{0B05E0A3-DD69-D7AD-D4BE-445E2C1544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620" y="253797"/>
            <a:ext cx="10134600" cy="657116"/>
          </a:xfrm>
        </p:spPr>
        <p:txBody>
          <a:bodyPr/>
          <a:lstStyle/>
          <a:p>
            <a:r>
              <a:rPr lang="da-DK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Den trojanske krig - tidslinje</a:t>
            </a:r>
          </a:p>
        </p:txBody>
      </p:sp>
      <p:cxnSp>
        <p:nvCxnSpPr>
          <p:cNvPr id="4" name="Lige forbindelse 3">
            <a:extLst>
              <a:ext uri="{FF2B5EF4-FFF2-40B4-BE49-F238E27FC236}">
                <a16:creationId xmlns:a16="http://schemas.microsoft.com/office/drawing/2014/main" id="{3D31735A-01F5-994C-85C6-FE1A9494271C}"/>
              </a:ext>
            </a:extLst>
          </p:cNvPr>
          <p:cNvCxnSpPr>
            <a:cxnSpLocks/>
          </p:cNvCxnSpPr>
          <p:nvPr/>
        </p:nvCxnSpPr>
        <p:spPr>
          <a:xfrm>
            <a:off x="925285" y="3429000"/>
            <a:ext cx="10325101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Ellipse 6">
            <a:extLst>
              <a:ext uri="{FF2B5EF4-FFF2-40B4-BE49-F238E27FC236}">
                <a16:creationId xmlns:a16="http://schemas.microsoft.com/office/drawing/2014/main" id="{7738C62B-129C-CDB7-8EFF-62C7257893CD}"/>
              </a:ext>
            </a:extLst>
          </p:cNvPr>
          <p:cNvSpPr/>
          <p:nvPr/>
        </p:nvSpPr>
        <p:spPr>
          <a:xfrm>
            <a:off x="835285" y="3339000"/>
            <a:ext cx="180000" cy="180000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BBFB0853-7B8D-5E7F-FA29-919CCC8DD8BC}"/>
              </a:ext>
            </a:extLst>
          </p:cNvPr>
          <p:cNvSpPr/>
          <p:nvPr/>
        </p:nvSpPr>
        <p:spPr>
          <a:xfrm>
            <a:off x="10512471" y="3357500"/>
            <a:ext cx="180000" cy="180000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3074" name="Picture 2" descr="Judgement of Paris - Wikipedia">
            <a:extLst>
              <a:ext uri="{FF2B5EF4-FFF2-40B4-BE49-F238E27FC236}">
                <a16:creationId xmlns:a16="http://schemas.microsoft.com/office/drawing/2014/main" id="{8EFE2E05-6594-472E-35A9-4BC3F1E3C1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20" y="3850831"/>
            <a:ext cx="1185330" cy="1221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kstfelt 9">
            <a:extLst>
              <a:ext uri="{FF2B5EF4-FFF2-40B4-BE49-F238E27FC236}">
                <a16:creationId xmlns:a16="http://schemas.microsoft.com/office/drawing/2014/main" id="{CA2AFD62-AB99-191E-BA3A-4692DC116935}"/>
              </a:ext>
            </a:extLst>
          </p:cNvPr>
          <p:cNvSpPr txBox="1"/>
          <p:nvPr/>
        </p:nvSpPr>
        <p:spPr>
          <a:xfrm>
            <a:off x="332620" y="5072063"/>
            <a:ext cx="1185330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a-DK" sz="1400" dirty="0"/>
              <a:t>Æblestriden og </a:t>
            </a:r>
            <a:r>
              <a:rPr lang="da-DK" sz="1400" dirty="0" err="1"/>
              <a:t>Páris</a:t>
            </a:r>
            <a:r>
              <a:rPr lang="da-DK" sz="1400" dirty="0"/>
              <a:t>’ dom</a:t>
            </a:r>
          </a:p>
        </p:txBody>
      </p:sp>
      <p:cxnSp>
        <p:nvCxnSpPr>
          <p:cNvPr id="12" name="Lige pilforbindelse 11">
            <a:extLst>
              <a:ext uri="{FF2B5EF4-FFF2-40B4-BE49-F238E27FC236}">
                <a16:creationId xmlns:a16="http://schemas.microsoft.com/office/drawing/2014/main" id="{33686982-D44A-2CCF-7B36-68D891910B2F}"/>
              </a:ext>
            </a:extLst>
          </p:cNvPr>
          <p:cNvCxnSpPr>
            <a:cxnSpLocks/>
            <a:stCxn id="3074" idx="0"/>
            <a:endCxn id="7" idx="4"/>
          </p:cNvCxnSpPr>
          <p:nvPr/>
        </p:nvCxnSpPr>
        <p:spPr>
          <a:xfrm flipV="1">
            <a:off x="925285" y="3519000"/>
            <a:ext cx="0" cy="33183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076" name="Picture 4" descr="Euripides' Iphigenia at Aulis - The Paideia Institute">
            <a:extLst>
              <a:ext uri="{FF2B5EF4-FFF2-40B4-BE49-F238E27FC236}">
                <a16:creationId xmlns:a16="http://schemas.microsoft.com/office/drawing/2014/main" id="{95502FA1-A03F-B397-1ACA-61B02683EF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6792" y="1824146"/>
            <a:ext cx="1184400" cy="1201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Ellipse 13">
            <a:extLst>
              <a:ext uri="{FF2B5EF4-FFF2-40B4-BE49-F238E27FC236}">
                <a16:creationId xmlns:a16="http://schemas.microsoft.com/office/drawing/2014/main" id="{50B36054-D1D3-925F-3E45-5A7169B99AE4}"/>
              </a:ext>
            </a:extLst>
          </p:cNvPr>
          <p:cNvSpPr/>
          <p:nvPr/>
        </p:nvSpPr>
        <p:spPr>
          <a:xfrm>
            <a:off x="1537949" y="3339000"/>
            <a:ext cx="180000" cy="180000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cxnSp>
        <p:nvCxnSpPr>
          <p:cNvPr id="15" name="Lige pilforbindelse 14">
            <a:extLst>
              <a:ext uri="{FF2B5EF4-FFF2-40B4-BE49-F238E27FC236}">
                <a16:creationId xmlns:a16="http://schemas.microsoft.com/office/drawing/2014/main" id="{8CC4D457-3EB2-B483-0189-566C1CBCE75C}"/>
              </a:ext>
            </a:extLst>
          </p:cNvPr>
          <p:cNvCxnSpPr>
            <a:cxnSpLocks/>
          </p:cNvCxnSpPr>
          <p:nvPr/>
        </p:nvCxnSpPr>
        <p:spPr>
          <a:xfrm rot="10800000" flipV="1">
            <a:off x="1626565" y="3025669"/>
            <a:ext cx="0" cy="33183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kstfelt 15">
            <a:extLst>
              <a:ext uri="{FF2B5EF4-FFF2-40B4-BE49-F238E27FC236}">
                <a16:creationId xmlns:a16="http://schemas.microsoft.com/office/drawing/2014/main" id="{1F166A4E-FD5F-EBEE-FAAC-0373719E1D96}"/>
              </a:ext>
            </a:extLst>
          </p:cNvPr>
          <p:cNvSpPr txBox="1"/>
          <p:nvPr/>
        </p:nvSpPr>
        <p:spPr>
          <a:xfrm>
            <a:off x="1037491" y="1287758"/>
            <a:ext cx="1185330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a-DK" sz="1400" dirty="0" err="1"/>
              <a:t>Hélena</a:t>
            </a:r>
            <a:r>
              <a:rPr lang="da-DK" sz="1400" dirty="0"/>
              <a:t> bortføres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EA666B12-21FD-49CA-F798-17FF32B34799}"/>
              </a:ext>
            </a:extLst>
          </p:cNvPr>
          <p:cNvSpPr/>
          <p:nvPr/>
        </p:nvSpPr>
        <p:spPr>
          <a:xfrm>
            <a:off x="3031893" y="3339000"/>
            <a:ext cx="180000" cy="180000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3078" name="Picture 6" descr="undefined">
            <a:extLst>
              <a:ext uri="{FF2B5EF4-FFF2-40B4-BE49-F238E27FC236}">
                <a16:creationId xmlns:a16="http://schemas.microsoft.com/office/drawing/2014/main" id="{EFAE2800-BF73-B37C-3E03-8F915D8155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46" b="32763"/>
          <a:stretch/>
        </p:blipFill>
        <p:spPr bwMode="auto">
          <a:xfrm>
            <a:off x="1037491" y="1810978"/>
            <a:ext cx="1184400" cy="1221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8" name="Lige pilforbindelse 17">
            <a:extLst>
              <a:ext uri="{FF2B5EF4-FFF2-40B4-BE49-F238E27FC236}">
                <a16:creationId xmlns:a16="http://schemas.microsoft.com/office/drawing/2014/main" id="{276A517F-DDE9-77C6-5E60-03F9C6816CE3}"/>
              </a:ext>
            </a:extLst>
          </p:cNvPr>
          <p:cNvCxnSpPr>
            <a:cxnSpLocks/>
          </p:cNvCxnSpPr>
          <p:nvPr/>
        </p:nvCxnSpPr>
        <p:spPr>
          <a:xfrm flipV="1">
            <a:off x="2420613" y="3519000"/>
            <a:ext cx="0" cy="33183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Ellipse 18">
            <a:extLst>
              <a:ext uri="{FF2B5EF4-FFF2-40B4-BE49-F238E27FC236}">
                <a16:creationId xmlns:a16="http://schemas.microsoft.com/office/drawing/2014/main" id="{4C347BAA-7A35-9D13-2B93-F5815B75E796}"/>
              </a:ext>
            </a:extLst>
          </p:cNvPr>
          <p:cNvSpPr/>
          <p:nvPr/>
        </p:nvSpPr>
        <p:spPr>
          <a:xfrm>
            <a:off x="2330613" y="3339000"/>
            <a:ext cx="180000" cy="180000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0" name="Tekstfelt 19">
            <a:extLst>
              <a:ext uri="{FF2B5EF4-FFF2-40B4-BE49-F238E27FC236}">
                <a16:creationId xmlns:a16="http://schemas.microsoft.com/office/drawing/2014/main" id="{F6852085-650D-07E3-C8E1-6495090263F2}"/>
              </a:ext>
            </a:extLst>
          </p:cNvPr>
          <p:cNvSpPr txBox="1"/>
          <p:nvPr/>
        </p:nvSpPr>
        <p:spPr>
          <a:xfrm>
            <a:off x="2526792" y="1090700"/>
            <a:ext cx="1184400" cy="73866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a-DK" sz="1400" dirty="0" err="1"/>
              <a:t>Ifigénia</a:t>
            </a:r>
            <a:r>
              <a:rPr lang="da-DK" sz="1400" dirty="0"/>
              <a:t> ofres af </a:t>
            </a:r>
            <a:r>
              <a:rPr lang="da-DK" sz="1400" dirty="0" err="1"/>
              <a:t>Agamem-non</a:t>
            </a:r>
            <a:endParaRPr lang="da-DK" sz="1400" dirty="0"/>
          </a:p>
        </p:txBody>
      </p:sp>
      <p:pic>
        <p:nvPicPr>
          <p:cNvPr id="3080" name="Picture 8" descr="undefined">
            <a:extLst>
              <a:ext uri="{FF2B5EF4-FFF2-40B4-BE49-F238E27FC236}">
                <a16:creationId xmlns:a16="http://schemas.microsoft.com/office/drawing/2014/main" id="{191EDFF3-D7B9-AD57-5268-4EE746C3B5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51" b="16994"/>
          <a:stretch/>
        </p:blipFill>
        <p:spPr bwMode="auto">
          <a:xfrm>
            <a:off x="1828833" y="3850831"/>
            <a:ext cx="1184400" cy="1224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2" name="Lige pilforbindelse 21">
            <a:extLst>
              <a:ext uri="{FF2B5EF4-FFF2-40B4-BE49-F238E27FC236}">
                <a16:creationId xmlns:a16="http://schemas.microsoft.com/office/drawing/2014/main" id="{9ABF1F91-B76E-6DFC-F6BA-CAB11FB6D54F}"/>
              </a:ext>
            </a:extLst>
          </p:cNvPr>
          <p:cNvCxnSpPr>
            <a:cxnSpLocks/>
          </p:cNvCxnSpPr>
          <p:nvPr/>
        </p:nvCxnSpPr>
        <p:spPr>
          <a:xfrm rot="10800000" flipV="1">
            <a:off x="3120981" y="3025669"/>
            <a:ext cx="0" cy="33183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kstfelt 22">
            <a:extLst>
              <a:ext uri="{FF2B5EF4-FFF2-40B4-BE49-F238E27FC236}">
                <a16:creationId xmlns:a16="http://schemas.microsoft.com/office/drawing/2014/main" id="{470CBE35-52B1-DF64-F07D-DC769F0BC410}"/>
              </a:ext>
            </a:extLst>
          </p:cNvPr>
          <p:cNvSpPr txBox="1"/>
          <p:nvPr/>
        </p:nvSpPr>
        <p:spPr>
          <a:xfrm>
            <a:off x="1827903" y="5072063"/>
            <a:ext cx="1185330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a-DK" sz="1200" dirty="0"/>
              <a:t>De arkaiske helte indkaldes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A2350815-BFEC-7483-6D32-4EB56015EB8F}"/>
              </a:ext>
            </a:extLst>
          </p:cNvPr>
          <p:cNvSpPr/>
          <p:nvPr/>
        </p:nvSpPr>
        <p:spPr>
          <a:xfrm>
            <a:off x="9545094" y="3332103"/>
            <a:ext cx="180000" cy="180000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3082" name="Picture 10" descr="Ancient rome, Horse oil painting, Roman painting">
            <a:extLst>
              <a:ext uri="{FF2B5EF4-FFF2-40B4-BE49-F238E27FC236}">
                <a16:creationId xmlns:a16="http://schemas.microsoft.com/office/drawing/2014/main" id="{D78CD7F7-7C72-AB5F-8DFE-37C0123FF7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042036" y="1799086"/>
            <a:ext cx="1184389" cy="1220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kstfelt 24">
            <a:extLst>
              <a:ext uri="{FF2B5EF4-FFF2-40B4-BE49-F238E27FC236}">
                <a16:creationId xmlns:a16="http://schemas.microsoft.com/office/drawing/2014/main" id="{54512E72-4FE8-39FC-F4FC-74691E04610F}"/>
              </a:ext>
            </a:extLst>
          </p:cNvPr>
          <p:cNvSpPr txBox="1"/>
          <p:nvPr/>
        </p:nvSpPr>
        <p:spPr>
          <a:xfrm>
            <a:off x="9042036" y="1055736"/>
            <a:ext cx="1184400" cy="73866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a-DK" sz="1400" dirty="0"/>
              <a:t>Den trojanske hest og Trojas fald</a:t>
            </a:r>
          </a:p>
        </p:txBody>
      </p:sp>
      <p:cxnSp>
        <p:nvCxnSpPr>
          <p:cNvPr id="27" name="Lige forbindelse 26">
            <a:extLst>
              <a:ext uri="{FF2B5EF4-FFF2-40B4-BE49-F238E27FC236}">
                <a16:creationId xmlns:a16="http://schemas.microsoft.com/office/drawing/2014/main" id="{213E5634-04C0-7295-F049-3226A0095805}"/>
              </a:ext>
            </a:extLst>
          </p:cNvPr>
          <p:cNvCxnSpPr>
            <a:cxnSpLocks/>
          </p:cNvCxnSpPr>
          <p:nvPr/>
        </p:nvCxnSpPr>
        <p:spPr>
          <a:xfrm>
            <a:off x="4027535" y="1068600"/>
            <a:ext cx="0" cy="4504583"/>
          </a:xfrm>
          <a:prstGeom prst="line">
            <a:avLst/>
          </a:prstGeom>
          <a:ln w="28575">
            <a:solidFill>
              <a:schemeClr val="accent1"/>
            </a:solidFill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084" name="Picture 12">
            <a:extLst>
              <a:ext uri="{FF2B5EF4-FFF2-40B4-BE49-F238E27FC236}">
                <a16:creationId xmlns:a16="http://schemas.microsoft.com/office/drawing/2014/main" id="{52D7761F-F159-2B8E-4A09-0BC647B612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0271" y="3832773"/>
            <a:ext cx="1184400" cy="1242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kstfelt 28">
            <a:extLst>
              <a:ext uri="{FF2B5EF4-FFF2-40B4-BE49-F238E27FC236}">
                <a16:creationId xmlns:a16="http://schemas.microsoft.com/office/drawing/2014/main" id="{FDF81A81-DF41-8B29-A0B1-F051BB462EAF}"/>
              </a:ext>
            </a:extLst>
          </p:cNvPr>
          <p:cNvSpPr txBox="1"/>
          <p:nvPr/>
        </p:nvSpPr>
        <p:spPr>
          <a:xfrm>
            <a:off x="10100271" y="5075518"/>
            <a:ext cx="1184400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a-DK" sz="1200" dirty="0"/>
              <a:t>Heltenes hjemkomster -</a:t>
            </a:r>
          </a:p>
          <a:p>
            <a:r>
              <a:rPr lang="da-DK" sz="1200" dirty="0"/>
              <a:t>Agamemnons død</a:t>
            </a:r>
          </a:p>
        </p:txBody>
      </p:sp>
      <p:cxnSp>
        <p:nvCxnSpPr>
          <p:cNvPr id="30" name="Lige pilforbindelse 29">
            <a:extLst>
              <a:ext uri="{FF2B5EF4-FFF2-40B4-BE49-F238E27FC236}">
                <a16:creationId xmlns:a16="http://schemas.microsoft.com/office/drawing/2014/main" id="{98E342E7-BD2D-139B-346F-507D2AE81803}"/>
              </a:ext>
            </a:extLst>
          </p:cNvPr>
          <p:cNvCxnSpPr>
            <a:cxnSpLocks/>
          </p:cNvCxnSpPr>
          <p:nvPr/>
        </p:nvCxnSpPr>
        <p:spPr>
          <a:xfrm flipV="1">
            <a:off x="10601691" y="3537500"/>
            <a:ext cx="0" cy="33183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Ellipse 30">
            <a:extLst>
              <a:ext uri="{FF2B5EF4-FFF2-40B4-BE49-F238E27FC236}">
                <a16:creationId xmlns:a16="http://schemas.microsoft.com/office/drawing/2014/main" id="{55B65B7D-979B-B105-1B62-2DBF1DBEDCC7}"/>
              </a:ext>
            </a:extLst>
          </p:cNvPr>
          <p:cNvSpPr/>
          <p:nvPr/>
        </p:nvSpPr>
        <p:spPr>
          <a:xfrm>
            <a:off x="9140086" y="3334605"/>
            <a:ext cx="180000" cy="180000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cxnSp>
        <p:nvCxnSpPr>
          <p:cNvPr id="33" name="Lige pilforbindelse 32">
            <a:extLst>
              <a:ext uri="{FF2B5EF4-FFF2-40B4-BE49-F238E27FC236}">
                <a16:creationId xmlns:a16="http://schemas.microsoft.com/office/drawing/2014/main" id="{8C6DC17D-983A-9328-BAFA-BF9002FB889D}"/>
              </a:ext>
            </a:extLst>
          </p:cNvPr>
          <p:cNvCxnSpPr>
            <a:cxnSpLocks/>
          </p:cNvCxnSpPr>
          <p:nvPr/>
        </p:nvCxnSpPr>
        <p:spPr>
          <a:xfrm rot="10800000" flipV="1">
            <a:off x="9634230" y="3000272"/>
            <a:ext cx="0" cy="33183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Tekstfelt 33">
            <a:extLst>
              <a:ext uri="{FF2B5EF4-FFF2-40B4-BE49-F238E27FC236}">
                <a16:creationId xmlns:a16="http://schemas.microsoft.com/office/drawing/2014/main" id="{29DBD9CE-D59C-5D8B-F1BD-BAD1138C0C52}"/>
              </a:ext>
            </a:extLst>
          </p:cNvPr>
          <p:cNvSpPr txBox="1"/>
          <p:nvPr/>
        </p:nvSpPr>
        <p:spPr>
          <a:xfrm>
            <a:off x="332620" y="5995686"/>
            <a:ext cx="35911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000" b="1" dirty="0"/>
              <a:t>Optakt til krigen</a:t>
            </a:r>
          </a:p>
        </p:txBody>
      </p:sp>
      <p:sp>
        <p:nvSpPr>
          <p:cNvPr id="35" name="Tekstfelt 34">
            <a:extLst>
              <a:ext uri="{FF2B5EF4-FFF2-40B4-BE49-F238E27FC236}">
                <a16:creationId xmlns:a16="http://schemas.microsoft.com/office/drawing/2014/main" id="{779AE73B-8DF4-DB1B-A5CB-A1CB773CE2EC}"/>
              </a:ext>
            </a:extLst>
          </p:cNvPr>
          <p:cNvSpPr txBox="1"/>
          <p:nvPr/>
        </p:nvSpPr>
        <p:spPr>
          <a:xfrm>
            <a:off x="5310549" y="5995687"/>
            <a:ext cx="35911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000" b="1" dirty="0"/>
              <a:t>Den trojanske krig – 10 år</a:t>
            </a:r>
          </a:p>
        </p:txBody>
      </p:sp>
      <p:sp>
        <p:nvSpPr>
          <p:cNvPr id="36" name="Tekstfelt 35">
            <a:extLst>
              <a:ext uri="{FF2B5EF4-FFF2-40B4-BE49-F238E27FC236}">
                <a16:creationId xmlns:a16="http://schemas.microsoft.com/office/drawing/2014/main" id="{3C4FEA76-AEED-6048-7FF7-230ECECDE039}"/>
              </a:ext>
            </a:extLst>
          </p:cNvPr>
          <p:cNvSpPr txBox="1"/>
          <p:nvPr/>
        </p:nvSpPr>
        <p:spPr>
          <a:xfrm>
            <a:off x="9087455" y="5995686"/>
            <a:ext cx="35911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000" b="1" dirty="0"/>
              <a:t>Efter krigen</a:t>
            </a:r>
          </a:p>
        </p:txBody>
      </p:sp>
      <p:cxnSp>
        <p:nvCxnSpPr>
          <p:cNvPr id="3" name="Lige pilforbindelse 2">
            <a:extLst>
              <a:ext uri="{FF2B5EF4-FFF2-40B4-BE49-F238E27FC236}">
                <a16:creationId xmlns:a16="http://schemas.microsoft.com/office/drawing/2014/main" id="{D03E7EF1-537D-172B-3AF7-5D958B9CEF83}"/>
              </a:ext>
            </a:extLst>
          </p:cNvPr>
          <p:cNvCxnSpPr>
            <a:cxnSpLocks/>
          </p:cNvCxnSpPr>
          <p:nvPr/>
        </p:nvCxnSpPr>
        <p:spPr>
          <a:xfrm flipV="1">
            <a:off x="9634230" y="3526694"/>
            <a:ext cx="0" cy="33183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ekstfelt 4">
            <a:extLst>
              <a:ext uri="{FF2B5EF4-FFF2-40B4-BE49-F238E27FC236}">
                <a16:creationId xmlns:a16="http://schemas.microsoft.com/office/drawing/2014/main" id="{0CC5CA86-1CA1-E926-4B0F-72FDD93D0314}"/>
              </a:ext>
            </a:extLst>
          </p:cNvPr>
          <p:cNvSpPr txBox="1"/>
          <p:nvPr/>
        </p:nvSpPr>
        <p:spPr>
          <a:xfrm>
            <a:off x="7675983" y="1414100"/>
            <a:ext cx="1275241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a-DK" sz="1200" dirty="0"/>
              <a:t>Iliadens handling – </a:t>
            </a:r>
          </a:p>
          <a:p>
            <a:pPr algn="ctr"/>
            <a:r>
              <a:rPr lang="da-DK" sz="1200" dirty="0"/>
              <a:t>7 uger i krigens 10. år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C1749061-08B3-FB99-CBFC-2BE586F264BB}"/>
              </a:ext>
            </a:extLst>
          </p:cNvPr>
          <p:cNvSpPr/>
          <p:nvPr/>
        </p:nvSpPr>
        <p:spPr>
          <a:xfrm>
            <a:off x="5335803" y="4080274"/>
            <a:ext cx="180000" cy="180000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08784D90-318F-26B0-879A-F650C7690AC5}"/>
              </a:ext>
            </a:extLst>
          </p:cNvPr>
          <p:cNvSpPr/>
          <p:nvPr/>
        </p:nvSpPr>
        <p:spPr>
          <a:xfrm>
            <a:off x="4236344" y="3346694"/>
            <a:ext cx="180000" cy="180000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cxnSp>
        <p:nvCxnSpPr>
          <p:cNvPr id="21" name="Lige pilforbindelse 20">
            <a:extLst>
              <a:ext uri="{FF2B5EF4-FFF2-40B4-BE49-F238E27FC236}">
                <a16:creationId xmlns:a16="http://schemas.microsoft.com/office/drawing/2014/main" id="{3008E90D-1B81-0439-DF99-156A8265E813}"/>
              </a:ext>
            </a:extLst>
          </p:cNvPr>
          <p:cNvCxnSpPr>
            <a:cxnSpLocks/>
            <a:endCxn id="31" idx="1"/>
          </p:cNvCxnSpPr>
          <p:nvPr/>
        </p:nvCxnSpPr>
        <p:spPr>
          <a:xfrm>
            <a:off x="8393700" y="2997248"/>
            <a:ext cx="772746" cy="36371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Lige pilforbindelse 27">
            <a:extLst>
              <a:ext uri="{FF2B5EF4-FFF2-40B4-BE49-F238E27FC236}">
                <a16:creationId xmlns:a16="http://schemas.microsoft.com/office/drawing/2014/main" id="{9DFFB190-E287-521E-B56B-173F455F7B78}"/>
              </a:ext>
            </a:extLst>
          </p:cNvPr>
          <p:cNvCxnSpPr>
            <a:cxnSpLocks/>
          </p:cNvCxnSpPr>
          <p:nvPr/>
        </p:nvCxnSpPr>
        <p:spPr>
          <a:xfrm flipV="1">
            <a:off x="4336072" y="3519000"/>
            <a:ext cx="0" cy="33183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Tekstfelt 38">
            <a:extLst>
              <a:ext uri="{FF2B5EF4-FFF2-40B4-BE49-F238E27FC236}">
                <a16:creationId xmlns:a16="http://schemas.microsoft.com/office/drawing/2014/main" id="{823D259C-3DB9-ABB5-C3BE-BA16DB3CFD7F}"/>
              </a:ext>
            </a:extLst>
          </p:cNvPr>
          <p:cNvSpPr txBox="1"/>
          <p:nvPr/>
        </p:nvSpPr>
        <p:spPr>
          <a:xfrm>
            <a:off x="4336071" y="3844498"/>
            <a:ext cx="5298155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a-DK" sz="1200" dirty="0"/>
              <a:t>Belejringen af Troja, kampe udenfor bymuren og grækernes udplyndring af Trojas opland.</a:t>
            </a:r>
          </a:p>
        </p:txBody>
      </p:sp>
      <p:pic>
        <p:nvPicPr>
          <p:cNvPr id="40" name="Picture 2" descr="Et billede, der indeholder maleri, hest, Tøjle, hovedtøj&#10;&#10;Automatisk genereret beskrivelse">
            <a:extLst>
              <a:ext uri="{FF2B5EF4-FFF2-40B4-BE49-F238E27FC236}">
                <a16:creationId xmlns:a16="http://schemas.microsoft.com/office/drawing/2014/main" id="{7433D63A-09D9-0BDA-0D9B-6684FDB4BE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1" r="19433" b="1"/>
          <a:stretch/>
        </p:blipFill>
        <p:spPr bwMode="auto">
          <a:xfrm>
            <a:off x="7675416" y="2256813"/>
            <a:ext cx="1275241" cy="742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The Siege of Troy, c.1460-80 by Florentine School">
            <a:extLst>
              <a:ext uri="{FF2B5EF4-FFF2-40B4-BE49-F238E27FC236}">
                <a16:creationId xmlns:a16="http://schemas.microsoft.com/office/drawing/2014/main" id="{BF181EB2-9629-E296-FAD4-C1C225158C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6071" y="4312789"/>
            <a:ext cx="5300975" cy="1408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72798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The Iliad, Book XII – Digital Maps of the Ancient World">
            <a:extLst>
              <a:ext uri="{FF2B5EF4-FFF2-40B4-BE49-F238E27FC236}">
                <a16:creationId xmlns:a16="http://schemas.microsoft.com/office/drawing/2014/main" id="{0C24AE07-17BA-BF19-1778-03F3184F75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8838" y="0"/>
            <a:ext cx="53943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24106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>
            <a:extLst>
              <a:ext uri="{FF2B5EF4-FFF2-40B4-BE49-F238E27FC236}">
                <a16:creationId xmlns:a16="http://schemas.microsoft.com/office/drawing/2014/main" id="{3E41492A-83D9-BB01-E56A-C1CFAA2DA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016" y="559778"/>
            <a:ext cx="11789921" cy="1288489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da-DK" sz="2400" dirty="0"/>
              <a:t>PARARBJDE: </a:t>
            </a:r>
            <a:br>
              <a:rPr lang="da-DK" sz="2400" dirty="0"/>
            </a:br>
            <a:r>
              <a:rPr lang="da-DK" sz="2400" dirty="0"/>
              <a:t>Genfortæl handlingen i 1. sang </a:t>
            </a:r>
            <a:r>
              <a:rPr lang="da-DK" sz="2400" dirty="0" err="1"/>
              <a:t>vv</a:t>
            </a:r>
            <a:r>
              <a:rPr lang="da-DK" sz="2400" dirty="0"/>
              <a:t>. 1-100 for hinanden. Husk at bruge hovedpersonernes </a:t>
            </a:r>
            <a:r>
              <a:rPr lang="da-DK" sz="2400" u="sng" dirty="0"/>
              <a:t>navne</a:t>
            </a:r>
            <a:r>
              <a:rPr lang="da-DK" sz="2400" dirty="0"/>
              <a:t>, mens I genfortæller:</a:t>
            </a:r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51E5E34D-1C35-39A6-9680-717E175C0409}"/>
              </a:ext>
            </a:extLst>
          </p:cNvPr>
          <p:cNvSpPr txBox="1"/>
          <p:nvPr/>
        </p:nvSpPr>
        <p:spPr>
          <a:xfrm>
            <a:off x="222739" y="2270298"/>
            <a:ext cx="1846082" cy="369331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a-DK" dirty="0"/>
              <a:t>CHRYSES</a:t>
            </a:r>
          </a:p>
          <a:p>
            <a:endParaRPr lang="da-DK" dirty="0"/>
          </a:p>
          <a:p>
            <a:r>
              <a:rPr lang="da-DK" dirty="0"/>
              <a:t>Præst for Apollon.</a:t>
            </a:r>
          </a:p>
          <a:p>
            <a:endParaRPr lang="da-DK" dirty="0"/>
          </a:p>
          <a:p>
            <a:r>
              <a:rPr lang="da-DK" dirty="0"/>
              <a:t>Kommer fra Chryse, der lå tæt ved Troja. 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5FA7C13B-2716-AB77-C453-6FC37F3DEBF9}"/>
              </a:ext>
            </a:extLst>
          </p:cNvPr>
          <p:cNvSpPr txBox="1"/>
          <p:nvPr/>
        </p:nvSpPr>
        <p:spPr>
          <a:xfrm>
            <a:off x="4367148" y="2270298"/>
            <a:ext cx="1846082" cy="369331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a-DK" dirty="0"/>
              <a:t>AGAMEMNON</a:t>
            </a:r>
          </a:p>
          <a:p>
            <a:endParaRPr lang="da-DK" dirty="0"/>
          </a:p>
          <a:p>
            <a:r>
              <a:rPr lang="da-DK" dirty="0"/>
              <a:t>Konge i </a:t>
            </a:r>
            <a:r>
              <a:rPr lang="da-DK" dirty="0" err="1"/>
              <a:t>Mykéne</a:t>
            </a:r>
            <a:endParaRPr lang="da-DK" dirty="0"/>
          </a:p>
          <a:p>
            <a:endParaRPr lang="da-DK" dirty="0"/>
          </a:p>
          <a:p>
            <a:r>
              <a:rPr lang="da-DK" dirty="0" err="1"/>
              <a:t>Achaiernes</a:t>
            </a:r>
            <a:r>
              <a:rPr lang="da-DK" dirty="0"/>
              <a:t> øverste hærfører.</a:t>
            </a:r>
          </a:p>
          <a:p>
            <a:endParaRPr lang="da-DK" dirty="0"/>
          </a:p>
          <a:p>
            <a:r>
              <a:rPr lang="da-DK" dirty="0"/>
              <a:t>Bror til </a:t>
            </a:r>
            <a:r>
              <a:rPr lang="da-DK" dirty="0" err="1"/>
              <a:t>Meneláos</a:t>
            </a:r>
            <a:r>
              <a:rPr lang="da-DK" dirty="0"/>
              <a:t>, </a:t>
            </a:r>
            <a:r>
              <a:rPr lang="da-DK" dirty="0" err="1"/>
              <a:t>Hélenas</a:t>
            </a:r>
            <a:r>
              <a:rPr lang="da-DK" dirty="0"/>
              <a:t> mand.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D9DDBDD2-9072-554A-AC80-17534EB3BB42}"/>
              </a:ext>
            </a:extLst>
          </p:cNvPr>
          <p:cNvSpPr txBox="1"/>
          <p:nvPr/>
        </p:nvSpPr>
        <p:spPr>
          <a:xfrm>
            <a:off x="8231132" y="2270298"/>
            <a:ext cx="1846082" cy="313932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a-DK" dirty="0"/>
              <a:t>ACHILLEUS</a:t>
            </a:r>
          </a:p>
          <a:p>
            <a:endParaRPr lang="da-DK" dirty="0"/>
          </a:p>
          <a:p>
            <a:r>
              <a:rPr lang="da-DK" dirty="0"/>
              <a:t>Kronprins i </a:t>
            </a:r>
            <a:r>
              <a:rPr lang="da-DK" dirty="0" err="1"/>
              <a:t>Phthía</a:t>
            </a:r>
            <a:r>
              <a:rPr lang="da-DK" dirty="0"/>
              <a:t>. Søn af kong </a:t>
            </a:r>
            <a:r>
              <a:rPr lang="da-DK" dirty="0" err="1"/>
              <a:t>Peleus</a:t>
            </a:r>
            <a:r>
              <a:rPr lang="da-DK" dirty="0"/>
              <a:t>.</a:t>
            </a:r>
          </a:p>
          <a:p>
            <a:endParaRPr lang="da-DK" dirty="0"/>
          </a:p>
          <a:p>
            <a:r>
              <a:rPr lang="da-DK" dirty="0" err="1"/>
              <a:t>Myrmidonernes</a:t>
            </a:r>
            <a:r>
              <a:rPr lang="da-DK" dirty="0"/>
              <a:t> leder og </a:t>
            </a:r>
            <a:r>
              <a:rPr lang="da-DK" dirty="0" err="1"/>
              <a:t>achaiernes</a:t>
            </a:r>
            <a:r>
              <a:rPr lang="da-DK" dirty="0"/>
              <a:t> bedste kriger.</a:t>
            </a:r>
          </a:p>
          <a:p>
            <a:endParaRPr lang="da-DK" dirty="0"/>
          </a:p>
        </p:txBody>
      </p:sp>
      <p:pic>
        <p:nvPicPr>
          <p:cNvPr id="5122" name="Picture 2" descr="Chryses of Troy - Wikipedia">
            <a:extLst>
              <a:ext uri="{FF2B5EF4-FFF2-40B4-BE49-F238E27FC236}">
                <a16:creationId xmlns:a16="http://schemas.microsoft.com/office/drawing/2014/main" id="{6B38C5BF-B6E8-BE30-6734-E72ACE63E8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86" t="33104" r="51366"/>
          <a:stretch/>
        </p:blipFill>
        <p:spPr bwMode="auto">
          <a:xfrm>
            <a:off x="2068822" y="2270298"/>
            <a:ext cx="1993070" cy="3693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hryses of Troy - Wikipedia">
            <a:extLst>
              <a:ext uri="{FF2B5EF4-FFF2-40B4-BE49-F238E27FC236}">
                <a16:creationId xmlns:a16="http://schemas.microsoft.com/office/drawing/2014/main" id="{94BBCD03-A64F-8451-C364-ABE64CF97C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48" t="8372" r="18869" b="18101"/>
          <a:stretch/>
        </p:blipFill>
        <p:spPr bwMode="auto">
          <a:xfrm>
            <a:off x="6213229" y="2270298"/>
            <a:ext cx="1846083" cy="3706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achilles">
            <a:extLst>
              <a:ext uri="{FF2B5EF4-FFF2-40B4-BE49-F238E27FC236}">
                <a16:creationId xmlns:a16="http://schemas.microsoft.com/office/drawing/2014/main" id="{0CA88D7E-ED6A-E02F-C669-15F49279A6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48" r="12423" b="9699"/>
          <a:stretch/>
        </p:blipFill>
        <p:spPr bwMode="auto">
          <a:xfrm>
            <a:off x="10077214" y="2270298"/>
            <a:ext cx="1846083" cy="2971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31475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undefined">
            <a:extLst>
              <a:ext uri="{FF2B5EF4-FFF2-40B4-BE49-F238E27FC236}">
                <a16:creationId xmlns:a16="http://schemas.microsoft.com/office/drawing/2014/main" id="{66A2CB28-F827-7038-1F48-99F49C9F81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2222" y="276896"/>
            <a:ext cx="7887556" cy="6304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56145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Universität Münster &gt; Religion &amp; Politics &gt; Beitrag I">
            <a:extLst>
              <a:ext uri="{FF2B5EF4-FFF2-40B4-BE49-F238E27FC236}">
                <a16:creationId xmlns:a16="http://schemas.microsoft.com/office/drawing/2014/main" id="{4AA8EEE1-7FAC-1720-A665-96C6E48E65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1599" y="230230"/>
            <a:ext cx="7928802" cy="6397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37094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A peristyle fresco from Pompeii showing Calchas presiding over the sacrifice of Agamemnon's daughter, Iphigeneia, as the divine price for winds to carry the fleet to Troy.">
            <a:extLst>
              <a:ext uri="{FF2B5EF4-FFF2-40B4-BE49-F238E27FC236}">
                <a16:creationId xmlns:a16="http://schemas.microsoft.com/office/drawing/2014/main" id="{55E70296-B150-B650-F1BD-D6DC64E6B2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75" t="24977" r="1404"/>
          <a:stretch/>
        </p:blipFill>
        <p:spPr bwMode="auto">
          <a:xfrm>
            <a:off x="4797380" y="265593"/>
            <a:ext cx="2597240" cy="6326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54695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1B81D2-BB39-1ABC-4D1B-6C0F0F587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Et par epos-genretræk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9ECD5EC-7E52-FF7B-885C-6F654D7E1E2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/>
              <a:t>EPITHETON ORNANS (da. smykkende tillæg)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dirty="0"/>
              <a:t>Særligt sammensat adjektiv, der knytter sig til personer eller genstande, f.eks.</a:t>
            </a:r>
          </a:p>
          <a:p>
            <a:pPr marL="617220" lvl="1" indent="-342900"/>
            <a:r>
              <a:rPr lang="da-DK" u="sng" dirty="0" err="1"/>
              <a:t>benneskinneklædte</a:t>
            </a:r>
            <a:r>
              <a:rPr lang="da-DK" dirty="0"/>
              <a:t> </a:t>
            </a:r>
            <a:r>
              <a:rPr lang="da-DK" dirty="0" err="1"/>
              <a:t>achaier</a:t>
            </a:r>
            <a:r>
              <a:rPr lang="da-DK" dirty="0"/>
              <a:t> (v. 17)</a:t>
            </a:r>
          </a:p>
          <a:p>
            <a:pPr marL="617220" lvl="1" indent="-342900"/>
            <a:r>
              <a:rPr lang="da-DK" u="sng" dirty="0"/>
              <a:t>sølvhvide</a:t>
            </a:r>
            <a:r>
              <a:rPr lang="da-DK" dirty="0"/>
              <a:t> bue (v. 49)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dirty="0"/>
              <a:t>Kan også være en sætning, der knytter sig til én bestemt person, f.eks.</a:t>
            </a:r>
          </a:p>
          <a:p>
            <a:pPr marL="617220" lvl="1" indent="-342900"/>
            <a:r>
              <a:rPr lang="da-DK" dirty="0"/>
              <a:t>gudinden med lynende øjne (Athene)</a:t>
            </a:r>
          </a:p>
          <a:p>
            <a:pPr marL="617220" lvl="1" indent="-342900"/>
            <a:r>
              <a:rPr lang="da-DK" dirty="0"/>
              <a:t>folkenes drot (Agamemnon)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084EA6D9-ACDA-42F3-E2C1-6A33FF3CF4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55370"/>
            <a:ext cx="4953000" cy="3143462"/>
          </a:xfrm>
        </p:spPr>
        <p:txBody>
          <a:bodyPr>
            <a:normAutofit lnSpcReduction="10000"/>
          </a:bodyPr>
          <a:lstStyle/>
          <a:p>
            <a:r>
              <a:rPr lang="da-DK" dirty="0"/>
              <a:t>PATRONYM (fader-navn)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dirty="0"/>
              <a:t>Ord, der angiver, hvem nogen er søn eller datter af, f.eks.</a:t>
            </a:r>
          </a:p>
          <a:p>
            <a:pPr marL="617220" lvl="1" indent="-342900"/>
            <a:r>
              <a:rPr lang="da-DK" u="sng" dirty="0" err="1"/>
              <a:t>Kroniden</a:t>
            </a:r>
            <a:r>
              <a:rPr lang="da-DK" dirty="0"/>
              <a:t> – Kronos’ søn – Zeus, gudernes konge.</a:t>
            </a:r>
          </a:p>
          <a:p>
            <a:pPr marL="617220" lvl="1" indent="-342900"/>
            <a:r>
              <a:rPr lang="da-DK" u="sng" dirty="0" err="1"/>
              <a:t>Peleïden</a:t>
            </a:r>
            <a:r>
              <a:rPr lang="da-DK" u="sng" dirty="0"/>
              <a:t> </a:t>
            </a:r>
            <a:r>
              <a:rPr lang="da-DK" dirty="0"/>
              <a:t>– </a:t>
            </a:r>
            <a:r>
              <a:rPr lang="da-DK" dirty="0" err="1"/>
              <a:t>Peleus</a:t>
            </a:r>
            <a:r>
              <a:rPr lang="da-DK" dirty="0"/>
              <a:t>’ søn – Achilleus, en græsk helt.</a:t>
            </a:r>
          </a:p>
          <a:p>
            <a:pPr marL="617220" lvl="1" indent="-342900"/>
            <a:r>
              <a:rPr lang="da-DK" u="sng" dirty="0" err="1"/>
              <a:t>Atreïden</a:t>
            </a:r>
            <a:r>
              <a:rPr lang="da-DK" u="sng" dirty="0"/>
              <a:t>/</a:t>
            </a:r>
            <a:r>
              <a:rPr lang="da-DK" u="sng" dirty="0" err="1"/>
              <a:t>Atriden</a:t>
            </a:r>
            <a:r>
              <a:rPr lang="da-DK" dirty="0"/>
              <a:t> – søn af </a:t>
            </a:r>
            <a:r>
              <a:rPr lang="da-DK" dirty="0" err="1"/>
              <a:t>Atréus</a:t>
            </a:r>
            <a:r>
              <a:rPr lang="da-DK" dirty="0"/>
              <a:t> – Agamemnon eller </a:t>
            </a:r>
            <a:r>
              <a:rPr lang="da-DK" dirty="0" err="1"/>
              <a:t>Menelaos</a:t>
            </a:r>
            <a:r>
              <a:rPr lang="da-DK" dirty="0"/>
              <a:t>.</a:t>
            </a:r>
            <a:endParaRPr lang="da-DK" u="sng" dirty="0"/>
          </a:p>
          <a:p>
            <a:pPr lvl="1" indent="0">
              <a:buNone/>
            </a:pPr>
            <a:endParaRPr lang="da-DK" dirty="0"/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64F0735B-35D8-E73F-32AB-B5C61350F342}"/>
              </a:ext>
            </a:extLst>
          </p:cNvPr>
          <p:cNvSpPr txBox="1"/>
          <p:nvPr/>
        </p:nvSpPr>
        <p:spPr>
          <a:xfrm>
            <a:off x="6172200" y="5298832"/>
            <a:ext cx="5445369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a-DK" dirty="0"/>
              <a:t>OPGAVE: Find flere eksempler på </a:t>
            </a:r>
            <a:r>
              <a:rPr lang="da-DK" dirty="0" err="1"/>
              <a:t>epitheton</a:t>
            </a:r>
            <a:r>
              <a:rPr lang="da-DK" dirty="0"/>
              <a:t> </a:t>
            </a:r>
            <a:r>
              <a:rPr lang="da-DK" dirty="0" err="1"/>
              <a:t>ornans</a:t>
            </a:r>
            <a:r>
              <a:rPr lang="da-DK" dirty="0"/>
              <a:t> og patronymer i </a:t>
            </a:r>
            <a:r>
              <a:rPr lang="da-DK" dirty="0" err="1"/>
              <a:t>vv</a:t>
            </a:r>
            <a:r>
              <a:rPr lang="da-DK" dirty="0"/>
              <a:t>. 1-100</a:t>
            </a:r>
          </a:p>
        </p:txBody>
      </p:sp>
    </p:spTree>
    <p:extLst>
      <p:ext uri="{BB962C8B-B14F-4D97-AF65-F5344CB8AC3E}">
        <p14:creationId xmlns:p14="http://schemas.microsoft.com/office/powerpoint/2010/main" val="3754914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DF0CAD46-2E46-44EB-A063-C05881768C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Habit and Grace ~ The Imaginative Conservative">
            <a:extLst>
              <a:ext uri="{FF2B5EF4-FFF2-40B4-BE49-F238E27FC236}">
                <a16:creationId xmlns:a16="http://schemas.microsoft.com/office/drawing/2014/main" id="{4BD69B5F-584F-200D-10AD-02830C2CD9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41" b="5404"/>
          <a:stretch/>
        </p:blipFill>
        <p:spPr bwMode="auto">
          <a:xfrm>
            <a:off x="20" y="-11605"/>
            <a:ext cx="12191980" cy="6857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3" name="Rectangle 1032">
            <a:extLst>
              <a:ext uri="{FF2B5EF4-FFF2-40B4-BE49-F238E27FC236}">
                <a16:creationId xmlns:a16="http://schemas.microsoft.com/office/drawing/2014/main" id="{0FDFF237-4369-41A3-9CE4-CD1A68139E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549553"/>
            <a:ext cx="12191999" cy="5320052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47000">
                <a:srgbClr val="000000">
                  <a:alpha val="41000"/>
                </a:srgbClr>
              </a:gs>
              <a:gs pos="81000">
                <a:srgbClr val="000000">
                  <a:alpha val="56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2F07C9E-5FE8-61D8-490A-778715CAA6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76091" y="2633933"/>
            <a:ext cx="8039818" cy="1643572"/>
          </a:xfrm>
        </p:spPr>
        <p:txBody>
          <a:bodyPr>
            <a:normAutofit/>
          </a:bodyPr>
          <a:lstStyle/>
          <a:p>
            <a:r>
              <a:rPr lang="da-DK" sz="2400" dirty="0">
                <a:solidFill>
                  <a:srgbClr val="FFFFFF"/>
                </a:solidFill>
              </a:rPr>
              <a:t>Homers </a:t>
            </a:r>
            <a:r>
              <a:rPr lang="da-DK" sz="2400" dirty="0" err="1">
                <a:solidFill>
                  <a:srgbClr val="FFFFFF"/>
                </a:solidFill>
              </a:rPr>
              <a:t>iliade</a:t>
            </a:r>
            <a:br>
              <a:rPr lang="da-DK" dirty="0">
                <a:solidFill>
                  <a:srgbClr val="FFFFFF"/>
                </a:solidFill>
              </a:rPr>
            </a:br>
            <a:r>
              <a:rPr lang="da-DK" sz="3200" dirty="0">
                <a:solidFill>
                  <a:srgbClr val="FFFFFF"/>
                </a:solidFill>
              </a:rPr>
              <a:t>Lektion 3</a:t>
            </a:r>
            <a:br>
              <a:rPr lang="da-DK" dirty="0">
                <a:solidFill>
                  <a:srgbClr val="FFFFFF"/>
                </a:solidFill>
              </a:rPr>
            </a:br>
            <a:r>
              <a:rPr lang="da-DK" sz="2400" dirty="0">
                <a:solidFill>
                  <a:srgbClr val="FFFFFF"/>
                </a:solidFill>
              </a:rPr>
              <a:t>1. sang </a:t>
            </a:r>
            <a:r>
              <a:rPr lang="da-DK" sz="2400" dirty="0" err="1">
                <a:solidFill>
                  <a:srgbClr val="FFFFFF"/>
                </a:solidFill>
              </a:rPr>
              <a:t>vv</a:t>
            </a:r>
            <a:r>
              <a:rPr lang="da-DK" sz="2400" dirty="0">
                <a:solidFill>
                  <a:srgbClr val="FFFFFF"/>
                </a:solidFill>
              </a:rPr>
              <a:t>. 101-187</a:t>
            </a:r>
            <a:endParaRPr lang="da-DK" dirty="0">
              <a:solidFill>
                <a:srgbClr val="FFFFFF"/>
              </a:solidFill>
            </a:endParaRP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BA54B9B6-DB82-D09C-2549-F784BA5711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4807" y="5137595"/>
            <a:ext cx="8442384" cy="725018"/>
          </a:xfrm>
        </p:spPr>
        <p:txBody>
          <a:bodyPr>
            <a:noAutofit/>
          </a:bodyPr>
          <a:lstStyle/>
          <a:p>
            <a:pPr marL="457200" indent="-457200">
              <a:lnSpc>
                <a:spcPct val="90000"/>
              </a:lnSpc>
              <a:buAutoNum type="arabicParenR"/>
            </a:pPr>
            <a:r>
              <a:rPr lang="da-DK" sz="1800" dirty="0">
                <a:solidFill>
                  <a:srgbClr val="FFFFFF"/>
                </a:solidFill>
              </a:rPr>
              <a:t>Læsning og parafrasering af </a:t>
            </a:r>
            <a:r>
              <a:rPr lang="da-DK" sz="1800" dirty="0" err="1">
                <a:solidFill>
                  <a:srgbClr val="FFFFFF"/>
                </a:solidFill>
              </a:rPr>
              <a:t>vv</a:t>
            </a:r>
            <a:r>
              <a:rPr lang="da-DK" sz="1800" dirty="0">
                <a:solidFill>
                  <a:srgbClr val="FFFFFF"/>
                </a:solidFill>
              </a:rPr>
              <a:t>. 101-187</a:t>
            </a:r>
          </a:p>
          <a:p>
            <a:pPr marL="457200" indent="-457200">
              <a:lnSpc>
                <a:spcPct val="90000"/>
              </a:lnSpc>
              <a:buAutoNum type="arabicParenR"/>
            </a:pPr>
            <a:r>
              <a:rPr lang="da-DK" sz="1800" dirty="0">
                <a:solidFill>
                  <a:srgbClr val="FFFFFF"/>
                </a:solidFill>
              </a:rPr>
              <a:t>Hvad skændes de om? (Heltebegreber)</a:t>
            </a:r>
          </a:p>
          <a:p>
            <a:pPr marL="457200" indent="-457200">
              <a:lnSpc>
                <a:spcPct val="90000"/>
              </a:lnSpc>
              <a:buAutoNum type="arabicParenR"/>
            </a:pPr>
            <a:r>
              <a:rPr lang="da-DK" sz="1800" dirty="0">
                <a:solidFill>
                  <a:srgbClr val="FFFFFF"/>
                </a:solidFill>
              </a:rPr>
              <a:t>Et par epos-genretræk (igen)</a:t>
            </a:r>
          </a:p>
        </p:txBody>
      </p:sp>
      <p:grpSp>
        <p:nvGrpSpPr>
          <p:cNvPr id="1035" name="Group 1034">
            <a:extLst>
              <a:ext uri="{FF2B5EF4-FFF2-40B4-BE49-F238E27FC236}">
                <a16:creationId xmlns:a16="http://schemas.microsoft.com/office/drawing/2014/main" id="{C3E45FAB-3768-4529-B0E8-A0E9BE5E38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62258" y="4739509"/>
            <a:ext cx="867485" cy="115439"/>
            <a:chOff x="8910933" y="1861308"/>
            <a:chExt cx="867485" cy="115439"/>
          </a:xfrm>
        </p:grpSpPr>
        <p:sp>
          <p:nvSpPr>
            <p:cNvPr id="1036" name="Rectangle 1035">
              <a:extLst>
                <a:ext uri="{FF2B5EF4-FFF2-40B4-BE49-F238E27FC236}">
                  <a16:creationId xmlns:a16="http://schemas.microsoft.com/office/drawing/2014/main" id="{6FF68CFF-0675-43D9-8EF2-EAC1F19D24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1037" name="Straight Connector 1036">
              <a:extLst>
                <a:ext uri="{FF2B5EF4-FFF2-40B4-BE49-F238E27FC236}">
                  <a16:creationId xmlns:a16="http://schemas.microsoft.com/office/drawing/2014/main" id="{E1414FA8-D7DF-4B14-AD83-846AB2899B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8" name="Straight Connector 1037">
              <a:extLst>
                <a:ext uri="{FF2B5EF4-FFF2-40B4-BE49-F238E27FC236}">
                  <a16:creationId xmlns:a16="http://schemas.microsoft.com/office/drawing/2014/main" id="{638B88A0-A01D-4106-8E09-1AEB09B04E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782777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CF4632-EC9C-F56E-44DE-10D9685F4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482601"/>
            <a:ext cx="10134600" cy="698500"/>
          </a:xfrm>
        </p:spPr>
        <p:txBody>
          <a:bodyPr anchor="t"/>
          <a:lstStyle/>
          <a:p>
            <a:r>
              <a:rPr lang="da-DK" dirty="0"/>
              <a:t>Læsning og parafrase af </a:t>
            </a:r>
            <a:r>
              <a:rPr lang="da-DK" dirty="0" err="1"/>
              <a:t>vv</a:t>
            </a:r>
            <a:r>
              <a:rPr lang="da-DK" dirty="0"/>
              <a:t>. 101-187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94B5B96-40B8-A196-427A-4A1C8B0708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8700" y="1181101"/>
            <a:ext cx="10134600" cy="1165497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da-DK" dirty="0"/>
              <a:t>Kort resume af dagens tekst: </a:t>
            </a:r>
            <a:r>
              <a:rPr lang="da-DK" i="1" dirty="0"/>
              <a:t>Efter </a:t>
            </a:r>
            <a:r>
              <a:rPr lang="da-DK" i="1" dirty="0" err="1"/>
              <a:t>Kalchas</a:t>
            </a:r>
            <a:r>
              <a:rPr lang="da-DK" i="1" dirty="0"/>
              <a:t>’ fortælling nægter Agamemnon at aflevere Chryses’ datter, medmindre han får en passende erstatning fra én af de andre konger. Achilleus finder dette krav urimeligt og skændes med Agamemnon.</a:t>
            </a:r>
            <a:endParaRPr lang="da-DK" dirty="0"/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61BFFD70-798F-4518-4F54-DBCB6930D740}"/>
              </a:ext>
            </a:extLst>
          </p:cNvPr>
          <p:cNvSpPr txBox="1"/>
          <p:nvPr/>
        </p:nvSpPr>
        <p:spPr>
          <a:xfrm>
            <a:off x="1041400" y="2438400"/>
            <a:ext cx="3124200" cy="1754326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da-DK" dirty="0"/>
              <a:t>PARAFRASE</a:t>
            </a:r>
          </a:p>
          <a:p>
            <a:endParaRPr lang="da-DK" dirty="0"/>
          </a:p>
          <a:p>
            <a:r>
              <a:rPr lang="da-DK" dirty="0"/>
              <a:t>En parafrase en omskrivning af en tekst, som gengiver dens indhold, men med den skrivendes egne ord.</a:t>
            </a:r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6044D732-2202-5B13-1C88-DD9B0CAC177E}"/>
              </a:ext>
            </a:extLst>
          </p:cNvPr>
          <p:cNvSpPr txBox="1"/>
          <p:nvPr/>
        </p:nvSpPr>
        <p:spPr>
          <a:xfrm>
            <a:off x="4533900" y="2438400"/>
            <a:ext cx="662940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a-DK" dirty="0"/>
              <a:t>F.eks. ser en parafrase af Iliaden 1. sang </a:t>
            </a:r>
            <a:r>
              <a:rPr lang="da-DK" dirty="0" err="1"/>
              <a:t>vv</a:t>
            </a:r>
            <a:r>
              <a:rPr lang="da-DK" dirty="0"/>
              <a:t>. 106-120 sådan ud:</a:t>
            </a:r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7B154050-1F26-0C7F-F2C3-C8E76BB0F1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3900" y="3767286"/>
            <a:ext cx="1562100" cy="1427013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kstfelt 8">
            <a:extLst>
              <a:ext uri="{FF2B5EF4-FFF2-40B4-BE49-F238E27FC236}">
                <a16:creationId xmlns:a16="http://schemas.microsoft.com/office/drawing/2014/main" id="{56522548-F670-A856-18CC-E7390662987E}"/>
              </a:ext>
            </a:extLst>
          </p:cNvPr>
          <p:cNvSpPr txBox="1"/>
          <p:nvPr/>
        </p:nvSpPr>
        <p:spPr>
          <a:xfrm>
            <a:off x="1028700" y="4317136"/>
            <a:ext cx="3124200" cy="2031325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da-DK" dirty="0"/>
              <a:t>OPGAVE</a:t>
            </a:r>
          </a:p>
          <a:p>
            <a:endParaRPr lang="da-DK" dirty="0"/>
          </a:p>
          <a:p>
            <a:r>
              <a:rPr lang="da-DK" dirty="0"/>
              <a:t>Læs </a:t>
            </a:r>
            <a:r>
              <a:rPr lang="da-DK" dirty="0" err="1"/>
              <a:t>vv</a:t>
            </a:r>
            <a:r>
              <a:rPr lang="da-DK" dirty="0"/>
              <a:t>. 101-187 og lav parafraser af Achilleus og Agamemnons replikker. Brug det vedlagte ark med taleboblerne.</a:t>
            </a:r>
          </a:p>
        </p:txBody>
      </p:sp>
      <p:sp>
        <p:nvSpPr>
          <p:cNvPr id="7" name="Tekstfelt 2">
            <a:extLst>
              <a:ext uri="{FF2B5EF4-FFF2-40B4-BE49-F238E27FC236}">
                <a16:creationId xmlns:a16="http://schemas.microsoft.com/office/drawing/2014/main" id="{E1E70845-4496-7B86-2B4A-FAB522553497}"/>
              </a:ext>
            </a:extLst>
          </p:cNvPr>
          <p:cNvSpPr txBox="1"/>
          <p:nvPr/>
        </p:nvSpPr>
        <p:spPr>
          <a:xfrm>
            <a:off x="6502400" y="3067596"/>
            <a:ext cx="4660900" cy="3053804"/>
          </a:xfrm>
          <a:prstGeom prst="wedgeRoundRectCallout">
            <a:avLst>
              <a:gd name="adj1" fmla="val -69654"/>
              <a:gd name="adj2" fmla="val 2952"/>
              <a:gd name="adj3" fmla="val 16667"/>
            </a:avLst>
          </a:prstGeom>
          <a:ln/>
          <a:extLst>
            <a:ext uri="{C572A759-6A51-4108-AA02-DFA0A04FC94B}">
              <ma14:wrappingTextBoxFlag xmlns="" xmlns:wpc="http://schemas.microsoft.com/office/word/2010/wordprocessingCanvas" xmlns:mo="http://schemas.microsoft.com/office/mac/office/2008/main" xmlns:mc="http://schemas.openxmlformats.org/markup-compatibility/2006" xmlns:mv="urn:schemas-microsoft-com:mac:vml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ma14="http://schemas.microsoft.com/office/mac/drawingml/2011/main" xmlns:lc="http://schemas.openxmlformats.org/drawingml/2006/lockedCanvas"/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000" dirty="0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 “</a:t>
            </a:r>
            <a:r>
              <a:rPr lang="en-US" sz="2000" dirty="0" err="1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Kalchas</a:t>
            </a:r>
            <a:r>
              <a:rPr lang="en-US" sz="2000" dirty="0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! Du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har</a:t>
            </a:r>
            <a:r>
              <a:rPr lang="en-US" sz="2000" dirty="0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aldrig</a:t>
            </a:r>
            <a:r>
              <a:rPr lang="en-US" sz="2000" dirty="0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spået</a:t>
            </a:r>
            <a:r>
              <a:rPr lang="en-US" sz="2000" dirty="0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mig</a:t>
            </a:r>
            <a:r>
              <a:rPr lang="en-US" sz="2000" dirty="0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noget</a:t>
            </a:r>
            <a:r>
              <a:rPr lang="en-US" sz="2000" dirty="0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godt</a:t>
            </a:r>
            <a:r>
              <a:rPr lang="en-US" sz="2000" dirty="0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. Jeg er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meget</a:t>
            </a:r>
            <a:r>
              <a:rPr lang="en-US" sz="2000" dirty="0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 ked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af</a:t>
            </a:r>
            <a:r>
              <a:rPr lang="en-US" sz="2000" dirty="0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 at give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Chryseïs</a:t>
            </a:r>
            <a:r>
              <a:rPr lang="en-US" sz="2000" dirty="0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tilbage</a:t>
            </a:r>
            <a:r>
              <a:rPr lang="en-US" sz="2000" dirty="0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til</a:t>
            </a:r>
            <a:r>
              <a:rPr lang="en-US" sz="2000" dirty="0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 Chryses, for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jeg</a:t>
            </a:r>
            <a:r>
              <a:rPr lang="en-US" sz="2000" dirty="0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 er mere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vild</a:t>
            </a:r>
            <a:r>
              <a:rPr lang="en-US" sz="2000" dirty="0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 med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hende</a:t>
            </a:r>
            <a:r>
              <a:rPr lang="en-US" sz="2000" dirty="0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, end min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egen</a:t>
            </a:r>
            <a:r>
              <a:rPr lang="en-US" sz="2000" dirty="0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kone</a:t>
            </a:r>
            <a:r>
              <a:rPr lang="en-US" sz="2000" dirty="0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derhjemme</a:t>
            </a:r>
            <a:r>
              <a:rPr lang="en-US" sz="2000" dirty="0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. Jeg er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imidlertid</a:t>
            </a:r>
            <a:r>
              <a:rPr lang="en-US" sz="2000" dirty="0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villig</a:t>
            </a:r>
            <a:r>
              <a:rPr lang="en-US" sz="2000" dirty="0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til</a:t>
            </a:r>
            <a:r>
              <a:rPr lang="en-US" sz="2000" dirty="0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 at give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hende</a:t>
            </a:r>
            <a:r>
              <a:rPr lang="en-US" sz="2000" dirty="0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fra</a:t>
            </a:r>
            <a:r>
              <a:rPr lang="en-US" sz="2000" dirty="0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mig</a:t>
            </a:r>
            <a:r>
              <a:rPr lang="en-US" sz="2000" dirty="0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,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hvis</a:t>
            </a:r>
            <a:r>
              <a:rPr lang="en-US" sz="2000" dirty="0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jeg</a:t>
            </a:r>
            <a:r>
              <a:rPr lang="en-US" sz="2000" dirty="0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får</a:t>
            </a:r>
            <a:r>
              <a:rPr lang="en-US" sz="2000" dirty="0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en</a:t>
            </a:r>
            <a:r>
              <a:rPr lang="en-US" sz="2000" dirty="0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passende</a:t>
            </a:r>
            <a:r>
              <a:rPr lang="en-US" sz="2000" dirty="0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erstatning</a:t>
            </a:r>
            <a:r>
              <a:rPr lang="en-US" sz="2000" dirty="0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,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så</a:t>
            </a:r>
            <a:r>
              <a:rPr lang="en-US" sz="2000" dirty="0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jeg</a:t>
            </a:r>
            <a:r>
              <a:rPr lang="en-US" sz="2000" dirty="0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ikke</a:t>
            </a:r>
            <a:r>
              <a:rPr lang="en-US" sz="2000" dirty="0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taber</a:t>
            </a:r>
            <a:r>
              <a:rPr lang="en-US" sz="2000" dirty="0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ansigt</a:t>
            </a:r>
            <a:r>
              <a:rPr lang="en-US" sz="2000" dirty="0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overfor</a:t>
            </a:r>
            <a:r>
              <a:rPr lang="en-US" sz="2000" dirty="0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 de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andre</a:t>
            </a:r>
            <a:r>
              <a:rPr lang="en-US" sz="2000" dirty="0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achaiske</a:t>
            </a:r>
            <a:r>
              <a:rPr lang="en-US" sz="2000" dirty="0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fyrster</a:t>
            </a:r>
            <a:r>
              <a:rPr lang="en-US" sz="2000" dirty="0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.</a:t>
            </a:r>
            <a:endParaRPr lang="da-DK" sz="2000" dirty="0">
              <a:effectLst/>
              <a:latin typeface="Palatino" pitchFamily="2" charset="77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4635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animBg="1"/>
      <p:bldP spid="5" grpId="0" animBg="1"/>
      <p:bldP spid="9" grpId="0" animBg="1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B09A6C-A0CB-408A-6B6A-9C0F69C22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Hvad skændes de om? (heltebegreber)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6060D3D-6E7A-EC8B-7C6C-6A3F8E1E10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45913" y="1690688"/>
            <a:ext cx="4849036" cy="814387"/>
          </a:xfrm>
        </p:spPr>
        <p:txBody>
          <a:bodyPr/>
          <a:lstStyle/>
          <a:p>
            <a:r>
              <a:rPr lang="da-DK" dirty="0" err="1"/>
              <a:t>TIMé</a:t>
            </a:r>
            <a:r>
              <a:rPr lang="da-DK" dirty="0"/>
              <a:t> </a:t>
            </a:r>
            <a:r>
              <a:rPr lang="da-DK" cap="none" dirty="0"/>
              <a:t>(ære/status)</a:t>
            </a:r>
            <a:endParaRPr lang="da-DK" dirty="0"/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6C66335A-B1E2-171C-42A2-69C0CA5951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45913" y="2508171"/>
            <a:ext cx="4849036" cy="3514997"/>
          </a:xfrm>
        </p:spPr>
        <p:txBody>
          <a:bodyPr>
            <a:normAutofit fontScale="925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dirty="0"/>
              <a:t>en måde at måle en persons status i samfundet – jo mere </a:t>
            </a:r>
            <a:r>
              <a:rPr lang="da-DK" i="1" dirty="0" err="1"/>
              <a:t>timé</a:t>
            </a:r>
            <a:r>
              <a:rPr lang="da-DK" dirty="0"/>
              <a:t>, desto højere social status.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dirty="0"/>
              <a:t>kan ses på, hvilken plads en person indtager under et måltid, hvad vedkommende får at spise og hvor overdådig en begravelse, vedkommende får.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i="1" dirty="0" err="1"/>
              <a:t>timé</a:t>
            </a:r>
            <a:r>
              <a:rPr lang="da-DK" dirty="0"/>
              <a:t> er et tveægget sværd: Jo mere man har, desto lettere er man at ydmyge i andres øjne</a:t>
            </a:r>
            <a:endParaRPr lang="da-DK" i="1" dirty="0"/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A3FC7D97-6EFA-317D-950D-8AA1CA44E2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58715" y="1690688"/>
            <a:ext cx="4904585" cy="814387"/>
          </a:xfrm>
        </p:spPr>
        <p:txBody>
          <a:bodyPr/>
          <a:lstStyle/>
          <a:p>
            <a:r>
              <a:rPr lang="da-DK" cap="none" dirty="0"/>
              <a:t>GÉRAS (krigsbytte/trofæ)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186BF9FB-28BF-8B14-155E-A31E62C8E9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58715" y="2508171"/>
            <a:ext cx="4904585" cy="3514997"/>
          </a:xfrm>
        </p:spPr>
        <p:txBody>
          <a:bodyPr>
            <a:normAutofit fontScale="925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dirty="0"/>
              <a:t>det bytte, man tager i krig.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dirty="0"/>
              <a:t>kan være genstande eller sågar mennesker i form af slaver.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i="1" dirty="0" err="1"/>
              <a:t>géras</a:t>
            </a:r>
            <a:r>
              <a:rPr lang="da-DK" dirty="0"/>
              <a:t> kan også være medvirkende til at underbygge en persons </a:t>
            </a:r>
            <a:r>
              <a:rPr lang="da-DK" i="1" dirty="0" err="1"/>
              <a:t>timé</a:t>
            </a:r>
            <a:r>
              <a:rPr lang="da-DK" i="1" dirty="0"/>
              <a:t>, </a:t>
            </a:r>
            <a:r>
              <a:rPr lang="da-DK" dirty="0"/>
              <a:t>så når krigsbyttet går tabt, forsvinder den status, der følger med det også.</a:t>
            </a:r>
            <a:endParaRPr lang="da-DK" i="1" dirty="0"/>
          </a:p>
        </p:txBody>
      </p:sp>
    </p:spTree>
    <p:extLst>
      <p:ext uri="{BB962C8B-B14F-4D97-AF65-F5344CB8AC3E}">
        <p14:creationId xmlns:p14="http://schemas.microsoft.com/office/powerpoint/2010/main" val="1951776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5" grpId="0" build="p"/>
      <p:bldP spid="6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F81368-4CC1-E5C0-B28D-8FBAAD0645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37013E-9CBE-8CC2-6EAD-97FAFCCE0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Et par epos-genretræk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E89C270-B77E-4749-52D9-874E647DE56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/>
              <a:t>EPITHETON ORNANS (da. smykkende tillæg)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dirty="0"/>
              <a:t>Særligt sammensat adjektiv, der knytter sig til personer eller genstande, f.eks.</a:t>
            </a:r>
          </a:p>
          <a:p>
            <a:pPr marL="617220" lvl="1" indent="-342900"/>
            <a:r>
              <a:rPr lang="da-DK" u="sng" dirty="0" err="1"/>
              <a:t>benneskinneklædte</a:t>
            </a:r>
            <a:r>
              <a:rPr lang="da-DK" dirty="0"/>
              <a:t> </a:t>
            </a:r>
            <a:r>
              <a:rPr lang="da-DK" dirty="0" err="1"/>
              <a:t>achaier</a:t>
            </a:r>
            <a:r>
              <a:rPr lang="da-DK" dirty="0"/>
              <a:t> (v. 17)</a:t>
            </a:r>
          </a:p>
          <a:p>
            <a:pPr marL="617220" lvl="1" indent="-342900"/>
            <a:r>
              <a:rPr lang="da-DK" u="sng" dirty="0"/>
              <a:t>sølvhvide</a:t>
            </a:r>
            <a:r>
              <a:rPr lang="da-DK" dirty="0"/>
              <a:t> bue (v. 49)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dirty="0"/>
              <a:t>Kan også være en sætning, der knytter sig til én bestemt person, f.eks.</a:t>
            </a:r>
          </a:p>
          <a:p>
            <a:pPr marL="617220" lvl="1" indent="-342900"/>
            <a:r>
              <a:rPr lang="da-DK" dirty="0"/>
              <a:t>gudinden med lynende øjne (Athene)</a:t>
            </a:r>
          </a:p>
          <a:p>
            <a:pPr marL="617220" lvl="1" indent="-342900"/>
            <a:r>
              <a:rPr lang="da-DK" dirty="0"/>
              <a:t>folkenes drot (Agamemnon)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9DB5C889-F3FC-F5A6-A760-F3D4EEFE63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55370"/>
            <a:ext cx="4953000" cy="3143462"/>
          </a:xfrm>
        </p:spPr>
        <p:txBody>
          <a:bodyPr>
            <a:normAutofit lnSpcReduction="10000"/>
          </a:bodyPr>
          <a:lstStyle/>
          <a:p>
            <a:r>
              <a:rPr lang="da-DK" dirty="0"/>
              <a:t>PATRONYM (fader-navn)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dirty="0"/>
              <a:t>Ord, der angiver, hvem nogen er søn eller datter af, f.eks.</a:t>
            </a:r>
          </a:p>
          <a:p>
            <a:pPr marL="617220" lvl="1" indent="-342900"/>
            <a:r>
              <a:rPr lang="da-DK" u="sng" dirty="0" err="1"/>
              <a:t>Kroniden</a:t>
            </a:r>
            <a:r>
              <a:rPr lang="da-DK" dirty="0"/>
              <a:t> – Kronos’ søn – Zeus, gudernes konge.</a:t>
            </a:r>
          </a:p>
          <a:p>
            <a:pPr marL="617220" lvl="1" indent="-342900"/>
            <a:r>
              <a:rPr lang="da-DK" u="sng" dirty="0" err="1"/>
              <a:t>Peleïden</a:t>
            </a:r>
            <a:r>
              <a:rPr lang="da-DK" u="sng" dirty="0"/>
              <a:t> </a:t>
            </a:r>
            <a:r>
              <a:rPr lang="da-DK" dirty="0"/>
              <a:t>– </a:t>
            </a:r>
            <a:r>
              <a:rPr lang="da-DK" dirty="0" err="1"/>
              <a:t>Peleus</a:t>
            </a:r>
            <a:r>
              <a:rPr lang="da-DK" dirty="0"/>
              <a:t>’ søn – Achilleus, en græsk helt.</a:t>
            </a:r>
          </a:p>
          <a:p>
            <a:pPr marL="617220" lvl="1" indent="-342900"/>
            <a:r>
              <a:rPr lang="da-DK" u="sng" dirty="0" err="1"/>
              <a:t>Atreïden</a:t>
            </a:r>
            <a:r>
              <a:rPr lang="da-DK" u="sng" dirty="0"/>
              <a:t>/</a:t>
            </a:r>
            <a:r>
              <a:rPr lang="da-DK" u="sng" dirty="0" err="1"/>
              <a:t>Atriden</a:t>
            </a:r>
            <a:r>
              <a:rPr lang="da-DK" dirty="0"/>
              <a:t> – søn af </a:t>
            </a:r>
            <a:r>
              <a:rPr lang="da-DK" dirty="0" err="1"/>
              <a:t>Atréus</a:t>
            </a:r>
            <a:r>
              <a:rPr lang="da-DK" dirty="0"/>
              <a:t> – Agamemnon eller </a:t>
            </a:r>
            <a:r>
              <a:rPr lang="da-DK" dirty="0" err="1"/>
              <a:t>Menelaos</a:t>
            </a:r>
            <a:r>
              <a:rPr lang="da-DK" dirty="0"/>
              <a:t>.</a:t>
            </a:r>
            <a:endParaRPr lang="da-DK" u="sng" dirty="0"/>
          </a:p>
          <a:p>
            <a:pPr lvl="1" indent="0">
              <a:buNone/>
            </a:pPr>
            <a:endParaRPr lang="da-DK" dirty="0"/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C87849A0-65FC-C649-31A8-4BACB02CDFC5}"/>
              </a:ext>
            </a:extLst>
          </p:cNvPr>
          <p:cNvSpPr txBox="1"/>
          <p:nvPr/>
        </p:nvSpPr>
        <p:spPr>
          <a:xfrm>
            <a:off x="6172200" y="5298832"/>
            <a:ext cx="5445369" cy="646331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da-DK" dirty="0"/>
              <a:t>OPGAVE: Find flere eksempler på </a:t>
            </a:r>
            <a:r>
              <a:rPr lang="da-DK" dirty="0" err="1"/>
              <a:t>epitheton</a:t>
            </a:r>
            <a:r>
              <a:rPr lang="da-DK" dirty="0"/>
              <a:t> </a:t>
            </a:r>
            <a:r>
              <a:rPr lang="da-DK" dirty="0" err="1"/>
              <a:t>ornans</a:t>
            </a:r>
            <a:r>
              <a:rPr lang="da-DK" dirty="0"/>
              <a:t> og patronymer i </a:t>
            </a:r>
            <a:r>
              <a:rPr lang="da-DK" dirty="0" err="1"/>
              <a:t>vv</a:t>
            </a:r>
            <a:r>
              <a:rPr lang="da-DK" dirty="0"/>
              <a:t>. 1-187</a:t>
            </a:r>
          </a:p>
        </p:txBody>
      </p:sp>
    </p:spTree>
    <p:extLst>
      <p:ext uri="{BB962C8B-B14F-4D97-AF65-F5344CB8AC3E}">
        <p14:creationId xmlns:p14="http://schemas.microsoft.com/office/powerpoint/2010/main" val="916142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5" grpId="0" animBg="1"/>
    </p:bldLst>
  </p:timing>
</p:sld>
</file>

<file path=ppt/theme/theme1.xml><?xml version="1.0" encoding="utf-8"?>
<a:theme xmlns:a="http://schemas.openxmlformats.org/drawingml/2006/main" name="AdornVTI">
  <a:themeElements>
    <a:clrScheme name="GC1">
      <a:dk1>
        <a:sysClr val="windowText" lastClr="000000"/>
      </a:dk1>
      <a:lt1>
        <a:sysClr val="window" lastClr="FFFFFF"/>
      </a:lt1>
      <a:dk2>
        <a:srgbClr val="2C2830"/>
      </a:dk2>
      <a:lt2>
        <a:srgbClr val="E0DCE1"/>
      </a:lt2>
      <a:accent1>
        <a:srgbClr val="908193"/>
      </a:accent1>
      <a:accent2>
        <a:srgbClr val="A08889"/>
      </a:accent2>
      <a:accent3>
        <a:srgbClr val="B48C7E"/>
      </a:accent3>
      <a:accent4>
        <a:srgbClr val="809C9B"/>
      </a:accent4>
      <a:accent5>
        <a:srgbClr val="899F91"/>
      </a:accent5>
      <a:accent6>
        <a:srgbClr val="728274"/>
      </a:accent6>
      <a:hlink>
        <a:srgbClr val="837585"/>
      </a:hlink>
      <a:folHlink>
        <a:srgbClr val="677E83"/>
      </a:folHlink>
    </a:clrScheme>
    <a:fontScheme name="Bembo">
      <a:majorFont>
        <a:latin typeface="Bembo"/>
        <a:ea typeface=""/>
        <a:cs typeface=""/>
      </a:majorFont>
      <a:minorFont>
        <a:latin typeface="Bemb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dornVTI" id="{497E3FA9-5A27-4D12-9D04-917BEF3D1303}" vid="{34192A01-61CA-4566-9818-841C607496F7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2411</TotalTime>
  <Words>960</Words>
  <Application>Microsoft Macintosh PowerPoint</Application>
  <PresentationFormat>Widescreen</PresentationFormat>
  <Paragraphs>113</Paragraphs>
  <Slides>22</Slides>
  <Notes>1</Notes>
  <HiddenSlides>0</HiddenSlides>
  <MMClips>1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22</vt:i4>
      </vt:variant>
    </vt:vector>
  </HeadingPairs>
  <TitlesOfParts>
    <vt:vector size="27" baseType="lpstr">
      <vt:lpstr>Aptos</vt:lpstr>
      <vt:lpstr>Arial</vt:lpstr>
      <vt:lpstr>Bembo</vt:lpstr>
      <vt:lpstr>Palatino</vt:lpstr>
      <vt:lpstr>AdornVTI</vt:lpstr>
      <vt:lpstr>Homers Iliade</vt:lpstr>
      <vt:lpstr>Homér</vt:lpstr>
      <vt:lpstr>Om værket</vt:lpstr>
      <vt:lpstr>Lad os begynde  –  1. sang vv. 1-7</vt:lpstr>
      <vt:lpstr>Homers Iliade  Lektion 2 1. sang vv. 1-100 </vt:lpstr>
      <vt:lpstr>Rod i forhistorien - Iliaden 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Den trojanske krig - tidslinje</vt:lpstr>
      <vt:lpstr>PowerPoint-præsentation</vt:lpstr>
      <vt:lpstr>PARARBJDE:  Genfortæl handlingen i 1. sang vv. 1-100 for hinanden. Husk at bruge hovedpersonernes navne, mens I genfortæller:</vt:lpstr>
      <vt:lpstr>PowerPoint-præsentation</vt:lpstr>
      <vt:lpstr>PowerPoint-præsentation</vt:lpstr>
      <vt:lpstr>PowerPoint-præsentation</vt:lpstr>
      <vt:lpstr>Et par epos-genretræk</vt:lpstr>
      <vt:lpstr>Homers iliade Lektion 3 1. sang vv. 101-187</vt:lpstr>
      <vt:lpstr>Læsning og parafrase af vv. 101-187</vt:lpstr>
      <vt:lpstr>Hvad skændes de om? (heltebegreber)</vt:lpstr>
      <vt:lpstr>Et par epos-genretræk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Homers Odyssé</dc:title>
  <dc:creator>Esben Harboe Odgaard</dc:creator>
  <cp:lastModifiedBy>Esben Harboe Odgaard EHO</cp:lastModifiedBy>
  <cp:revision>28</cp:revision>
  <cp:lastPrinted>2024-12-03T08:39:36Z</cp:lastPrinted>
  <dcterms:created xsi:type="dcterms:W3CDTF">2023-08-21T06:45:51Z</dcterms:created>
  <dcterms:modified xsi:type="dcterms:W3CDTF">2024-12-09T08:37:41Z</dcterms:modified>
</cp:coreProperties>
</file>