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2" r:id="rId2"/>
    <p:sldId id="293" r:id="rId3"/>
    <p:sldId id="294" r:id="rId4"/>
    <p:sldId id="302" r:id="rId5"/>
    <p:sldId id="295" r:id="rId6"/>
    <p:sldId id="303" r:id="rId7"/>
    <p:sldId id="296" r:id="rId8"/>
    <p:sldId id="297" r:id="rId9"/>
    <p:sldId id="298" r:id="rId10"/>
    <p:sldId id="299" r:id="rId11"/>
    <p:sldId id="301" r:id="rId12"/>
    <p:sldId id="304" r:id="rId13"/>
    <p:sldId id="300"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39C71F-0F57-4C94-BE86-3D7B364D9D8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91601A1-1F84-4FD0-8CA2-85EF9E5CD29A}">
      <dgm:prSet/>
      <dgm:spPr/>
      <dgm:t>
        <a:bodyPr/>
        <a:lstStyle/>
        <a:p>
          <a:r>
            <a:rPr lang="da-DK" noProof="0" dirty="0"/>
            <a:t>Cæsars adoptivsøn, Gajus Octavius, træder ind på scenen. Han allierer sig med Cæsars general, Marcus Antonius, og sammen opnår de absolut kontrol over folkeforsamlingen og Cæsars legioner (Forholdet ml patron og klient går i arv, så Octavius arver alle cæsars klienter). </a:t>
          </a:r>
        </a:p>
      </dgm:t>
    </dgm:pt>
    <dgm:pt modelId="{87B02833-2F8D-4E68-9237-8578B6C6786B}" type="parTrans" cxnId="{D000A68E-4045-4064-8F45-72DDB3E4BD86}">
      <dgm:prSet/>
      <dgm:spPr/>
      <dgm:t>
        <a:bodyPr/>
        <a:lstStyle/>
        <a:p>
          <a:endParaRPr lang="en-US"/>
        </a:p>
      </dgm:t>
    </dgm:pt>
    <dgm:pt modelId="{61527FD0-F15D-485F-AFD6-4E3D39AD26DD}" type="sibTrans" cxnId="{D000A68E-4045-4064-8F45-72DDB3E4BD86}">
      <dgm:prSet/>
      <dgm:spPr/>
      <dgm:t>
        <a:bodyPr/>
        <a:lstStyle/>
        <a:p>
          <a:endParaRPr lang="en-US"/>
        </a:p>
      </dgm:t>
    </dgm:pt>
    <dgm:pt modelId="{790F51B5-AF63-4811-8CEA-C14BBCC85089}">
      <dgm:prSet/>
      <dgm:spPr/>
      <dgm:t>
        <a:bodyPr/>
        <a:lstStyle/>
        <a:p>
          <a:r>
            <a:rPr lang="en-US"/>
            <a:t>Octavius og Antonius deler riget. Antonius får den østlige del og slår sig ned i Ægypten og danner par med Kleopatra </a:t>
          </a:r>
          <a:r>
            <a:rPr lang="en-US">
              <a:sym typeface="Wingdings" panose="05000000000000000000" pitchFamily="2" charset="2"/>
            </a:rPr>
            <a:t></a:t>
          </a:r>
          <a:r>
            <a:rPr lang="en-US"/>
            <a:t> opfattes som forræderi (da han egentlig var gift med Octavius´ søster, Octavia) og via et propagandafelttog og et søslag ved Actium i 31 f.v.t nedkæmpes Antonius og han og Kleopatra begår selvmord </a:t>
          </a:r>
          <a:r>
            <a:rPr lang="en-US">
              <a:sym typeface="Wingdings" panose="05000000000000000000" pitchFamily="2" charset="2"/>
            </a:rPr>
            <a:t></a:t>
          </a:r>
          <a:r>
            <a:rPr lang="en-US"/>
            <a:t> Octavian er nu Romerrigets enehersker.</a:t>
          </a:r>
        </a:p>
      </dgm:t>
    </dgm:pt>
    <dgm:pt modelId="{FE50F3CD-656E-48F8-87D5-C92CD979B879}" type="parTrans" cxnId="{162D8D3E-8119-4A80-A9B9-2BD2C3439E25}">
      <dgm:prSet/>
      <dgm:spPr/>
      <dgm:t>
        <a:bodyPr/>
        <a:lstStyle/>
        <a:p>
          <a:endParaRPr lang="en-US"/>
        </a:p>
      </dgm:t>
    </dgm:pt>
    <dgm:pt modelId="{8EBBF7E1-D160-4116-93D8-DC8B45194281}" type="sibTrans" cxnId="{162D8D3E-8119-4A80-A9B9-2BD2C3439E25}">
      <dgm:prSet/>
      <dgm:spPr/>
      <dgm:t>
        <a:bodyPr/>
        <a:lstStyle/>
        <a:p>
          <a:endParaRPr lang="en-US"/>
        </a:p>
      </dgm:t>
    </dgm:pt>
    <dgm:pt modelId="{99926BCD-8866-8747-BF14-6F143AED7797}" type="pres">
      <dgm:prSet presAssocID="{2B39C71F-0F57-4C94-BE86-3D7B364D9D8D}" presName="hierChild1" presStyleCnt="0">
        <dgm:presLayoutVars>
          <dgm:chPref val="1"/>
          <dgm:dir/>
          <dgm:animOne val="branch"/>
          <dgm:animLvl val="lvl"/>
          <dgm:resizeHandles/>
        </dgm:presLayoutVars>
      </dgm:prSet>
      <dgm:spPr/>
    </dgm:pt>
    <dgm:pt modelId="{7DADD064-AB0D-A141-B04F-2F89FC6E80C6}" type="pres">
      <dgm:prSet presAssocID="{D91601A1-1F84-4FD0-8CA2-85EF9E5CD29A}" presName="hierRoot1" presStyleCnt="0"/>
      <dgm:spPr/>
    </dgm:pt>
    <dgm:pt modelId="{F63CEB80-78F4-2541-ABC3-0407E0430187}" type="pres">
      <dgm:prSet presAssocID="{D91601A1-1F84-4FD0-8CA2-85EF9E5CD29A}" presName="composite" presStyleCnt="0"/>
      <dgm:spPr/>
    </dgm:pt>
    <dgm:pt modelId="{2175A40B-3654-D34A-B8C7-A96874D30E32}" type="pres">
      <dgm:prSet presAssocID="{D91601A1-1F84-4FD0-8CA2-85EF9E5CD29A}" presName="background" presStyleLbl="node0" presStyleIdx="0" presStyleCnt="2"/>
      <dgm:spPr/>
    </dgm:pt>
    <dgm:pt modelId="{CA0B020C-C132-0D42-9837-41E2D7AB2606}" type="pres">
      <dgm:prSet presAssocID="{D91601A1-1F84-4FD0-8CA2-85EF9E5CD29A}" presName="text" presStyleLbl="fgAcc0" presStyleIdx="0" presStyleCnt="2">
        <dgm:presLayoutVars>
          <dgm:chPref val="3"/>
        </dgm:presLayoutVars>
      </dgm:prSet>
      <dgm:spPr/>
    </dgm:pt>
    <dgm:pt modelId="{A05B5818-A6DB-DD41-83CE-149D527DBCA7}" type="pres">
      <dgm:prSet presAssocID="{D91601A1-1F84-4FD0-8CA2-85EF9E5CD29A}" presName="hierChild2" presStyleCnt="0"/>
      <dgm:spPr/>
    </dgm:pt>
    <dgm:pt modelId="{44111508-164B-E649-A221-118D2495D81F}" type="pres">
      <dgm:prSet presAssocID="{790F51B5-AF63-4811-8CEA-C14BBCC85089}" presName="hierRoot1" presStyleCnt="0"/>
      <dgm:spPr/>
    </dgm:pt>
    <dgm:pt modelId="{CD0892FB-97E0-F54F-BE76-1756BC64CF19}" type="pres">
      <dgm:prSet presAssocID="{790F51B5-AF63-4811-8CEA-C14BBCC85089}" presName="composite" presStyleCnt="0"/>
      <dgm:spPr/>
    </dgm:pt>
    <dgm:pt modelId="{5404B45E-FBEB-E44B-9142-08E9F4B92872}" type="pres">
      <dgm:prSet presAssocID="{790F51B5-AF63-4811-8CEA-C14BBCC85089}" presName="background" presStyleLbl="node0" presStyleIdx="1" presStyleCnt="2"/>
      <dgm:spPr/>
    </dgm:pt>
    <dgm:pt modelId="{60D45360-7D91-9A48-A1D7-C829F98A1761}" type="pres">
      <dgm:prSet presAssocID="{790F51B5-AF63-4811-8CEA-C14BBCC85089}" presName="text" presStyleLbl="fgAcc0" presStyleIdx="1" presStyleCnt="2">
        <dgm:presLayoutVars>
          <dgm:chPref val="3"/>
        </dgm:presLayoutVars>
      </dgm:prSet>
      <dgm:spPr/>
    </dgm:pt>
    <dgm:pt modelId="{1BCF93AD-A0B7-A14C-BCDD-465F0A6691FD}" type="pres">
      <dgm:prSet presAssocID="{790F51B5-AF63-4811-8CEA-C14BBCC85089}" presName="hierChild2" presStyleCnt="0"/>
      <dgm:spPr/>
    </dgm:pt>
  </dgm:ptLst>
  <dgm:cxnLst>
    <dgm:cxn modelId="{58BC351E-B65F-084F-8473-3A52100833D2}" type="presOf" srcId="{D91601A1-1F84-4FD0-8CA2-85EF9E5CD29A}" destId="{CA0B020C-C132-0D42-9837-41E2D7AB2606}" srcOrd="0" destOrd="0" presId="urn:microsoft.com/office/officeart/2005/8/layout/hierarchy1"/>
    <dgm:cxn modelId="{C74CA623-1F43-7845-BC01-714FCCEDFF72}" type="presOf" srcId="{2B39C71F-0F57-4C94-BE86-3D7B364D9D8D}" destId="{99926BCD-8866-8747-BF14-6F143AED7797}" srcOrd="0" destOrd="0" presId="urn:microsoft.com/office/officeart/2005/8/layout/hierarchy1"/>
    <dgm:cxn modelId="{162D8D3E-8119-4A80-A9B9-2BD2C3439E25}" srcId="{2B39C71F-0F57-4C94-BE86-3D7B364D9D8D}" destId="{790F51B5-AF63-4811-8CEA-C14BBCC85089}" srcOrd="1" destOrd="0" parTransId="{FE50F3CD-656E-48F8-87D5-C92CD979B879}" sibTransId="{8EBBF7E1-D160-4116-93D8-DC8B45194281}"/>
    <dgm:cxn modelId="{D000A68E-4045-4064-8F45-72DDB3E4BD86}" srcId="{2B39C71F-0F57-4C94-BE86-3D7B364D9D8D}" destId="{D91601A1-1F84-4FD0-8CA2-85EF9E5CD29A}" srcOrd="0" destOrd="0" parTransId="{87B02833-2F8D-4E68-9237-8578B6C6786B}" sibTransId="{61527FD0-F15D-485F-AFD6-4E3D39AD26DD}"/>
    <dgm:cxn modelId="{A34001AC-971B-2045-A0B5-19FF373A6ECC}" type="presOf" srcId="{790F51B5-AF63-4811-8CEA-C14BBCC85089}" destId="{60D45360-7D91-9A48-A1D7-C829F98A1761}" srcOrd="0" destOrd="0" presId="urn:microsoft.com/office/officeart/2005/8/layout/hierarchy1"/>
    <dgm:cxn modelId="{00BF64EB-0A3B-5441-83C9-F5AEB5FA819F}" type="presParOf" srcId="{99926BCD-8866-8747-BF14-6F143AED7797}" destId="{7DADD064-AB0D-A141-B04F-2F89FC6E80C6}" srcOrd="0" destOrd="0" presId="urn:microsoft.com/office/officeart/2005/8/layout/hierarchy1"/>
    <dgm:cxn modelId="{B8A1AB20-F880-BE4D-B8AC-B087777E5747}" type="presParOf" srcId="{7DADD064-AB0D-A141-B04F-2F89FC6E80C6}" destId="{F63CEB80-78F4-2541-ABC3-0407E0430187}" srcOrd="0" destOrd="0" presId="urn:microsoft.com/office/officeart/2005/8/layout/hierarchy1"/>
    <dgm:cxn modelId="{CF870001-EB1D-5140-99D5-82B3771C9052}" type="presParOf" srcId="{F63CEB80-78F4-2541-ABC3-0407E0430187}" destId="{2175A40B-3654-D34A-B8C7-A96874D30E32}" srcOrd="0" destOrd="0" presId="urn:microsoft.com/office/officeart/2005/8/layout/hierarchy1"/>
    <dgm:cxn modelId="{3DF5B920-2212-2241-A9EB-021680EEF76C}" type="presParOf" srcId="{F63CEB80-78F4-2541-ABC3-0407E0430187}" destId="{CA0B020C-C132-0D42-9837-41E2D7AB2606}" srcOrd="1" destOrd="0" presId="urn:microsoft.com/office/officeart/2005/8/layout/hierarchy1"/>
    <dgm:cxn modelId="{F5B68E93-AB30-D841-AE82-813C00578DCF}" type="presParOf" srcId="{7DADD064-AB0D-A141-B04F-2F89FC6E80C6}" destId="{A05B5818-A6DB-DD41-83CE-149D527DBCA7}" srcOrd="1" destOrd="0" presId="urn:microsoft.com/office/officeart/2005/8/layout/hierarchy1"/>
    <dgm:cxn modelId="{26B54094-203F-8E4E-8D0C-56D1D7215ABC}" type="presParOf" srcId="{99926BCD-8866-8747-BF14-6F143AED7797}" destId="{44111508-164B-E649-A221-118D2495D81F}" srcOrd="1" destOrd="0" presId="urn:microsoft.com/office/officeart/2005/8/layout/hierarchy1"/>
    <dgm:cxn modelId="{1221C6D9-4B18-D04A-937A-5881F7B0FC50}" type="presParOf" srcId="{44111508-164B-E649-A221-118D2495D81F}" destId="{CD0892FB-97E0-F54F-BE76-1756BC64CF19}" srcOrd="0" destOrd="0" presId="urn:microsoft.com/office/officeart/2005/8/layout/hierarchy1"/>
    <dgm:cxn modelId="{E67FDC18-3E44-6546-A272-21DD512D7BA6}" type="presParOf" srcId="{CD0892FB-97E0-F54F-BE76-1756BC64CF19}" destId="{5404B45E-FBEB-E44B-9142-08E9F4B92872}" srcOrd="0" destOrd="0" presId="urn:microsoft.com/office/officeart/2005/8/layout/hierarchy1"/>
    <dgm:cxn modelId="{F018EF69-C491-A840-8C6C-0DD228A9A4EF}" type="presParOf" srcId="{CD0892FB-97E0-F54F-BE76-1756BC64CF19}" destId="{60D45360-7D91-9A48-A1D7-C829F98A1761}" srcOrd="1" destOrd="0" presId="urn:microsoft.com/office/officeart/2005/8/layout/hierarchy1"/>
    <dgm:cxn modelId="{DF5F93FD-DA87-5549-98A8-12DBFDAF2135}" type="presParOf" srcId="{44111508-164B-E649-A221-118D2495D81F}" destId="{1BCF93AD-A0B7-A14C-BCDD-465F0A6691F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5A40B-3654-D34A-B8C7-A96874D30E32}">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0B020C-C132-0D42-9837-41E2D7AB2606}">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noProof="0" dirty="0"/>
            <a:t>Cæsars adoptivsøn, Gajus Octavius, træder ind på scenen. Han allierer sig med Cæsars general, Marcus Antonius, og sammen opnår de absolut kontrol over folkeforsamlingen og Cæsars legioner (Forholdet ml patron og klient går i arv, så Octavius arver alle cæsars klienter). </a:t>
          </a:r>
        </a:p>
      </dsp:txBody>
      <dsp:txXfrm>
        <a:off x="608661" y="692298"/>
        <a:ext cx="4508047" cy="2799040"/>
      </dsp:txXfrm>
    </dsp:sp>
    <dsp:sp modelId="{5404B45E-FBEB-E44B-9142-08E9F4B92872}">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D45360-7D91-9A48-A1D7-C829F98A176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Octavius og Antonius deler riget. Antonius får den østlige del og slår sig ned i Ægypten og danner par med Kleopatra </a:t>
          </a:r>
          <a:r>
            <a:rPr lang="en-US" sz="1900" kern="1200">
              <a:sym typeface="Wingdings" panose="05000000000000000000" pitchFamily="2" charset="2"/>
            </a:rPr>
            <a:t></a:t>
          </a:r>
          <a:r>
            <a:rPr lang="en-US" sz="1900" kern="1200"/>
            <a:t> opfattes som forræderi (da han egentlig var gift med Octavius´ søster, Octavia) og via et propagandafelttog og et søslag ved Actium i 31 f.v.t nedkæmpes Antonius og han og Kleopatra begår selvmord </a:t>
          </a:r>
          <a:r>
            <a:rPr lang="en-US" sz="1900" kern="1200">
              <a:sym typeface="Wingdings" panose="05000000000000000000" pitchFamily="2" charset="2"/>
            </a:rPr>
            <a:t></a:t>
          </a:r>
          <a:r>
            <a:rPr lang="en-US" sz="1900" kern="1200"/>
            <a:t> Octavian er nu Romerrigets enehersker.</a:t>
          </a: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CEEBCE-43BD-E68E-A188-D323EEFF823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74732EB-D509-264F-74E2-B3DDB52B4E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59B4466-4433-1D2E-6457-994231E4632F}"/>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97BB7CE9-C8E4-E56B-0D23-0551D6AB9B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5F8622-D3A0-2163-8B4D-9F8FFF36C263}"/>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225063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C620C-711A-82C4-0750-52514967F6D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E087928-3FF4-99E1-480D-A507D5B9914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5A30932-F8DC-1C0A-3560-F2766047C6C2}"/>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61632CF2-9D69-4CB4-D905-44EC325045E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B62897F-D6F6-6126-AC69-82D127B083DE}"/>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1358900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4081DC-2AA7-7A84-4D40-0CCE95FEF31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E33C8A2-03D3-C594-475E-310CFA18BF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5B8163F-E1CA-CC09-36D9-388770A0E84C}"/>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211DADA1-700D-582D-1230-0ABE43BABE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17F9E67-65DB-5471-BFC6-166A8A3B7C33}"/>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223396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B5383D-C27C-2EDF-1080-FC77334DCFA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348E991-FC54-8835-9786-D913FE1403C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C66AE46-D09A-4EB1-D9FC-66D15D91FBA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DE11683-3633-7489-9462-9D3469068E60}"/>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6" name="Pladsholder til sidefod 5">
            <a:extLst>
              <a:ext uri="{FF2B5EF4-FFF2-40B4-BE49-F238E27FC236}">
                <a16:creationId xmlns:a16="http://schemas.microsoft.com/office/drawing/2014/main" id="{7013FDAB-EF49-8307-46C3-13F102F1BF5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4B2021-9D0F-9895-B188-FF9A58CCD0DB}"/>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2027842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3D81CD-3497-348E-8356-93FE7AD1691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601BAAE-3A39-CFEE-5CA3-197835BD9B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4278916-5AB3-3619-DDFE-D01C5E12EEF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F8D507F-1EFA-885A-75D0-BD83D7F2E6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334599B-65DE-AC68-FE91-8C0801A6BA2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6A93B98-9D53-A1EF-6BA9-CB02B2FF96AA}"/>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8" name="Pladsholder til sidefod 7">
            <a:extLst>
              <a:ext uri="{FF2B5EF4-FFF2-40B4-BE49-F238E27FC236}">
                <a16:creationId xmlns:a16="http://schemas.microsoft.com/office/drawing/2014/main" id="{865B672C-2337-6BA0-971D-E4E561C18DA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2AF1132-1703-4A47-C5B7-D343BDF37450}"/>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53307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01D610-26A8-9A99-A135-780DFCADFCD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EE23EB1-DA7F-F567-992B-E1438648FA3C}"/>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4" name="Pladsholder til sidefod 3">
            <a:extLst>
              <a:ext uri="{FF2B5EF4-FFF2-40B4-BE49-F238E27FC236}">
                <a16:creationId xmlns:a16="http://schemas.microsoft.com/office/drawing/2014/main" id="{659ECD5A-518C-BA4F-14B3-7C05EEBA043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BD43041-8ECF-10A8-D32B-8D34DE1FB72A}"/>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491203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F317717-6E2B-2878-8BEE-77A0A15D48B8}"/>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3" name="Pladsholder til sidefod 2">
            <a:extLst>
              <a:ext uri="{FF2B5EF4-FFF2-40B4-BE49-F238E27FC236}">
                <a16:creationId xmlns:a16="http://schemas.microsoft.com/office/drawing/2014/main" id="{31F2D5A0-6788-628C-B9DA-04A42F1FBF7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D93D3A5-E6D0-444C-048A-24754EFD0B75}"/>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85310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1A376-EF49-016B-7313-4FFD042DC57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4F6BEC3-517C-CE45-4866-E196973897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9344EF9-3FBC-BB1D-E475-7A8251512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AAE5270-C364-D093-2CB2-253B41B17215}"/>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6" name="Pladsholder til sidefod 5">
            <a:extLst>
              <a:ext uri="{FF2B5EF4-FFF2-40B4-BE49-F238E27FC236}">
                <a16:creationId xmlns:a16="http://schemas.microsoft.com/office/drawing/2014/main" id="{0A1BD493-64D5-8E88-4A90-68EF99D0EA5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3929D57-4DA5-F008-B0AD-2A187AC63CA7}"/>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1404573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808B7-E38C-5E50-4E1A-AAF03750F42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F9FA353-7A2B-2CF8-FCDD-291CC456C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86BB8FF-D777-D3F0-6362-C75726E86E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261FE55-D051-0C70-4A3A-AF7862402031}"/>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6" name="Pladsholder til sidefod 5">
            <a:extLst>
              <a:ext uri="{FF2B5EF4-FFF2-40B4-BE49-F238E27FC236}">
                <a16:creationId xmlns:a16="http://schemas.microsoft.com/office/drawing/2014/main" id="{55A77168-D9C2-37C7-6347-6AC0E86C8A9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A522A5E-9C7E-5864-AE29-8A01F885089F}"/>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363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91686-E461-265F-2107-1329A458A15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9202E6D-54F9-84BA-0FF2-1846B0B1814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7E43AF9-D45E-65BE-96D8-C2AA9D0FAC1D}"/>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FEB8F79F-FBBD-6CEA-AC9A-749E89DE837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BEEB9B-8BD5-F9E6-2321-CF628431631F}"/>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3596379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D37F1BF-50E8-5912-43DB-4073C528641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10D5AA7-B189-7BB0-494E-49C90B0E922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69E0545-B3B8-EFF7-BDB1-49CF4B8D334B}"/>
              </a:ext>
            </a:extLst>
          </p:cNvPr>
          <p:cNvSpPr>
            <a:spLocks noGrp="1"/>
          </p:cNvSpPr>
          <p:nvPr>
            <p:ph type="dt" sz="half" idx="10"/>
          </p:nvPr>
        </p:nvSpPr>
        <p:spPr/>
        <p:txBody>
          <a:body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69712F69-4CB8-AF11-BD79-F059AB7FA3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CFCAAA6-95DD-9683-EFFF-9E3EA6EB560C}"/>
              </a:ext>
            </a:extLst>
          </p:cNvPr>
          <p:cNvSpPr>
            <a:spLocks noGrp="1"/>
          </p:cNvSpPr>
          <p:nvPr>
            <p:ph type="sldNum" sz="quarter" idx="12"/>
          </p:nvPr>
        </p:nvSpPr>
        <p:spPr/>
        <p:txBody>
          <a:bodyPr/>
          <a:lstStyle/>
          <a:p>
            <a:fld id="{CB3EA567-1312-244B-A2A0-6AE52BE5E912}" type="slidenum">
              <a:rPr lang="da-DK" smtClean="0"/>
              <a:t>‹nr.›</a:t>
            </a:fld>
            <a:endParaRPr lang="da-DK"/>
          </a:p>
        </p:txBody>
      </p:sp>
    </p:spTree>
    <p:extLst>
      <p:ext uri="{BB962C8B-B14F-4D97-AF65-F5344CB8AC3E}">
        <p14:creationId xmlns:p14="http://schemas.microsoft.com/office/powerpoint/2010/main" val="1274025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20DB79F-2858-7D34-FDBD-230BDBFBE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244FD7A-C77B-AAD9-938D-9F316D1B56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5ECAB06-044D-210C-DE19-8716F67711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DC7253-0DDB-6B43-A2C4-1B964394DBFF}" type="datetimeFigureOut">
              <a:rPr lang="da-DK" smtClean="0"/>
              <a:t>08.02.2024</a:t>
            </a:fld>
            <a:endParaRPr lang="da-DK"/>
          </a:p>
        </p:txBody>
      </p:sp>
      <p:sp>
        <p:nvSpPr>
          <p:cNvPr id="5" name="Pladsholder til sidefod 4">
            <a:extLst>
              <a:ext uri="{FF2B5EF4-FFF2-40B4-BE49-F238E27FC236}">
                <a16:creationId xmlns:a16="http://schemas.microsoft.com/office/drawing/2014/main" id="{589B5807-BE91-5169-EEFB-B68DFFA601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A24EADC5-9012-12FC-5102-BA6208E9B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3EA567-1312-244B-A2A0-6AE52BE5E912}" type="slidenum">
              <a:rPr lang="da-DK" smtClean="0"/>
              <a:t>‹nr.›</a:t>
            </a:fld>
            <a:endParaRPr lang="da-DK"/>
          </a:p>
        </p:txBody>
      </p:sp>
    </p:spTree>
    <p:extLst>
      <p:ext uri="{BB962C8B-B14F-4D97-AF65-F5344CB8AC3E}">
        <p14:creationId xmlns:p14="http://schemas.microsoft.com/office/powerpoint/2010/main" val="2570746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historienet.dk/civilisationer/hvor-virkelighedstro-er-oldtidens-statuer" TargetMode="External"/><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C69CE-B37D-A92A-A42F-FB0092CF6D8D}"/>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dirty="0"/>
              <a:t>Octavian </a:t>
            </a:r>
            <a:r>
              <a:rPr lang="en-US" dirty="0">
                <a:sym typeface="Wingdings" pitchFamily="2" charset="2"/>
              </a:rPr>
              <a:t> </a:t>
            </a:r>
            <a:br>
              <a:rPr lang="en-US" dirty="0">
                <a:sym typeface="Wingdings" pitchFamily="2" charset="2"/>
              </a:rPr>
            </a:br>
            <a:br>
              <a:rPr lang="en-US" dirty="0">
                <a:sym typeface="Wingdings" pitchFamily="2" charset="2"/>
              </a:rPr>
            </a:br>
            <a:r>
              <a:rPr lang="en-US" dirty="0" err="1">
                <a:sym typeface="Wingdings" pitchFamily="2" charset="2"/>
              </a:rPr>
              <a:t>Kejser</a:t>
            </a:r>
            <a:r>
              <a:rPr lang="en-US" dirty="0">
                <a:sym typeface="Wingdings" pitchFamily="2" charset="2"/>
              </a:rPr>
              <a:t> Augustus</a:t>
            </a:r>
            <a:endParaRPr lang="en-US" dirty="0"/>
          </a:p>
        </p:txBody>
      </p:sp>
      <p:pic>
        <p:nvPicPr>
          <p:cNvPr id="3074" name="Picture 2" descr="Augustus - Wikipedia, den frie encyklopædi">
            <a:extLst>
              <a:ext uri="{FF2B5EF4-FFF2-40B4-BE49-F238E27FC236}">
                <a16:creationId xmlns:a16="http://schemas.microsoft.com/office/drawing/2014/main" id="{41238188-2043-2C0E-43B6-A517C9C0CE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332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6F73D2E4-DCB4-15AA-7C72-577678F260C0}"/>
              </a:ext>
            </a:extLst>
          </p:cNvPr>
          <p:cNvSpPr txBox="1"/>
          <p:nvPr/>
        </p:nvSpPr>
        <p:spPr>
          <a:xfrm>
            <a:off x="1171575" y="885825"/>
            <a:ext cx="2988895" cy="923330"/>
          </a:xfrm>
          <a:prstGeom prst="rect">
            <a:avLst/>
          </a:prstGeom>
          <a:noFill/>
        </p:spPr>
        <p:txBody>
          <a:bodyPr wrap="none" rtlCol="0">
            <a:spAutoFit/>
          </a:bodyPr>
          <a:lstStyle/>
          <a:p>
            <a:r>
              <a:rPr lang="da-DK" sz="5400" dirty="0">
                <a:solidFill>
                  <a:srgbClr val="FF0000"/>
                </a:solidFill>
              </a:rPr>
              <a:t>Kapitel VI</a:t>
            </a:r>
          </a:p>
        </p:txBody>
      </p:sp>
    </p:spTree>
    <p:extLst>
      <p:ext uri="{BB962C8B-B14F-4D97-AF65-F5344CB8AC3E}">
        <p14:creationId xmlns:p14="http://schemas.microsoft.com/office/powerpoint/2010/main" val="363509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87AEC5-D91D-B80D-BAA8-BCE4B1889780}"/>
              </a:ext>
            </a:extLst>
          </p:cNvPr>
          <p:cNvSpPr>
            <a:spLocks noGrp="1"/>
          </p:cNvSpPr>
          <p:nvPr>
            <p:ph type="title"/>
          </p:nvPr>
        </p:nvSpPr>
        <p:spPr>
          <a:xfrm>
            <a:off x="1383564" y="348865"/>
            <a:ext cx="9718111" cy="1576446"/>
          </a:xfrm>
        </p:spPr>
        <p:txBody>
          <a:bodyPr vert="horz" lIns="91440" tIns="45720" rIns="91440" bIns="45720" rtlCol="0" anchor="ctr">
            <a:normAutofit/>
          </a:bodyPr>
          <a:lstStyle/>
          <a:p>
            <a:r>
              <a:rPr lang="en-US" sz="4000" kern="1200" dirty="0" err="1">
                <a:latin typeface="+mj-lt"/>
                <a:ea typeface="+mj-ea"/>
                <a:cs typeface="+mj-cs"/>
              </a:rPr>
              <a:t>Hvordan</a:t>
            </a:r>
            <a:r>
              <a:rPr lang="en-US" sz="4000" kern="1200" dirty="0">
                <a:latin typeface="+mj-lt"/>
                <a:ea typeface="+mj-ea"/>
                <a:cs typeface="+mj-cs"/>
              </a:rPr>
              <a:t> </a:t>
            </a:r>
            <a:r>
              <a:rPr lang="en-US" sz="4000" kern="1200" dirty="0" err="1">
                <a:latin typeface="+mj-lt"/>
                <a:ea typeface="+mj-ea"/>
                <a:cs typeface="+mj-cs"/>
              </a:rPr>
              <a:t>opnår</a:t>
            </a:r>
            <a:r>
              <a:rPr lang="en-US" sz="4000" kern="1200" dirty="0">
                <a:latin typeface="+mj-lt"/>
                <a:ea typeface="+mj-ea"/>
                <a:cs typeface="+mj-cs"/>
              </a:rPr>
              <a:t> Octavian </a:t>
            </a:r>
            <a:r>
              <a:rPr lang="en-US" sz="4000" kern="1200" dirty="0" err="1">
                <a:latin typeface="+mj-lt"/>
                <a:ea typeface="+mj-ea"/>
                <a:cs typeface="+mj-cs"/>
              </a:rPr>
              <a:t>herredømme</a:t>
            </a:r>
            <a:r>
              <a:rPr lang="en-US" sz="4000" kern="1200" dirty="0">
                <a:latin typeface="+mj-lt"/>
                <a:ea typeface="+mj-ea"/>
                <a:cs typeface="+mj-cs"/>
              </a:rPr>
              <a:t> over </a:t>
            </a:r>
            <a:r>
              <a:rPr lang="en-US" sz="4000" kern="1200" dirty="0" err="1">
                <a:latin typeface="+mj-lt"/>
                <a:ea typeface="+mj-ea"/>
                <a:cs typeface="+mj-cs"/>
              </a:rPr>
              <a:t>Romerriget</a:t>
            </a:r>
            <a:r>
              <a:rPr lang="en-US" sz="4000" kern="1200" dirty="0">
                <a:latin typeface="+mj-lt"/>
                <a:ea typeface="+mj-ea"/>
                <a:cs typeface="+mj-cs"/>
              </a:rPr>
              <a:t>?</a:t>
            </a:r>
          </a:p>
        </p:txBody>
      </p:sp>
      <p:graphicFrame>
        <p:nvGraphicFramePr>
          <p:cNvPr id="21" name="Tekstfelt 2">
            <a:extLst>
              <a:ext uri="{FF2B5EF4-FFF2-40B4-BE49-F238E27FC236}">
                <a16:creationId xmlns:a16="http://schemas.microsoft.com/office/drawing/2014/main" id="{6A03B9FB-E1AA-4D6C-2BFE-AF2185D453C6}"/>
              </a:ext>
            </a:extLst>
          </p:cNvPr>
          <p:cNvGraphicFramePr/>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342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7D2BE1-B82C-85DD-FABA-A1000082410D}"/>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a:t>Republik eller kejserdømme?</a:t>
            </a:r>
          </a:p>
        </p:txBody>
      </p:sp>
      <p:sp>
        <p:nvSpPr>
          <p:cNvPr id="3" name="Tekstfelt 2">
            <a:extLst>
              <a:ext uri="{FF2B5EF4-FFF2-40B4-BE49-F238E27FC236}">
                <a16:creationId xmlns:a16="http://schemas.microsoft.com/office/drawing/2014/main" id="{AF3B006C-8501-6DD2-9EFC-C3E32A428603}"/>
              </a:ext>
            </a:extLst>
          </p:cNvPr>
          <p:cNvSpPr txBox="1"/>
          <p:nvPr/>
        </p:nvSpPr>
        <p:spPr>
          <a:xfrm>
            <a:off x="876693" y="2533476"/>
            <a:ext cx="3455821" cy="344783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100"/>
              <a:t>Octavian har opnået enevældig magt, men ifølge hans egne erindringer genetablerer han republikken og lader magten gå tilbage til senatet, der til gengæld tildeler ham navnet ”Augustus” der betyder den ophøjede.</a:t>
            </a:r>
          </a:p>
          <a:p>
            <a:pPr indent="-228600">
              <a:lnSpc>
                <a:spcPct val="90000"/>
              </a:lnSpc>
              <a:spcAft>
                <a:spcPts val="600"/>
              </a:spcAft>
              <a:buFont typeface="Arial" panose="020B0604020202020204" pitchFamily="34" charset="0"/>
              <a:buChar char="•"/>
            </a:pPr>
            <a:r>
              <a:rPr lang="en-US" sz="1100"/>
              <a:t>Ifølge Augustus´ egne beretninger optræder han her efter som den første blandt lige mænd. “</a:t>
            </a:r>
            <a:r>
              <a:rPr lang="en-US" sz="1100" i="1"/>
              <a:t>Efter den tid overgik jeg alle I autoritet og prestige, men havde ikke mere magt end mine kolleger</a:t>
            </a:r>
            <a:r>
              <a:rPr lang="en-US" sz="1100"/>
              <a:t>”</a:t>
            </a:r>
          </a:p>
          <a:p>
            <a:pPr indent="-228600">
              <a:lnSpc>
                <a:spcPct val="90000"/>
              </a:lnSpc>
              <a:spcAft>
                <a:spcPts val="600"/>
              </a:spcAft>
              <a:buFont typeface="Arial" panose="020B0604020202020204" pitchFamily="34" charset="0"/>
              <a:buChar char="•"/>
            </a:pPr>
            <a:r>
              <a:rPr lang="en-US" sz="1100"/>
              <a:t>I realiteten sker der det, at senatet accepterer Augustus´ magt og overherredømme og accepterer hans magt over provinser og militæret samt at han bliver valgt til konsul hvert år</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sym typeface="Wingdings" pitchFamily="2" charset="2"/>
              </a:rPr>
              <a:t> Agustus </a:t>
            </a:r>
            <a:r>
              <a:rPr lang="en-US" sz="1100" b="1">
                <a:sym typeface="Wingdings" pitchFamily="2" charset="2"/>
              </a:rPr>
              <a:t>siger</a:t>
            </a:r>
            <a:r>
              <a:rPr lang="en-US" sz="1100">
                <a:sym typeface="Wingdings" pitchFamily="2" charset="2"/>
              </a:rPr>
              <a:t> altså at republikken består men i </a:t>
            </a:r>
            <a:r>
              <a:rPr lang="en-US" sz="1100" b="1">
                <a:sym typeface="Wingdings" pitchFamily="2" charset="2"/>
              </a:rPr>
              <a:t>praksis</a:t>
            </a:r>
            <a:r>
              <a:rPr lang="en-US" sz="1100">
                <a:sym typeface="Wingdings" pitchFamily="2" charset="2"/>
              </a:rPr>
              <a:t> er Romerriget overgået til kejserdømme</a:t>
            </a:r>
            <a:endParaRPr lang="en-US" sz="1100"/>
          </a:p>
          <a:p>
            <a:pPr indent="-228600">
              <a:lnSpc>
                <a:spcPct val="90000"/>
              </a:lnSpc>
              <a:spcAft>
                <a:spcPts val="600"/>
              </a:spcAft>
              <a:buFont typeface="Arial" panose="020B0604020202020204" pitchFamily="34" charset="0"/>
              <a:buChar char="•"/>
            </a:pPr>
            <a:endParaRPr lang="en-US" sz="1100"/>
          </a:p>
        </p:txBody>
      </p:sp>
      <p:pic>
        <p:nvPicPr>
          <p:cNvPr id="5" name="Picture 4">
            <a:extLst>
              <a:ext uri="{FF2B5EF4-FFF2-40B4-BE49-F238E27FC236}">
                <a16:creationId xmlns:a16="http://schemas.microsoft.com/office/drawing/2014/main" id="{9CE639E5-E931-BA66-6DC8-B7A76DB5F3EA}"/>
              </a:ext>
            </a:extLst>
          </p:cNvPr>
          <p:cNvPicPr>
            <a:picLocks noChangeAspect="1"/>
          </p:cNvPicPr>
          <p:nvPr/>
        </p:nvPicPr>
        <p:blipFill rotWithShape="1">
          <a:blip r:embed="rId2"/>
          <a:srcRect l="22296"/>
          <a:stretch/>
        </p:blipFill>
        <p:spPr>
          <a:xfrm>
            <a:off x="5086726" y="10"/>
            <a:ext cx="7105273" cy="6857990"/>
          </a:xfrm>
          <a:prstGeom prst="rect">
            <a:avLst/>
          </a:prstGeom>
        </p:spPr>
      </p:pic>
      <p:grpSp>
        <p:nvGrpSpPr>
          <p:cNvPr id="9" name="Group 8">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79811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E0BB5-E8DC-074A-C3C7-892D75CF9A0D}"/>
              </a:ext>
            </a:extLst>
          </p:cNvPr>
          <p:cNvSpPr>
            <a:spLocks noGrp="1"/>
          </p:cNvSpPr>
          <p:nvPr>
            <p:ph type="title"/>
          </p:nvPr>
        </p:nvSpPr>
        <p:spPr/>
        <p:txBody>
          <a:bodyPr/>
          <a:lstStyle/>
          <a:p>
            <a:endParaRPr lang="da-DK"/>
          </a:p>
        </p:txBody>
      </p:sp>
      <p:pic>
        <p:nvPicPr>
          <p:cNvPr id="3" name="Billede 2">
            <a:extLst>
              <a:ext uri="{FF2B5EF4-FFF2-40B4-BE49-F238E27FC236}">
                <a16:creationId xmlns:a16="http://schemas.microsoft.com/office/drawing/2014/main" id="{CA6E28BF-1B07-5249-8734-372A2CA6E2B6}"/>
              </a:ext>
            </a:extLst>
          </p:cNvPr>
          <p:cNvPicPr>
            <a:picLocks noChangeAspect="1"/>
          </p:cNvPicPr>
          <p:nvPr/>
        </p:nvPicPr>
        <p:blipFill>
          <a:blip r:embed="rId2"/>
          <a:stretch>
            <a:fillRect/>
          </a:stretch>
        </p:blipFill>
        <p:spPr>
          <a:xfrm>
            <a:off x="1057275" y="457199"/>
            <a:ext cx="9815513" cy="6086475"/>
          </a:xfrm>
          <a:prstGeom prst="rect">
            <a:avLst/>
          </a:prstGeom>
        </p:spPr>
      </p:pic>
      <p:cxnSp>
        <p:nvCxnSpPr>
          <p:cNvPr id="5" name="Lige forbindelse 4">
            <a:extLst>
              <a:ext uri="{FF2B5EF4-FFF2-40B4-BE49-F238E27FC236}">
                <a16:creationId xmlns:a16="http://schemas.microsoft.com/office/drawing/2014/main" id="{AD29DCD1-56E6-D1EA-9D11-D9FF8C1E119C}"/>
              </a:ext>
            </a:extLst>
          </p:cNvPr>
          <p:cNvCxnSpPr>
            <a:cxnSpLocks/>
          </p:cNvCxnSpPr>
          <p:nvPr/>
        </p:nvCxnSpPr>
        <p:spPr>
          <a:xfrm>
            <a:off x="1351722" y="4452730"/>
            <a:ext cx="0" cy="1378227"/>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Lige forbindelse 7">
            <a:extLst>
              <a:ext uri="{FF2B5EF4-FFF2-40B4-BE49-F238E27FC236}">
                <a16:creationId xmlns:a16="http://schemas.microsoft.com/office/drawing/2014/main" id="{47F9D9F6-650E-CB9D-D54E-5F447DD7BE60}"/>
              </a:ext>
            </a:extLst>
          </p:cNvPr>
          <p:cNvCxnSpPr>
            <a:cxnSpLocks/>
          </p:cNvCxnSpPr>
          <p:nvPr/>
        </p:nvCxnSpPr>
        <p:spPr>
          <a:xfrm>
            <a:off x="1351722" y="5830957"/>
            <a:ext cx="44659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Lige forbindelse 10">
            <a:extLst>
              <a:ext uri="{FF2B5EF4-FFF2-40B4-BE49-F238E27FC236}">
                <a16:creationId xmlns:a16="http://schemas.microsoft.com/office/drawing/2014/main" id="{C37BFE30-BA7E-C886-4D66-B83C57314DA4}"/>
              </a:ext>
            </a:extLst>
          </p:cNvPr>
          <p:cNvCxnSpPr>
            <a:cxnSpLocks/>
          </p:cNvCxnSpPr>
          <p:nvPr/>
        </p:nvCxnSpPr>
        <p:spPr>
          <a:xfrm flipH="1" flipV="1">
            <a:off x="5817704" y="2133600"/>
            <a:ext cx="13253" cy="3697357"/>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Lige forbindelse 13">
            <a:extLst>
              <a:ext uri="{FF2B5EF4-FFF2-40B4-BE49-F238E27FC236}">
                <a16:creationId xmlns:a16="http://schemas.microsoft.com/office/drawing/2014/main" id="{364AADA5-1EB9-1D4D-B5D4-3B88753537BC}"/>
              </a:ext>
            </a:extLst>
          </p:cNvPr>
          <p:cNvCxnSpPr/>
          <p:nvPr/>
        </p:nvCxnSpPr>
        <p:spPr>
          <a:xfrm flipH="1">
            <a:off x="3498574" y="2120348"/>
            <a:ext cx="231913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Lige forbindelse 15">
            <a:extLst>
              <a:ext uri="{FF2B5EF4-FFF2-40B4-BE49-F238E27FC236}">
                <a16:creationId xmlns:a16="http://schemas.microsoft.com/office/drawing/2014/main" id="{A5B0EAF5-EE14-B363-C1CE-C7FC0A8820F0}"/>
              </a:ext>
            </a:extLst>
          </p:cNvPr>
          <p:cNvCxnSpPr/>
          <p:nvPr/>
        </p:nvCxnSpPr>
        <p:spPr>
          <a:xfrm>
            <a:off x="3525078" y="2133600"/>
            <a:ext cx="0" cy="23191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Lige forbindelse 17">
            <a:extLst>
              <a:ext uri="{FF2B5EF4-FFF2-40B4-BE49-F238E27FC236}">
                <a16:creationId xmlns:a16="http://schemas.microsoft.com/office/drawing/2014/main" id="{08FC5993-51E1-0483-8FA7-D7713B5EAE42}"/>
              </a:ext>
            </a:extLst>
          </p:cNvPr>
          <p:cNvCxnSpPr/>
          <p:nvPr/>
        </p:nvCxnSpPr>
        <p:spPr>
          <a:xfrm flipH="1">
            <a:off x="1351722" y="4452730"/>
            <a:ext cx="214685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Lige forbindelse 19">
            <a:extLst>
              <a:ext uri="{FF2B5EF4-FFF2-40B4-BE49-F238E27FC236}">
                <a16:creationId xmlns:a16="http://schemas.microsoft.com/office/drawing/2014/main" id="{E3944967-969B-A729-A6C1-7913D04AF61E}"/>
              </a:ext>
            </a:extLst>
          </p:cNvPr>
          <p:cNvCxnSpPr>
            <a:cxnSpLocks/>
          </p:cNvCxnSpPr>
          <p:nvPr/>
        </p:nvCxnSpPr>
        <p:spPr>
          <a:xfrm>
            <a:off x="6096000" y="1113183"/>
            <a:ext cx="0" cy="276970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Lige forbindelse 21">
            <a:extLst>
              <a:ext uri="{FF2B5EF4-FFF2-40B4-BE49-F238E27FC236}">
                <a16:creationId xmlns:a16="http://schemas.microsoft.com/office/drawing/2014/main" id="{BA622E6E-4858-DC8A-5B7D-B9410243A0E1}"/>
              </a:ext>
            </a:extLst>
          </p:cNvPr>
          <p:cNvCxnSpPr/>
          <p:nvPr/>
        </p:nvCxnSpPr>
        <p:spPr>
          <a:xfrm>
            <a:off x="6096000" y="3896139"/>
            <a:ext cx="459850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Lige forbindelse 23">
            <a:extLst>
              <a:ext uri="{FF2B5EF4-FFF2-40B4-BE49-F238E27FC236}">
                <a16:creationId xmlns:a16="http://schemas.microsoft.com/office/drawing/2014/main" id="{C5D7508E-7BAC-357A-A3AA-98E58038C154}"/>
              </a:ext>
            </a:extLst>
          </p:cNvPr>
          <p:cNvCxnSpPr>
            <a:cxnSpLocks/>
          </p:cNvCxnSpPr>
          <p:nvPr/>
        </p:nvCxnSpPr>
        <p:spPr>
          <a:xfrm flipV="1">
            <a:off x="10694504" y="1113183"/>
            <a:ext cx="0" cy="276970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Lige forbindelse 25">
            <a:extLst>
              <a:ext uri="{FF2B5EF4-FFF2-40B4-BE49-F238E27FC236}">
                <a16:creationId xmlns:a16="http://schemas.microsoft.com/office/drawing/2014/main" id="{BBDDCBEA-934E-B9B6-B2F0-B39B90E519DE}"/>
              </a:ext>
            </a:extLst>
          </p:cNvPr>
          <p:cNvCxnSpPr/>
          <p:nvPr/>
        </p:nvCxnSpPr>
        <p:spPr>
          <a:xfrm flipH="1">
            <a:off x="6096000" y="1113183"/>
            <a:ext cx="459850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903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904516-F380-4F60-AF1B-FE64FD5DDD75}"/>
              </a:ext>
            </a:extLst>
          </p:cNvPr>
          <p:cNvSpPr>
            <a:spLocks noGrp="1"/>
          </p:cNvSpPr>
          <p:nvPr>
            <p:ph type="title"/>
          </p:nvPr>
        </p:nvSpPr>
        <p:spPr>
          <a:xfrm>
            <a:off x="5868557" y="1138036"/>
            <a:ext cx="5444382" cy="1402470"/>
          </a:xfrm>
        </p:spPr>
        <p:txBody>
          <a:bodyPr vert="horz" lIns="91440" tIns="45720" rIns="91440" bIns="45720" rtlCol="0" anchor="t">
            <a:normAutofit/>
          </a:bodyPr>
          <a:lstStyle/>
          <a:p>
            <a:r>
              <a:rPr lang="en-US" sz="3200" dirty="0" err="1"/>
              <a:t>Konkrete</a:t>
            </a:r>
            <a:r>
              <a:rPr lang="en-US" sz="3200" dirty="0"/>
              <a:t> </a:t>
            </a:r>
            <a:r>
              <a:rPr lang="en-US" sz="3200" dirty="0" err="1"/>
              <a:t>tiltag</a:t>
            </a:r>
            <a:r>
              <a:rPr lang="en-US" sz="3200" dirty="0"/>
              <a:t> Augustus </a:t>
            </a:r>
            <a:r>
              <a:rPr lang="en-US" sz="3200" dirty="0" err="1"/>
              <a:t>gør</a:t>
            </a:r>
            <a:r>
              <a:rPr lang="en-US" sz="3200" dirty="0"/>
              <a:t> </a:t>
            </a:r>
            <a:r>
              <a:rPr lang="en-US" sz="3200" dirty="0" err="1"/>
              <a:t>tiltag</a:t>
            </a:r>
            <a:r>
              <a:rPr lang="en-US" sz="3200" dirty="0"/>
              <a:t> Augustus </a:t>
            </a:r>
            <a:r>
              <a:rPr lang="en-US" sz="3200" dirty="0" err="1"/>
              <a:t>gør</a:t>
            </a:r>
            <a:endParaRPr lang="en-US" sz="3200" dirty="0"/>
          </a:p>
        </p:txBody>
      </p:sp>
      <p:pic>
        <p:nvPicPr>
          <p:cNvPr id="5" name="Picture 4">
            <a:extLst>
              <a:ext uri="{FF2B5EF4-FFF2-40B4-BE49-F238E27FC236}">
                <a16:creationId xmlns:a16="http://schemas.microsoft.com/office/drawing/2014/main" id="{61F17D8C-29DA-B6FB-BCEE-BBB866D90E5E}"/>
              </a:ext>
            </a:extLst>
          </p:cNvPr>
          <p:cNvPicPr>
            <a:picLocks noChangeAspect="1"/>
          </p:cNvPicPr>
          <p:nvPr/>
        </p:nvPicPr>
        <p:blipFill rotWithShape="1">
          <a:blip r:embed="rId2"/>
          <a:srcRect l="4916" r="22789"/>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2F974686-A8B3-1BD3-A6F8-AA2AEB3C2EA5}"/>
              </a:ext>
            </a:extLst>
          </p:cNvPr>
          <p:cNvSpPr txBox="1"/>
          <p:nvPr/>
        </p:nvSpPr>
        <p:spPr>
          <a:xfrm>
            <a:off x="5868557" y="2551176"/>
            <a:ext cx="5444382" cy="3591207"/>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700"/>
              <a:t>Han giver lønforhøjelser til sine legioner (soldater) og sikre dem en god pension</a:t>
            </a:r>
          </a:p>
          <a:p>
            <a:pPr marL="285750" indent="-228600">
              <a:lnSpc>
                <a:spcPct val="90000"/>
              </a:lnSpc>
              <a:spcAft>
                <a:spcPts val="600"/>
              </a:spcAft>
              <a:buFont typeface="Arial" panose="020B0604020202020204" pitchFamily="34" charset="0"/>
              <a:buChar char="•"/>
            </a:pPr>
            <a:r>
              <a:rPr lang="en-US" sz="1700"/>
              <a:t>Han giver pengegaver til de fattige (ifølge hans egne beretninger)</a:t>
            </a:r>
          </a:p>
          <a:p>
            <a:pPr marL="285750" indent="-228600">
              <a:lnSpc>
                <a:spcPct val="90000"/>
              </a:lnSpc>
              <a:spcAft>
                <a:spcPts val="600"/>
              </a:spcAft>
              <a:buFont typeface="Arial" panose="020B0604020202020204" pitchFamily="34" charset="0"/>
              <a:buChar char="•"/>
            </a:pPr>
            <a:r>
              <a:rPr lang="en-US" sz="1700"/>
              <a:t>Han har givet penge fra egen lomme til statskassen og militærkassen (ifølge hans egne beretninger)</a:t>
            </a:r>
          </a:p>
          <a:p>
            <a:pPr marL="285750" indent="-228600">
              <a:lnSpc>
                <a:spcPct val="90000"/>
              </a:lnSpc>
              <a:spcAft>
                <a:spcPts val="600"/>
              </a:spcAft>
              <a:buFont typeface="Arial" panose="020B0604020202020204" pitchFamily="34" charset="0"/>
              <a:buChar char="•"/>
            </a:pPr>
            <a:endParaRPr lang="en-US" sz="1700"/>
          </a:p>
          <a:p>
            <a:pPr marL="57150" indent="-228600">
              <a:lnSpc>
                <a:spcPct val="90000"/>
              </a:lnSpc>
              <a:spcAft>
                <a:spcPts val="600"/>
              </a:spcAft>
              <a:buFont typeface="Arial" panose="020B0604020202020204" pitchFamily="34" charset="0"/>
              <a:buChar char="•"/>
            </a:pPr>
            <a:r>
              <a:rPr lang="en-US" sz="1700"/>
              <a:t>Augustus praler med dine “gaver”, men der er ingen grund til ikke at tro på pralerierne, da han herigennem opnåede taknemmelighed og troskab fra befolkningen. </a:t>
            </a:r>
            <a:r>
              <a:rPr lang="en-US" sz="1700">
                <a:sym typeface="Wingdings" pitchFamily="2" charset="2"/>
              </a:rPr>
              <a:t> han havde gjort alle Romerrigets indbyggere til sine klienter = kejserdømme!</a:t>
            </a:r>
            <a:endParaRPr lang="en-US" sz="1700"/>
          </a:p>
          <a:p>
            <a:pPr marL="285750" indent="-228600">
              <a:lnSpc>
                <a:spcPct val="90000"/>
              </a:lnSpc>
              <a:spcAft>
                <a:spcPts val="600"/>
              </a:spcAft>
              <a:buFont typeface="Arial" panose="020B0604020202020204" pitchFamily="34" charset="0"/>
              <a:buChar char="•"/>
            </a:pPr>
            <a:endParaRPr lang="en-US" sz="1700"/>
          </a:p>
          <a:p>
            <a:pPr marL="285750"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64309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C7AF9FC-D4E0-9832-7421-02AECB9DEBCB}"/>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500" kern="1200">
                <a:solidFill>
                  <a:srgbClr val="FFFFFF"/>
                </a:solidFill>
                <a:latin typeface="+mj-lt"/>
                <a:ea typeface="+mj-ea"/>
                <a:cs typeface="+mj-cs"/>
              </a:rPr>
              <a:t>Hvad siger antikhistorikeren om den romerske kejser?</a:t>
            </a:r>
            <a:br>
              <a:rPr lang="en-US" sz="2500" kern="1200">
                <a:solidFill>
                  <a:srgbClr val="FFFFFF"/>
                </a:solidFill>
                <a:latin typeface="+mj-lt"/>
                <a:ea typeface="+mj-ea"/>
                <a:cs typeface="+mj-cs"/>
              </a:rPr>
            </a:br>
            <a:r>
              <a:rPr lang="en-US" sz="2500" kern="1200">
                <a:solidFill>
                  <a:srgbClr val="FFFFFF"/>
                </a:solidFill>
                <a:latin typeface="+mj-lt"/>
                <a:ea typeface="+mj-ea"/>
                <a:cs typeface="+mj-cs"/>
              </a:rPr>
              <a:t>- skriv hans hovedpointer ned!</a:t>
            </a:r>
          </a:p>
        </p:txBody>
      </p:sp>
      <p:pic>
        <p:nvPicPr>
          <p:cNvPr id="3" name="Jesper Carlsen om Kejserdæmmet">
            <a:hlinkClick r:id="" action="ppaction://media"/>
            <a:extLst>
              <a:ext uri="{FF2B5EF4-FFF2-40B4-BE49-F238E27FC236}">
                <a16:creationId xmlns:a16="http://schemas.microsoft.com/office/drawing/2014/main" id="{FF90BCB7-85EC-2F2A-3BC4-F7076C277D3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9682" y="1966293"/>
            <a:ext cx="9132634" cy="4452160"/>
          </a:xfrm>
          <a:prstGeom prst="rect">
            <a:avLst/>
          </a:prstGeom>
        </p:spPr>
      </p:pic>
    </p:spTree>
    <p:extLst>
      <p:ext uri="{BB962C8B-B14F-4D97-AF65-F5344CB8AC3E}">
        <p14:creationId xmlns:p14="http://schemas.microsoft.com/office/powerpoint/2010/main" val="168614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FCAAC9-9E83-AF7E-5CE8-C6ABA86D59D4}"/>
              </a:ext>
            </a:extLst>
          </p:cNvPr>
          <p:cNvPicPr>
            <a:picLocks noChangeAspect="1"/>
          </p:cNvPicPr>
          <p:nvPr/>
        </p:nvPicPr>
        <p:blipFill rotWithShape="1">
          <a:blip r:embed="rId2"/>
          <a:srcRect l="16754" r="1912" b="-1"/>
          <a:stretch/>
        </p:blipFill>
        <p:spPr>
          <a:xfrm>
            <a:off x="20" y="10"/>
            <a:ext cx="12191979" cy="6857990"/>
          </a:xfrm>
          <a:prstGeom prst="rect">
            <a:avLst/>
          </a:prstGeom>
        </p:spPr>
      </p:pic>
      <p:sp useBgFill="1">
        <p:nvSpPr>
          <p:cNvPr id="9" name="Rectangle 8">
            <a:extLst>
              <a:ext uri="{FF2B5EF4-FFF2-40B4-BE49-F238E27FC236}">
                <a16:creationId xmlns:a16="http://schemas.microsoft.com/office/drawing/2014/main" id="{8EB2B82E-9519-13BE-F662-21976E2C7A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9043" y="1170650"/>
            <a:ext cx="9873914" cy="45283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6A425E-C763-87F3-6763-21DA6FA16722}"/>
              </a:ext>
            </a:extLst>
          </p:cNvPr>
          <p:cNvSpPr>
            <a:spLocks noGrp="1"/>
          </p:cNvSpPr>
          <p:nvPr>
            <p:ph type="title"/>
          </p:nvPr>
        </p:nvSpPr>
        <p:spPr>
          <a:xfrm>
            <a:off x="1658754" y="2021904"/>
            <a:ext cx="3703486" cy="2751955"/>
          </a:xfrm>
        </p:spPr>
        <p:txBody>
          <a:bodyPr vert="horz" lIns="91440" tIns="45720" rIns="91440" bIns="45720" rtlCol="0" anchor="t">
            <a:normAutofit/>
          </a:bodyPr>
          <a:lstStyle/>
          <a:p>
            <a:r>
              <a:rPr lang="en-US" sz="3200" dirty="0"/>
              <a:t>Augustus </a:t>
            </a:r>
            <a:r>
              <a:rPr lang="en-US" sz="3200" dirty="0" err="1"/>
              <a:t>og</a:t>
            </a:r>
            <a:r>
              <a:rPr lang="en-US" sz="3200" dirty="0"/>
              <a:t> propaganda</a:t>
            </a:r>
          </a:p>
        </p:txBody>
      </p:sp>
      <p:cxnSp>
        <p:nvCxnSpPr>
          <p:cNvPr id="11" name="Straight Connector 10">
            <a:extLst>
              <a:ext uri="{FF2B5EF4-FFF2-40B4-BE49-F238E27FC236}">
                <a16:creationId xmlns:a16="http://schemas.microsoft.com/office/drawing/2014/main" id="{58111A9F-5A83-81E0-CD78-A5959435DC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47465" y="1762828"/>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74908E0B-2A71-8AB9-32C7-3173D035C61F}"/>
              </a:ext>
            </a:extLst>
          </p:cNvPr>
          <p:cNvSpPr txBox="1"/>
          <p:nvPr/>
        </p:nvSpPr>
        <p:spPr>
          <a:xfrm>
            <a:off x="6023025" y="1677819"/>
            <a:ext cx="4540701" cy="349616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a:effectLst/>
              </a:rPr>
              <a:t>Augustus var optaget af at </a:t>
            </a:r>
            <a:r>
              <a:rPr lang="en-US" sz="1400" b="1">
                <a:effectLst/>
              </a:rPr>
              <a:t>sikre sig en plads i verdenshistorien </a:t>
            </a:r>
            <a:r>
              <a:rPr lang="en-US" sz="1400">
                <a:effectLst/>
                <a:sym typeface="Wingdings" pitchFamily="2" charset="2"/>
              </a:rPr>
              <a:t></a:t>
            </a:r>
            <a:r>
              <a:rPr lang="en-US" sz="1400">
                <a:effectLst/>
              </a:rPr>
              <a:t> masser af propaganda: </a:t>
            </a:r>
          </a:p>
          <a:p>
            <a:pPr marL="342900" lvl="0" indent="-228600">
              <a:lnSpc>
                <a:spcPct val="90000"/>
              </a:lnSpc>
              <a:spcAft>
                <a:spcPts val="600"/>
              </a:spcAft>
              <a:buFont typeface="Arial" panose="020B0604020202020204" pitchFamily="34" charset="0"/>
              <a:buChar char="•"/>
            </a:pPr>
            <a:r>
              <a:rPr lang="en-US" sz="1400">
                <a:effectLst/>
              </a:rPr>
              <a:t>Storværk om Roms historie skrevet af Livius… bestilt af Augustus </a:t>
            </a:r>
            <a:r>
              <a:rPr lang="en-US" sz="1400">
                <a:effectLst/>
                <a:sym typeface="Wingdings" pitchFamily="2" charset="2"/>
              </a:rPr>
              <a:t></a:t>
            </a:r>
            <a:endParaRPr lang="en-US" sz="1400">
              <a:effectLst/>
            </a:endParaRPr>
          </a:p>
          <a:p>
            <a:pPr marL="342900" lvl="0" indent="-228600">
              <a:lnSpc>
                <a:spcPct val="90000"/>
              </a:lnSpc>
              <a:spcAft>
                <a:spcPts val="600"/>
              </a:spcAft>
              <a:buFont typeface="Arial" panose="020B0604020202020204" pitchFamily="34" charset="0"/>
              <a:buChar char="•"/>
            </a:pPr>
            <a:r>
              <a:rPr lang="en-US" sz="1400">
                <a:effectLst/>
              </a:rPr>
              <a:t>Episk digt af Vergil, </a:t>
            </a:r>
            <a:r>
              <a:rPr lang="en-US" sz="1400" i="1">
                <a:effectLst/>
              </a:rPr>
              <a:t>Æneiden</a:t>
            </a:r>
            <a:r>
              <a:rPr lang="en-US" sz="1400">
                <a:effectLst/>
              </a:rPr>
              <a:t>. En glorificering af Roms storhedstid og en varsling om ”den guddommelige yngling” der senere ville komme = Augustus.</a:t>
            </a:r>
          </a:p>
          <a:p>
            <a:pPr marL="342900" lvl="0" indent="-228600">
              <a:lnSpc>
                <a:spcPct val="90000"/>
              </a:lnSpc>
              <a:spcAft>
                <a:spcPts val="600"/>
              </a:spcAft>
              <a:buFont typeface="Arial" panose="020B0604020202020204" pitchFamily="34" charset="0"/>
              <a:buChar char="•"/>
            </a:pPr>
            <a:r>
              <a:rPr lang="en-US" sz="1400">
                <a:effectLst/>
              </a:rPr>
              <a:t>Digt af Horats, </a:t>
            </a:r>
            <a:r>
              <a:rPr lang="en-US" sz="1400" i="1">
                <a:effectLst/>
              </a:rPr>
              <a:t>Nunc est bibendum</a:t>
            </a:r>
            <a:r>
              <a:rPr lang="en-US" sz="1400">
                <a:effectLst/>
              </a:rPr>
              <a:t> (nu skal der drikkes) der fejrer sejren over Antonius og Kleopatra.</a:t>
            </a:r>
          </a:p>
          <a:p>
            <a:pPr marL="342900" lvl="0" indent="-228600">
              <a:lnSpc>
                <a:spcPct val="90000"/>
              </a:lnSpc>
              <a:spcAft>
                <a:spcPts val="600"/>
              </a:spcAft>
              <a:buFont typeface="Arial" panose="020B0604020202020204" pitchFamily="34" charset="0"/>
              <a:buChar char="•"/>
            </a:pPr>
            <a:r>
              <a:rPr lang="en-US" sz="1400">
                <a:effectLst/>
              </a:rPr>
              <a:t>Statuer af Augustus i forskellige roller: hærfører, ypperstepræst, senator.</a:t>
            </a:r>
          </a:p>
          <a:p>
            <a:pPr marL="342900" lvl="0" indent="-228600">
              <a:lnSpc>
                <a:spcPct val="90000"/>
              </a:lnSpc>
              <a:spcAft>
                <a:spcPts val="600"/>
              </a:spcAft>
              <a:buFont typeface="Arial" panose="020B0604020202020204" pitchFamily="34" charset="0"/>
              <a:buChar char="•"/>
            </a:pPr>
            <a:r>
              <a:rPr lang="en-US" sz="1400">
                <a:effectLst/>
              </a:rPr>
              <a:t>Mønter med motiver fra Augustus´ sejre.</a:t>
            </a:r>
          </a:p>
          <a:p>
            <a:pPr indent="-228600">
              <a:lnSpc>
                <a:spcPct val="90000"/>
              </a:lnSpc>
              <a:spcAft>
                <a:spcPts val="600"/>
              </a:spcAft>
              <a:buFont typeface="Arial" panose="020B0604020202020204" pitchFamily="34" charset="0"/>
              <a:buChar char="•"/>
            </a:pPr>
            <a:endParaRPr lang="en-US" sz="1400"/>
          </a:p>
        </p:txBody>
      </p:sp>
    </p:spTree>
    <p:extLst>
      <p:ext uri="{BB962C8B-B14F-4D97-AF65-F5344CB8AC3E}">
        <p14:creationId xmlns:p14="http://schemas.microsoft.com/office/powerpoint/2010/main" val="1624787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6AD8AD01-651A-50CF-09EE-0657330960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378" r="1" b="12380"/>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CAA6A702-06FC-E511-E548-57FB20D6562E}"/>
              </a:ext>
            </a:extLst>
          </p:cNvPr>
          <p:cNvSpPr>
            <a:spLocks noGrp="1"/>
          </p:cNvSpPr>
          <p:nvPr>
            <p:ph type="title"/>
          </p:nvPr>
        </p:nvSpPr>
        <p:spPr>
          <a:xfrm>
            <a:off x="6343650" y="3962400"/>
            <a:ext cx="5505814" cy="1690409"/>
          </a:xfrm>
        </p:spPr>
        <p:txBody>
          <a:bodyPr vert="horz" lIns="91440" tIns="45720" rIns="91440" bIns="45720" rtlCol="0" anchor="b">
            <a:normAutofit/>
          </a:bodyPr>
          <a:lstStyle/>
          <a:p>
            <a:r>
              <a:rPr lang="da-DK" kern="1200" dirty="0">
                <a:solidFill>
                  <a:schemeClr val="tx1"/>
                </a:solidFill>
                <a:latin typeface="+mj-lt"/>
                <a:ea typeface="+mj-ea"/>
                <a:cs typeface="+mj-cs"/>
              </a:rPr>
              <a:t>Livius´ historiebog om Romerriget</a:t>
            </a:r>
          </a:p>
        </p:txBody>
      </p:sp>
      <p:pic>
        <p:nvPicPr>
          <p:cNvPr id="4098" name="Picture 2" descr="The History of Rome (Books IX-XXVI) | Titus Livius Livy | Køb The History  of Rome (Books IX-XXVI) som bog, paperback fra Tales">
            <a:extLst>
              <a:ext uri="{FF2B5EF4-FFF2-40B4-BE49-F238E27FC236}">
                <a16:creationId xmlns:a16="http://schemas.microsoft.com/office/drawing/2014/main" id="{AEFD7473-A64C-8E5E-978F-11C157835C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042" r="1" b="22147"/>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A0EB79F0-6E7B-91AC-21F7-3B1E0CAD00E9}"/>
              </a:ext>
            </a:extLst>
          </p:cNvPr>
          <p:cNvSpPr txBox="1"/>
          <p:nvPr/>
        </p:nvSpPr>
        <p:spPr>
          <a:xfrm>
            <a:off x="6302829" y="5834743"/>
            <a:ext cx="5388428" cy="923330"/>
          </a:xfrm>
          <a:prstGeom prst="rect">
            <a:avLst/>
          </a:prstGeom>
          <a:noFill/>
        </p:spPr>
        <p:txBody>
          <a:bodyPr wrap="square" rtlCol="0">
            <a:spAutoFit/>
          </a:bodyPr>
          <a:lstStyle/>
          <a:p>
            <a:r>
              <a:rPr lang="da-DK" sz="1800" dirty="0">
                <a:effectLst/>
              </a:rPr>
              <a:t>Storværk om Roms historie skrevet af Livius… bestilt af Augustus </a:t>
            </a:r>
            <a:r>
              <a:rPr lang="da-DK" sz="1800" dirty="0">
                <a:effectLst/>
                <a:sym typeface="Wingdings" pitchFamily="2" charset="2"/>
              </a:rPr>
              <a:t></a:t>
            </a:r>
            <a:endParaRPr lang="da-DK" sz="1800" dirty="0">
              <a:effectLst/>
            </a:endParaRPr>
          </a:p>
          <a:p>
            <a:endParaRPr lang="da-DK" dirty="0"/>
          </a:p>
        </p:txBody>
      </p:sp>
    </p:spTree>
    <p:extLst>
      <p:ext uri="{BB962C8B-B14F-4D97-AF65-F5344CB8AC3E}">
        <p14:creationId xmlns:p14="http://schemas.microsoft.com/office/powerpoint/2010/main" val="459965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en Augustæiske Æra (Vergil) | oldtidskundskab">
            <a:extLst>
              <a:ext uri="{FF2B5EF4-FFF2-40B4-BE49-F238E27FC236}">
                <a16:creationId xmlns:a16="http://schemas.microsoft.com/office/drawing/2014/main" id="{790C59D1-0603-3AF9-D72B-9BF16100B0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722" b="1497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2BE1452-2FC8-D357-2302-A1FBEEE3C1BD}"/>
              </a:ext>
            </a:extLst>
          </p:cNvPr>
          <p:cNvSpPr>
            <a:spLocks noGrp="1"/>
          </p:cNvSpPr>
          <p:nvPr>
            <p:ph type="title"/>
          </p:nvPr>
        </p:nvSpPr>
        <p:spPr>
          <a:xfrm>
            <a:off x="6343650" y="3962400"/>
            <a:ext cx="5505814" cy="1690409"/>
          </a:xfrm>
        </p:spPr>
        <p:txBody>
          <a:bodyPr vert="horz" lIns="91440" tIns="45720" rIns="91440" bIns="45720" rtlCol="0" anchor="b">
            <a:normAutofit/>
          </a:bodyPr>
          <a:lstStyle/>
          <a:p>
            <a:r>
              <a:rPr lang="en-US" kern="1200" dirty="0">
                <a:solidFill>
                  <a:schemeClr val="tx1"/>
                </a:solidFill>
                <a:latin typeface="+mj-lt"/>
                <a:ea typeface="+mj-ea"/>
                <a:cs typeface="+mj-cs"/>
              </a:rPr>
              <a:t>Vergil: </a:t>
            </a:r>
            <a:r>
              <a:rPr lang="en-US" kern="1200" dirty="0" err="1">
                <a:solidFill>
                  <a:schemeClr val="tx1"/>
                </a:solidFill>
                <a:latin typeface="+mj-lt"/>
                <a:ea typeface="+mj-ea"/>
                <a:cs typeface="+mj-cs"/>
              </a:rPr>
              <a:t>Æneiden</a:t>
            </a:r>
            <a:endParaRPr lang="en-US" kern="1200" dirty="0">
              <a:solidFill>
                <a:schemeClr val="tx1"/>
              </a:solidFill>
              <a:latin typeface="+mj-lt"/>
              <a:ea typeface="+mj-ea"/>
              <a:cs typeface="+mj-cs"/>
            </a:endParaRPr>
          </a:p>
        </p:txBody>
      </p:sp>
      <p:pic>
        <p:nvPicPr>
          <p:cNvPr id="5122" name="Picture 2" descr="Få Æneiden af Vergil | Bøger &amp; Kuriosa">
            <a:extLst>
              <a:ext uri="{FF2B5EF4-FFF2-40B4-BE49-F238E27FC236}">
                <a16:creationId xmlns:a16="http://schemas.microsoft.com/office/drawing/2014/main" id="{61BC77EA-949D-499A-7297-2F13051AE3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94" b="35221"/>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802091CA-8B08-1C99-BB0E-011562EA9F26}"/>
              </a:ext>
            </a:extLst>
          </p:cNvPr>
          <p:cNvSpPr txBox="1"/>
          <p:nvPr/>
        </p:nvSpPr>
        <p:spPr>
          <a:xfrm>
            <a:off x="6096000" y="5652809"/>
            <a:ext cx="5878287" cy="923330"/>
          </a:xfrm>
          <a:prstGeom prst="rect">
            <a:avLst/>
          </a:prstGeom>
          <a:noFill/>
        </p:spPr>
        <p:txBody>
          <a:bodyPr wrap="square" rtlCol="0">
            <a:spAutoFit/>
          </a:bodyPr>
          <a:lstStyle/>
          <a:p>
            <a:r>
              <a:rPr lang="en-US" sz="1800" dirty="0" err="1">
                <a:effectLst/>
              </a:rPr>
              <a:t>En</a:t>
            </a:r>
            <a:r>
              <a:rPr lang="en-US" sz="1800" dirty="0">
                <a:effectLst/>
              </a:rPr>
              <a:t> </a:t>
            </a:r>
            <a:r>
              <a:rPr lang="en-US" sz="1800" dirty="0" err="1">
                <a:effectLst/>
              </a:rPr>
              <a:t>glorificering</a:t>
            </a:r>
            <a:r>
              <a:rPr lang="en-US" sz="1800" dirty="0">
                <a:effectLst/>
              </a:rPr>
              <a:t> </a:t>
            </a:r>
            <a:r>
              <a:rPr lang="en-US" sz="1800" dirty="0" err="1">
                <a:effectLst/>
              </a:rPr>
              <a:t>af</a:t>
            </a:r>
            <a:r>
              <a:rPr lang="en-US" sz="1800" dirty="0">
                <a:effectLst/>
              </a:rPr>
              <a:t> </a:t>
            </a:r>
            <a:r>
              <a:rPr lang="en-US" sz="1800" dirty="0" err="1">
                <a:effectLst/>
              </a:rPr>
              <a:t>Roms</a:t>
            </a:r>
            <a:r>
              <a:rPr lang="en-US" sz="1800" dirty="0">
                <a:effectLst/>
              </a:rPr>
              <a:t> </a:t>
            </a:r>
            <a:r>
              <a:rPr lang="en-US" sz="1800" dirty="0" err="1">
                <a:effectLst/>
              </a:rPr>
              <a:t>storhedstid</a:t>
            </a:r>
            <a:r>
              <a:rPr lang="en-US" sz="1800" dirty="0">
                <a:effectLst/>
              </a:rPr>
              <a:t> </a:t>
            </a:r>
            <a:r>
              <a:rPr lang="en-US" sz="1800" dirty="0" err="1">
                <a:effectLst/>
              </a:rPr>
              <a:t>og</a:t>
            </a:r>
            <a:r>
              <a:rPr lang="en-US" sz="1800" dirty="0">
                <a:effectLst/>
              </a:rPr>
              <a:t> </a:t>
            </a:r>
            <a:r>
              <a:rPr lang="en-US" sz="1800" dirty="0" err="1">
                <a:effectLst/>
              </a:rPr>
              <a:t>en</a:t>
            </a:r>
            <a:r>
              <a:rPr lang="en-US" sz="1800" dirty="0">
                <a:effectLst/>
              </a:rPr>
              <a:t> </a:t>
            </a:r>
            <a:r>
              <a:rPr lang="en-US" sz="1800" dirty="0" err="1">
                <a:effectLst/>
              </a:rPr>
              <a:t>varsling</a:t>
            </a:r>
            <a:r>
              <a:rPr lang="en-US" sz="1800" dirty="0">
                <a:effectLst/>
              </a:rPr>
              <a:t> om ”den </a:t>
            </a:r>
            <a:r>
              <a:rPr lang="en-US" sz="1800" dirty="0" err="1">
                <a:effectLst/>
              </a:rPr>
              <a:t>guddommelige</a:t>
            </a:r>
            <a:r>
              <a:rPr lang="en-US" sz="1800" dirty="0">
                <a:effectLst/>
              </a:rPr>
              <a:t> </a:t>
            </a:r>
            <a:r>
              <a:rPr lang="en-US" sz="1800" dirty="0" err="1">
                <a:effectLst/>
              </a:rPr>
              <a:t>yngling</a:t>
            </a:r>
            <a:r>
              <a:rPr lang="en-US" sz="1800" dirty="0">
                <a:effectLst/>
              </a:rPr>
              <a:t>” der </a:t>
            </a:r>
            <a:r>
              <a:rPr lang="en-US" sz="1800" dirty="0" err="1">
                <a:effectLst/>
              </a:rPr>
              <a:t>senere</a:t>
            </a:r>
            <a:r>
              <a:rPr lang="en-US" sz="1800" dirty="0">
                <a:effectLst/>
              </a:rPr>
              <a:t> </a:t>
            </a:r>
            <a:r>
              <a:rPr lang="en-US" sz="1800" dirty="0" err="1">
                <a:effectLst/>
              </a:rPr>
              <a:t>ville</a:t>
            </a:r>
            <a:r>
              <a:rPr lang="en-US" sz="1800" dirty="0">
                <a:effectLst/>
              </a:rPr>
              <a:t> </a:t>
            </a:r>
            <a:r>
              <a:rPr lang="en-US" sz="1800" dirty="0" err="1">
                <a:effectLst/>
              </a:rPr>
              <a:t>komme</a:t>
            </a:r>
            <a:r>
              <a:rPr lang="en-US" sz="1800" dirty="0">
                <a:effectLst/>
              </a:rPr>
              <a:t> = Augustus.</a:t>
            </a:r>
          </a:p>
          <a:p>
            <a:endParaRPr lang="da-DK" dirty="0"/>
          </a:p>
        </p:txBody>
      </p:sp>
      <p:sp>
        <p:nvSpPr>
          <p:cNvPr id="4" name="Tekstfelt 3">
            <a:extLst>
              <a:ext uri="{FF2B5EF4-FFF2-40B4-BE49-F238E27FC236}">
                <a16:creationId xmlns:a16="http://schemas.microsoft.com/office/drawing/2014/main" id="{2D4747A6-1CFF-6EC1-EF14-C417D5B037DE}"/>
              </a:ext>
            </a:extLst>
          </p:cNvPr>
          <p:cNvSpPr txBox="1"/>
          <p:nvPr/>
        </p:nvSpPr>
        <p:spPr>
          <a:xfrm>
            <a:off x="6094476" y="5652809"/>
            <a:ext cx="5878287" cy="923330"/>
          </a:xfrm>
          <a:prstGeom prst="rect">
            <a:avLst/>
          </a:prstGeom>
          <a:noFill/>
        </p:spPr>
        <p:txBody>
          <a:bodyPr wrap="square" rtlCol="0">
            <a:spAutoFit/>
          </a:bodyPr>
          <a:lstStyle/>
          <a:p>
            <a:r>
              <a:rPr lang="da-DK" sz="1800" dirty="0">
                <a:effectLst/>
              </a:rPr>
              <a:t>En glorificering af Roms storhedstid og en varsling om ”den guddommelige yngling” der senere ville komme = Augustus.</a:t>
            </a:r>
          </a:p>
          <a:p>
            <a:endParaRPr lang="da-DK" dirty="0"/>
          </a:p>
        </p:txBody>
      </p:sp>
    </p:spTree>
    <p:extLst>
      <p:ext uri="{BB962C8B-B14F-4D97-AF65-F5344CB8AC3E}">
        <p14:creationId xmlns:p14="http://schemas.microsoft.com/office/powerpoint/2010/main" val="300856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3ECF93-FCF8-0CED-AB85-8F4981E2D2AF}"/>
              </a:ext>
            </a:extLst>
          </p:cNvPr>
          <p:cNvSpPr>
            <a:spLocks noGrp="1"/>
          </p:cNvSpPr>
          <p:nvPr>
            <p:ph type="title"/>
          </p:nvPr>
        </p:nvSpPr>
        <p:spPr>
          <a:xfrm>
            <a:off x="5867400" y="609600"/>
            <a:ext cx="5310116" cy="1322887"/>
          </a:xfrm>
        </p:spPr>
        <p:txBody>
          <a:bodyPr vert="horz" lIns="91440" tIns="45720" rIns="91440" bIns="45720" rtlCol="0" anchor="ctr">
            <a:normAutofit/>
          </a:bodyPr>
          <a:lstStyle/>
          <a:p>
            <a:r>
              <a:rPr lang="en-US" kern="1200" dirty="0" err="1">
                <a:solidFill>
                  <a:schemeClr val="tx1"/>
                </a:solidFill>
                <a:latin typeface="+mj-lt"/>
                <a:ea typeface="+mj-ea"/>
                <a:cs typeface="+mj-cs"/>
              </a:rPr>
              <a:t>Horats</a:t>
            </a:r>
            <a:r>
              <a:rPr lang="en-US" kern="1200" dirty="0">
                <a:solidFill>
                  <a:schemeClr val="tx1"/>
                </a:solidFill>
                <a:latin typeface="+mj-lt"/>
                <a:ea typeface="+mj-ea"/>
                <a:cs typeface="+mj-cs"/>
              </a:rPr>
              <a:t>: Nunc </a:t>
            </a:r>
            <a:r>
              <a:rPr lang="en-US" kern="1200" dirty="0" err="1">
                <a:solidFill>
                  <a:schemeClr val="tx1"/>
                </a:solidFill>
                <a:latin typeface="+mj-lt"/>
                <a:ea typeface="+mj-ea"/>
                <a:cs typeface="+mj-cs"/>
              </a:rPr>
              <a:t>est</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bibendum</a:t>
            </a:r>
            <a:endParaRPr lang="en-US" kern="1200" dirty="0">
              <a:solidFill>
                <a:schemeClr val="tx1"/>
              </a:solidFill>
              <a:latin typeface="+mj-lt"/>
              <a:ea typeface="+mj-ea"/>
              <a:cs typeface="+mj-cs"/>
            </a:endParaRPr>
          </a:p>
        </p:txBody>
      </p:sp>
      <p:pic>
        <p:nvPicPr>
          <p:cNvPr id="6152" name="Picture 8">
            <a:extLst>
              <a:ext uri="{FF2B5EF4-FFF2-40B4-BE49-F238E27FC236}">
                <a16:creationId xmlns:a16="http://schemas.microsoft.com/office/drawing/2014/main" id="{D9AE5904-18A5-257D-1085-598B1971B7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4427" y="738285"/>
            <a:ext cx="3720152" cy="5391524"/>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A70EEB4D-2AB3-4D5D-0139-2452BB19CC01}"/>
              </a:ext>
            </a:extLst>
          </p:cNvPr>
          <p:cNvSpPr txBox="1"/>
          <p:nvPr/>
        </p:nvSpPr>
        <p:spPr>
          <a:xfrm>
            <a:off x="5867400" y="2194102"/>
            <a:ext cx="5310116" cy="390858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da-DK" sz="2000" dirty="0"/>
              <a:t>”Så skal der drikkes”</a:t>
            </a:r>
          </a:p>
          <a:p>
            <a:pPr indent="-228600">
              <a:lnSpc>
                <a:spcPct val="90000"/>
              </a:lnSpc>
              <a:spcAft>
                <a:spcPts val="600"/>
              </a:spcAft>
              <a:buFont typeface="Arial" panose="020B0604020202020204" pitchFamily="34" charset="0"/>
              <a:buChar char="•"/>
            </a:pPr>
            <a:endParaRPr lang="da-DK" sz="2000" dirty="0"/>
          </a:p>
          <a:p>
            <a:pPr indent="-228600">
              <a:lnSpc>
                <a:spcPct val="90000"/>
              </a:lnSpc>
              <a:spcAft>
                <a:spcPts val="600"/>
              </a:spcAft>
              <a:buFont typeface="Arial" panose="020B0604020202020204" pitchFamily="34" charset="0"/>
              <a:buChar char="•"/>
            </a:pPr>
            <a:r>
              <a:rPr lang="da-DK" sz="2000" dirty="0"/>
              <a:t>Digt der skal fejre sejren over Antonius og Kleopatra.</a:t>
            </a:r>
          </a:p>
          <a:p>
            <a:pPr>
              <a:lnSpc>
                <a:spcPct val="90000"/>
              </a:lnSpc>
              <a:spcAft>
                <a:spcPts val="600"/>
              </a:spcAft>
            </a:pPr>
            <a:endParaRPr lang="en-US" sz="2000" dirty="0"/>
          </a:p>
        </p:txBody>
      </p:sp>
      <p:sp>
        <p:nvSpPr>
          <p:cNvPr id="3" name="AutoShape 2" descr="Nunc est bidendum. Le lupe di Augusto : Mazza, Stefano M.: Amazon.it: Libri">
            <a:extLst>
              <a:ext uri="{FF2B5EF4-FFF2-40B4-BE49-F238E27FC236}">
                <a16:creationId xmlns:a16="http://schemas.microsoft.com/office/drawing/2014/main" id="{513997EF-5125-DD07-32FB-1B0089E931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195731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3" name="Rectangle 8202">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el 1">
            <a:extLst>
              <a:ext uri="{FF2B5EF4-FFF2-40B4-BE49-F238E27FC236}">
                <a16:creationId xmlns:a16="http://schemas.microsoft.com/office/drawing/2014/main" id="{8CFE7B2D-E176-A35B-830A-B89DFAAF18C9}"/>
              </a:ext>
            </a:extLst>
          </p:cNvPr>
          <p:cNvSpPr>
            <a:spLocks noGrp="1"/>
          </p:cNvSpPr>
          <p:nvPr>
            <p:ph type="title"/>
          </p:nvPr>
        </p:nvSpPr>
        <p:spPr>
          <a:xfrm>
            <a:off x="759253" y="507238"/>
            <a:ext cx="3676682" cy="3845891"/>
          </a:xfrm>
        </p:spPr>
        <p:txBody>
          <a:bodyPr vert="horz" lIns="91440" tIns="45720" rIns="91440" bIns="45720" rtlCol="0" anchor="b">
            <a:normAutofit/>
          </a:bodyPr>
          <a:lstStyle/>
          <a:p>
            <a:r>
              <a:rPr lang="en-US" sz="5400" kern="1200">
                <a:solidFill>
                  <a:schemeClr val="bg1"/>
                </a:solidFill>
                <a:latin typeface="+mj-lt"/>
                <a:ea typeface="+mj-ea"/>
                <a:cs typeface="+mj-cs"/>
              </a:rPr>
              <a:t>Mønter med Augustus</a:t>
            </a:r>
          </a:p>
        </p:txBody>
      </p:sp>
      <p:pic>
        <p:nvPicPr>
          <p:cNvPr id="8194" name="Picture 2" descr="Augustus">
            <a:extLst>
              <a:ext uri="{FF2B5EF4-FFF2-40B4-BE49-F238E27FC236}">
                <a16:creationId xmlns:a16="http://schemas.microsoft.com/office/drawing/2014/main" id="{A434BB1D-86E4-016F-2295-B5D7DFF15A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441"/>
          <a:stretch/>
        </p:blipFill>
        <p:spPr bwMode="auto">
          <a:xfrm>
            <a:off x="4628494" y="19922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noFill/>
          <a:extLst>
            <a:ext uri="{909E8E84-426E-40DD-AFC4-6F175D3DCCD1}">
              <a14:hiddenFill xmlns:a14="http://schemas.microsoft.com/office/drawing/2010/main">
                <a:solidFill>
                  <a:srgbClr val="FFFFFF"/>
                </a:solidFill>
              </a14:hiddenFill>
            </a:ext>
          </a:extLst>
        </p:spPr>
      </p:pic>
      <p:sp>
        <p:nvSpPr>
          <p:cNvPr id="8205"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399" y="619274"/>
            <a:ext cx="718035" cy="71803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207"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399" y="619274"/>
            <a:ext cx="718035" cy="71803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8198" name="Picture 6" descr="Romerske mønter Augustus Cæsar - CelticWebMerchant.com">
            <a:extLst>
              <a:ext uri="{FF2B5EF4-FFF2-40B4-BE49-F238E27FC236}">
                <a16:creationId xmlns:a16="http://schemas.microsoft.com/office/drawing/2014/main" id="{2CFE7FCA-548B-81A9-CDEA-7DE41C8C1F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
          <a:stretch/>
        </p:blipFill>
        <p:spPr bwMode="auto">
          <a:xfrm>
            <a:off x="6275782" y="2542040"/>
            <a:ext cx="3755236" cy="3755236"/>
          </a:xfrm>
          <a:custGeom>
            <a:avLst/>
            <a:gdLst/>
            <a:ahLst/>
            <a:cxnLst/>
            <a:rect l="l" t="t" r="r" b="b"/>
            <a:pathLst>
              <a:path w="5290998" h="5290998">
                <a:moveTo>
                  <a:pt x="2645499" y="0"/>
                </a:moveTo>
                <a:cubicBezTo>
                  <a:pt x="4106568" y="0"/>
                  <a:pt x="5290998" y="1184430"/>
                  <a:pt x="5290998" y="2645499"/>
                </a:cubicBezTo>
                <a:cubicBezTo>
                  <a:pt x="5290998" y="4106568"/>
                  <a:pt x="4106568" y="5290998"/>
                  <a:pt x="2645499" y="5290998"/>
                </a:cubicBezTo>
                <a:cubicBezTo>
                  <a:pt x="1184430" y="5290998"/>
                  <a:pt x="0" y="4106568"/>
                  <a:pt x="0" y="2645499"/>
                </a:cubicBezTo>
                <a:cubicBezTo>
                  <a:pt x="0" y="1184430"/>
                  <a:pt x="1184430" y="0"/>
                  <a:pt x="2645499" y="0"/>
                </a:cubicBez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descr="Augustus">
            <a:extLst>
              <a:ext uri="{FF2B5EF4-FFF2-40B4-BE49-F238E27FC236}">
                <a16:creationId xmlns:a16="http://schemas.microsoft.com/office/drawing/2014/main" id="{C0595672-0288-23E5-DD14-4BC5232B77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1328"/>
          <a:stretch/>
        </p:blipFill>
        <p:spPr bwMode="auto">
          <a:xfrm>
            <a:off x="9063993" y="232636"/>
            <a:ext cx="2822268" cy="2822268"/>
          </a:xfrm>
          <a:custGeom>
            <a:avLst/>
            <a:gdLst/>
            <a:ahLst/>
            <a:cxnLst/>
            <a:rect l="l" t="t" r="r" b="b"/>
            <a:pathLst>
              <a:path w="2588520" h="2588520">
                <a:moveTo>
                  <a:pt x="1294260" y="0"/>
                </a:moveTo>
                <a:cubicBezTo>
                  <a:pt x="2009060" y="0"/>
                  <a:pt x="2588520" y="579460"/>
                  <a:pt x="2588520" y="1294260"/>
                </a:cubicBezTo>
                <a:cubicBezTo>
                  <a:pt x="2588520" y="2009060"/>
                  <a:pt x="2009060" y="2588520"/>
                  <a:pt x="1294260" y="2588520"/>
                </a:cubicBezTo>
                <a:cubicBezTo>
                  <a:pt x="579460" y="2588520"/>
                  <a:pt x="0" y="2009060"/>
                  <a:pt x="0" y="1294260"/>
                </a:cubicBezTo>
                <a:cubicBezTo>
                  <a:pt x="0" y="579460"/>
                  <a:pt x="579460" y="0"/>
                  <a:pt x="1294260" y="0"/>
                </a:cubicBezTo>
                <a:close/>
              </a:path>
            </a:pathLst>
          </a:custGeom>
          <a:noFill/>
          <a:extLst>
            <a:ext uri="{909E8E84-426E-40DD-AFC4-6F175D3DCCD1}">
              <a14:hiddenFill xmlns:a14="http://schemas.microsoft.com/office/drawing/2010/main">
                <a:solidFill>
                  <a:srgbClr val="FFFFFF"/>
                </a:solidFill>
              </a14:hiddenFill>
            </a:ext>
          </a:extLst>
        </p:spPr>
      </p:pic>
      <p:grpSp>
        <p:nvGrpSpPr>
          <p:cNvPr id="820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28494" y="3151517"/>
            <a:ext cx="1843161" cy="612484"/>
            <a:chOff x="2504802" y="1755501"/>
            <a:chExt cx="1598829" cy="531293"/>
          </a:xfrm>
          <a:solidFill>
            <a:schemeClr val="bg1"/>
          </a:solidFill>
        </p:grpSpPr>
        <p:sp>
          <p:nvSpPr>
            <p:cNvPr id="8210" name="Freeform: Shape 820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8211" name="Freeform: Shape 821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nvGrpSpPr>
          <p:cNvPr id="8213"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4224" y="3808056"/>
            <a:ext cx="1989013" cy="1989020"/>
            <a:chOff x="5734037" y="3067039"/>
            <a:chExt cx="724483" cy="724489"/>
          </a:xfrm>
          <a:solidFill>
            <a:schemeClr val="bg1"/>
          </a:solidFill>
        </p:grpSpPr>
        <p:sp>
          <p:nvSpPr>
            <p:cNvPr id="8214" name="Freeform: Shape 8213">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8215" name="Freeform: Shape 8214">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16" name="Freeform: Shape 8215">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17" name="Freeform: Shape 8216">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18" name="Freeform: Shape 8217">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19" name="Freeform: Shape 8218">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20" name="Freeform: Shape 8219">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21" name="Freeform: Shape 8220">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8222" name="Freeform: Shape 8221">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23" name="Freeform: Shape 8222">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24" name="Freeform: Shape 8223">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25" name="Freeform: Shape 8224">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26" name="Freeform: Shape 8225">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27" name="Freeform: Shape 8226">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28" name="Freeform: Shape 8227">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229" name="Freeform: Shape 8228">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30" name="Freeform: Shape 8229">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31" name="Freeform: Shape 8230">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32" name="Freeform: Shape 8231">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33" name="Freeform: Shape 8232">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34" name="Freeform: Shape 8233">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35" name="Freeform: Shape 8234">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236" name="Freeform: Shape 8235">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37" name="Freeform: Shape 8236">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38" name="Freeform: Shape 8237">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39" name="Freeform: Shape 8238">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40" name="Freeform: Shape 8239">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1" name="Freeform: Shape 8240">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42" name="Freeform: Shape 8241">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243" name="Freeform: Shape 8242">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4" name="Freeform: Shape 8243">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5" name="Freeform: Shape 8244">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6" name="Freeform: Shape 8245">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7" name="Freeform: Shape 8246">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8" name="Freeform: Shape 8247">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49" name="Freeform: Shape 8248">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250" name="Freeform: Shape 8249">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51" name="Freeform: Shape 8250">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52" name="Freeform: Shape 8251">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53" name="Freeform: Shape 8252">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54" name="Freeform: Shape 8253">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55" name="Freeform: Shape 8254">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56" name="Freeform: Shape 8255">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257" name="Freeform: Shape 8256">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58" name="Freeform: Shape 8257">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59" name="Freeform: Shape 8258">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60" name="Freeform: Shape 8259">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61" name="Freeform: Shape 8260">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62" name="Freeform: Shape 8261">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63" name="Freeform: Shape 8262">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64" name="Freeform: Shape 8263">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65" name="Freeform: Shape 8264">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266" name="Freeform: Shape 8265">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67" name="Freeform: Shape 8266">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68" name="Freeform: Shape 8267">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69" name="Freeform: Shape 8268">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70" name="Freeform: Shape 8269">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71" name="Freeform: Shape 8270">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272" name="Freeform: Shape 8271">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73" name="Freeform: Shape 8272">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274" name="Freeform: Shape 8273">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75" name="Freeform: Shape 8274">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76" name="Freeform: Shape 8275">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77" name="Freeform: Shape 8276">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278" name="Freeform: Shape 8277">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79" name="Freeform: Shape 8278">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280" name="Freeform: Shape 8279">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281" name="Freeform: Shape 8280">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82" name="Freeform: Shape 8281">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83" name="Freeform: Shape 8282">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284" name="Freeform: Shape 8283">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85" name="Freeform: Shape 8284">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286" name="Freeform: Shape 8285">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87" name="Freeform: Shape 8286">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88" name="Freeform: Shape 8287">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89" name="Freeform: Shape 8288">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290" name="Freeform: Shape 8289">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91" name="Freeform: Shape 8290">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292" name="Freeform: Shape 8291">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93" name="Freeform: Shape 8292">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94" name="Freeform: Shape 8293">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95" name="Freeform: Shape 8294">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296" name="Freeform: Shape 8295">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97" name="Freeform: Shape 8296">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298" name="Freeform: Shape 8297">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99" name="Freeform: Shape 8298">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00" name="Freeform: Shape 8299">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01" name="Freeform: Shape 8300">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302" name="Freeform: Shape 8301">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03" name="Freeform: Shape 8302">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304" name="Freeform: Shape 8303">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05" name="Freeform: Shape 8304">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8306" name="Freeform: Shape 8305">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07" name="Freeform: Shape 8306">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08" name="Freeform: Shape 8307">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09" name="Freeform: Shape 8308">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10" name="Freeform: Shape 8309">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11" name="Freeform: Shape 8310">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12" name="Freeform: Shape 8311">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13" name="Freeform: Shape 8312">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8314" name="Freeform: Shape 8313">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15" name="Freeform: Shape 8314">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16" name="Freeform: Shape 8315">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17" name="Freeform: Shape 8316">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8318" name="Freeform: Shape 8317">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19" name="Freeform: Shape 8318">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20" name="Freeform: Shape 8319">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1" name="Freeform: Shape 8320">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2" name="Freeform: Shape 8321">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3" name="Freeform: Shape 8322">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4" name="Freeform: Shape 8323">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5" name="Freeform: Shape 8324">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6" name="Freeform: Shape 8325">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27" name="Freeform: Shape 8326">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8" name="Freeform: Shape 8327">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29" name="Freeform: Shape 8328">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0" name="Freeform: Shape 8329">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1" name="Freeform: Shape 8330">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2" name="Freeform: Shape 8331">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3" name="Freeform: Shape 8332">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34" name="Freeform: Shape 8333">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5" name="Freeform: Shape 8334">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6" name="Freeform: Shape 8335">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7" name="Freeform: Shape 8336">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8" name="Freeform: Shape 8337">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39" name="Freeform: Shape 8338">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40" name="Freeform: Shape 8339">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41" name="Freeform: Shape 8340">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8342" name="Freeform: Shape 8341">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43" name="Freeform: Shape 8342">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44" name="Freeform: Shape 8343">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45" name="Freeform: Shape 8344">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8346" name="Freeform: Shape 8345">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47" name="Freeform: Shape 8346">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48" name="Freeform: Shape 8347">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49" name="Freeform: Shape 8348">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350" name="Freeform: Shape 8349">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51" name="Freeform: Shape 8350">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352" name="Freeform: Shape 8351">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53" name="Freeform: Shape 8352">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54" name="Freeform: Shape 8353">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55" name="Freeform: Shape 8354">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356" name="Freeform: Shape 8355">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57" name="Freeform: Shape 8356">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358" name="Freeform: Shape 8357">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8359" name="Freeform: Shape 8358">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0" name="Freeform: Shape 8359">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1" name="Freeform: Shape 8360">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362" name="Freeform: Shape 8361">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3" name="Freeform: Shape 8362">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364" name="Freeform: Shape 8363">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5" name="Freeform: Shape 8364">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6" name="Freeform: Shape 8365">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7" name="Freeform: Shape 8366">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368" name="Freeform: Shape 8367">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69" name="Freeform: Shape 8368">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370" name="Freeform: Shape 8369">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71" name="Freeform: Shape 8370">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72" name="Freeform: Shape 8371">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73" name="Freeform: Shape 8372">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374" name="Freeform: Shape 8373">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75" name="Freeform: Shape 8374">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376" name="Freeform: Shape 8375">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77" name="Freeform: Shape 8376">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78" name="Freeform: Shape 8377">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79" name="Freeform: Shape 8378">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380" name="Freeform: Shape 8379">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81" name="Freeform: Shape 8380">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382" name="Freeform: Shape 8381">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12113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7E724F-D1DE-CCFD-B9A2-A7D922845BA7}"/>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55818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A982D0-F79A-BB93-8ED2-615D3F4A814A}"/>
              </a:ext>
            </a:extLst>
          </p:cNvPr>
          <p:cNvSpPr>
            <a:spLocks noGrp="1"/>
          </p:cNvSpPr>
          <p:nvPr>
            <p:ph type="title"/>
          </p:nvPr>
        </p:nvSpPr>
        <p:spPr>
          <a:xfrm>
            <a:off x="6545179" y="1472030"/>
            <a:ext cx="3978442" cy="1631950"/>
          </a:xfrm>
        </p:spPr>
        <p:txBody>
          <a:bodyPr vert="horz" lIns="91440" tIns="45720" rIns="91440" bIns="45720" rtlCol="0" anchor="b">
            <a:normAutofit/>
          </a:bodyPr>
          <a:lstStyle/>
          <a:p>
            <a:r>
              <a:rPr lang="da-DK" kern="1200" dirty="0">
                <a:solidFill>
                  <a:schemeClr val="tx1"/>
                </a:solidFill>
                <a:latin typeface="+mj-lt"/>
                <a:ea typeface="+mj-ea"/>
                <a:cs typeface="+mj-cs"/>
              </a:rPr>
              <a:t>Statuer af Augustus</a:t>
            </a:r>
          </a:p>
        </p:txBody>
      </p:sp>
      <p:pic>
        <p:nvPicPr>
          <p:cNvPr id="7170" name="Picture 2" descr="Prima Porta-statuen. Denne statue forstiller Augustus selviscenesættelse.  Her er han den overlegne feltherre, kejseren.… | Roman art, Ancient roman  art, Ancient art">
            <a:extLst>
              <a:ext uri="{FF2B5EF4-FFF2-40B4-BE49-F238E27FC236}">
                <a16:creationId xmlns:a16="http://schemas.microsoft.com/office/drawing/2014/main" id="{2C64FCBC-9281-3E97-177C-1EB2A7D865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25432" y="643467"/>
            <a:ext cx="3441766" cy="5573711"/>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4342FBE2-0AF8-D5DA-9F00-D29D8051938B}"/>
              </a:ext>
            </a:extLst>
          </p:cNvPr>
          <p:cNvSpPr txBox="1"/>
          <p:nvPr/>
        </p:nvSpPr>
        <p:spPr>
          <a:xfrm>
            <a:off x="6545179" y="3243151"/>
            <a:ext cx="3978442" cy="2419711"/>
          </a:xfrm>
          <a:prstGeom prst="rect">
            <a:avLst/>
          </a:prstGeom>
        </p:spPr>
        <p:txBody>
          <a:bodyPr vert="horz" lIns="91440" tIns="45720" rIns="91440" bIns="45720" rtlCol="0">
            <a:normAutofit fontScale="92500" lnSpcReduction="10000"/>
          </a:bodyPr>
          <a:lstStyle/>
          <a:p>
            <a:pPr indent="-228600">
              <a:lnSpc>
                <a:spcPct val="90000"/>
              </a:lnSpc>
              <a:spcAft>
                <a:spcPts val="600"/>
              </a:spcAft>
              <a:buFont typeface="Arial" panose="020B0604020202020204" pitchFamily="34" charset="0"/>
              <a:buChar char="•"/>
            </a:pPr>
            <a:r>
              <a:rPr lang="da-DK" sz="2000" dirty="0"/>
              <a:t>Hvor virkelighedstro er oldtidens statuer: </a:t>
            </a:r>
          </a:p>
          <a:p>
            <a:pPr>
              <a:lnSpc>
                <a:spcPct val="90000"/>
              </a:lnSpc>
              <a:spcAft>
                <a:spcPts val="600"/>
              </a:spcAft>
            </a:pPr>
            <a:r>
              <a:rPr lang="da-DK" sz="2000" dirty="0">
                <a:hlinkClick r:id="rId3"/>
              </a:rPr>
              <a:t>https://historienet.dk/civilisationer/hvor-virkelighedstro-er-oldtidens-statuer</a:t>
            </a:r>
            <a:endParaRPr lang="da-DK" sz="2000" dirty="0"/>
          </a:p>
          <a:p>
            <a:pPr>
              <a:lnSpc>
                <a:spcPct val="90000"/>
              </a:lnSpc>
              <a:spcAft>
                <a:spcPts val="600"/>
              </a:spcAft>
            </a:pPr>
            <a:endParaRPr lang="da-DK" sz="2000" dirty="0"/>
          </a:p>
          <a:p>
            <a:pPr indent="-228600">
              <a:lnSpc>
                <a:spcPct val="90000"/>
              </a:lnSpc>
              <a:spcAft>
                <a:spcPts val="600"/>
              </a:spcAft>
              <a:buFont typeface="Arial" panose="020B0604020202020204" pitchFamily="34" charset="0"/>
              <a:buChar char="•"/>
            </a:pPr>
            <a:r>
              <a:rPr lang="da-DK" sz="2000" dirty="0"/>
              <a:t>I virkeligheden var Augustus plaget af en svag fysik. Han var lille og tynd og tit syg</a:t>
            </a:r>
          </a:p>
        </p:txBody>
      </p:sp>
    </p:spTree>
    <p:extLst>
      <p:ext uri="{BB962C8B-B14F-4D97-AF65-F5344CB8AC3E}">
        <p14:creationId xmlns:p14="http://schemas.microsoft.com/office/powerpoint/2010/main" val="97448248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588</Words>
  <Application>Microsoft Macintosh PowerPoint</Application>
  <PresentationFormat>Widescreen</PresentationFormat>
  <Paragraphs>41</Paragraphs>
  <Slides>13</Slides>
  <Notes>0</Notes>
  <HiddenSlides>0</HiddenSlides>
  <MMClips>1</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Aptos</vt:lpstr>
      <vt:lpstr>Aptos Display</vt:lpstr>
      <vt:lpstr>Arial</vt:lpstr>
      <vt:lpstr>Wingdings</vt:lpstr>
      <vt:lpstr>Office-tema</vt:lpstr>
      <vt:lpstr>Octavian    Kejser Augustus</vt:lpstr>
      <vt:lpstr>Hvordan opnår Octavian herredømme over Romerriget?</vt:lpstr>
      <vt:lpstr>Republik eller kejserdømme?</vt:lpstr>
      <vt:lpstr>PowerPoint-præsentation</vt:lpstr>
      <vt:lpstr>Konkrete tiltag Augustus gør tiltag Augustus gør</vt:lpstr>
      <vt:lpstr>Hvad siger antikhistorikeren om den romerske kejser? - skriv hans hovedpointer ned!</vt:lpstr>
      <vt:lpstr>Augustus og propaganda</vt:lpstr>
      <vt:lpstr>Livius´ historiebog om Romerriget</vt:lpstr>
      <vt:lpstr>Vergil: Æneiden</vt:lpstr>
      <vt:lpstr>Horats: Nunc est bibendum</vt:lpstr>
      <vt:lpstr>Mønter med Augustus</vt:lpstr>
      <vt:lpstr>PowerPoint-præsentation</vt:lpstr>
      <vt:lpstr>Statuer af Augustus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Octavian    Kejser Augustus</dc:title>
  <dc:creator>Esben Lindgren Krogsgaard</dc:creator>
  <cp:lastModifiedBy>Esben Lindgren Krogsgaard</cp:lastModifiedBy>
  <cp:revision>4</cp:revision>
  <dcterms:created xsi:type="dcterms:W3CDTF">2024-02-08T07:16:47Z</dcterms:created>
  <dcterms:modified xsi:type="dcterms:W3CDTF">2024-02-08T09:43:34Z</dcterms:modified>
</cp:coreProperties>
</file>